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5"/>
  </p:notesMasterIdLst>
  <p:handoutMasterIdLst>
    <p:handoutMasterId r:id="rId26"/>
  </p:handoutMasterIdLst>
  <p:sldIdLst>
    <p:sldId id="778" r:id="rId6"/>
    <p:sldId id="891" r:id="rId7"/>
    <p:sldId id="780" r:id="rId8"/>
    <p:sldId id="788" r:id="rId9"/>
    <p:sldId id="783" r:id="rId10"/>
    <p:sldId id="893" r:id="rId11"/>
    <p:sldId id="895" r:id="rId12"/>
    <p:sldId id="896" r:id="rId13"/>
    <p:sldId id="897" r:id="rId14"/>
    <p:sldId id="900" r:id="rId15"/>
    <p:sldId id="898" r:id="rId16"/>
    <p:sldId id="899" r:id="rId17"/>
    <p:sldId id="901" r:id="rId18"/>
    <p:sldId id="902" r:id="rId19"/>
    <p:sldId id="903" r:id="rId20"/>
    <p:sldId id="904" r:id="rId21"/>
    <p:sldId id="905" r:id="rId22"/>
    <p:sldId id="892" r:id="rId23"/>
    <p:sldId id="654" r:id="rId24"/>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SharePoint-Hosted Apps " id="{77283A88-9F57-CB4F-A5CD-9CB0DA2987D6}">
          <p14:sldIdLst>
            <p14:sldId id="783"/>
            <p14:sldId id="893"/>
            <p14:sldId id="895"/>
          </p14:sldIdLst>
        </p14:section>
        <p14:section name="Single Page Applications " id="{43F5FA17-6DB4-A34C-ABE9-CD7CF60611EA}">
          <p14:sldIdLst>
            <p14:sldId id="896"/>
            <p14:sldId id="897"/>
            <p14:sldId id="900"/>
            <p14:sldId id="898"/>
            <p14:sldId id="899"/>
            <p14:sldId id="901"/>
          </p14:sldIdLst>
        </p14:section>
        <p14:section name="Protecting the Access Token " id="{B0FF4CAD-B104-624D-898E-DB153C389AD2}">
          <p14:sldIdLst>
            <p14:sldId id="902"/>
            <p14:sldId id="903"/>
            <p14:sldId id="904"/>
            <p14:sldId id="905"/>
          </p14:sldIdLst>
        </p14:section>
        <p14:section name="Closing" id="{82BD570E-2BAE-7848-971E-978EB167EB8A}">
          <p14:sldIdLst>
            <p14:sldId id="892"/>
            <p14:sldId id="654"/>
          </p14:sldIdLst>
        </p14:section>
      </p14:sectionLst>
    </p:ext>
    <p:ext uri="{EFAFB233-063F-42B5-8137-9DF3F51BA10A}">
      <p15:sldGuideLst xmlns:p15="http://schemas.microsoft.com/office/powerpoint/2012/main" xmlns="">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902" autoAdjust="0"/>
    <p:restoredTop sz="73188" autoAdjust="0"/>
  </p:normalViewPr>
  <p:slideViewPr>
    <p:cSldViewPr snapToGrid="0">
      <p:cViewPr>
        <p:scale>
          <a:sx n="150" d="100"/>
          <a:sy n="150" d="100"/>
        </p:scale>
        <p:origin x="-1864" y="-8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365 leverages OAuth2</a:t>
            </a:r>
            <a:r>
              <a:rPr lang="en-US" baseline="0" dirty="0" smtClean="0"/>
              <a:t> for app identity &amp; authentication to resources.</a:t>
            </a:r>
          </a:p>
          <a:p>
            <a:endParaRPr lang="en-US" baseline="0" dirty="0" smtClean="0"/>
          </a:p>
          <a:p>
            <a:r>
              <a:rPr lang="en-US" baseline="0" dirty="0" smtClean="0"/>
              <a:t>The way it works is that every HTTP request must include an OAuth2 access token as part of the request (in the </a:t>
            </a:r>
            <a:r>
              <a:rPr lang="en-US" b="1" baseline="0" dirty="0" smtClean="0"/>
              <a:t>authorization</a:t>
            </a:r>
            <a:r>
              <a:rPr lang="en-US" b="0" baseline="0" dirty="0" smtClean="0"/>
              <a:t> header). SharePoint &amp; Office 365 examine this token to ensure it is a valid token before allowing the request to pass down to the server.</a:t>
            </a:r>
          </a:p>
          <a:p>
            <a:endParaRPr lang="en-US" b="0" baseline="0" dirty="0" smtClean="0"/>
          </a:p>
          <a:p>
            <a:r>
              <a:rPr lang="en-US" b="0" baseline="0" dirty="0" smtClean="0"/>
              <a:t>Generally the user / app will first authenticate with Azure AD to obtain the access token. This can be an app credential (using client IDs &amp; secrets) and / or a user (with a username &amp; password). Once authenticated, Azure AD sends an access token back to the application via an HTTP POST. </a:t>
            </a:r>
          </a:p>
          <a:p>
            <a:endParaRPr lang="en-US" b="0" baseline="0" dirty="0" smtClean="0"/>
          </a:p>
          <a:p>
            <a:r>
              <a:rPr lang="en-US" b="0" baseline="0" dirty="0" smtClean="0"/>
              <a:t>All future requests then include the access token in their header.</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361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challenge associated with access</a:t>
            </a:r>
            <a:r>
              <a:rPr lang="en-US" baseline="0" dirty="0" smtClean="0"/>
              <a:t> tokens. Access tokens are like currency in the sense that once someone has an access token, anyone can use it regardless of who obtained it.</a:t>
            </a:r>
          </a:p>
          <a:p>
            <a:endParaRPr lang="en-US" baseline="0" dirty="0" smtClean="0"/>
          </a:p>
          <a:p>
            <a:r>
              <a:rPr lang="en-US" baseline="0" dirty="0" smtClean="0"/>
              <a:t>This means it must be protected. In the context of a SPA, you should not ever send the access token back to the SPA. While it would simplify requests going forward form the SPA, the access token is sent in clear text which means a nefarious user could copy the token from the source of the page and use it somewhere else. Simply passing the token over HTTPS does not fix this problem as SSL only encrypts the transfer of the token. Once the token reaches the client, it is in clear text.</a:t>
            </a:r>
          </a:p>
          <a:p>
            <a:endParaRPr lang="en-US" baseline="0" dirty="0" smtClean="0"/>
          </a:p>
          <a:p>
            <a:r>
              <a:rPr lang="en-US" baseline="0" dirty="0" smtClean="0"/>
              <a:t>Therefore it is recommended you never pass the access token back to the client… you should always keep it server side… but this poses a challenge for a SPA, especially one that resides outside of SharePoint.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3364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way you can solve this is by creating</a:t>
            </a:r>
            <a:r>
              <a:rPr lang="en-US" baseline="0" dirty="0" smtClean="0"/>
              <a:t> an intermediary server-side application, such as a ASP.NET MVC or </a:t>
            </a:r>
            <a:r>
              <a:rPr lang="en-US" baseline="0" dirty="0" err="1" smtClean="0"/>
              <a:t>WebAPI</a:t>
            </a:r>
            <a:r>
              <a:rPr lang="en-US" baseline="0" dirty="0" smtClean="0"/>
              <a:t> project. The SPA will send requests to the server-side app which will authenticate and obtain the access token from SharePoint / Office 365.</a:t>
            </a:r>
          </a:p>
          <a:p>
            <a:endParaRPr lang="en-US" baseline="0" dirty="0" smtClean="0"/>
          </a:p>
          <a:p>
            <a:r>
              <a:rPr lang="en-US" baseline="0" dirty="0" smtClean="0"/>
              <a:t>The access token is then persisted server side in cache, session state or any other form… but the point is to not return it to the client. </a:t>
            </a:r>
          </a:p>
          <a:p>
            <a:endParaRPr lang="en-US" baseline="0" dirty="0" smtClean="0"/>
          </a:p>
          <a:p>
            <a:r>
              <a:rPr lang="en-US" baseline="0" dirty="0" smtClean="0"/>
              <a:t>The SPA can then be loaded from the server-side application and authenticate with it using an anti-forgery token to establish it’s identity.</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1372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Hosted Apps are one of two types of apps. The other type of app</a:t>
            </a:r>
            <a:r>
              <a:rPr lang="en-US" baseline="0" dirty="0" smtClean="0"/>
              <a:t> is a cloud app model also known as provider hosted apps.</a:t>
            </a:r>
          </a:p>
          <a:p>
            <a:endParaRPr lang="en-US" baseline="0" dirty="0" smtClean="0"/>
          </a:p>
          <a:p>
            <a:r>
              <a:rPr lang="en-US" baseline="0" dirty="0" smtClean="0"/>
              <a:t>What makes SharePoint Hosted Apps different from Cloud Hosted Apps is that SharePoint Hosted Apps are deployed in their entirety in SharePoint; there are no external dependencies. Everything the app requires is deployed to SharePoint including HTML, CSS, JavaScript and images. SharePoint simply serves these file requests back to the browser.</a:t>
            </a:r>
          </a:p>
          <a:p>
            <a:endParaRPr lang="en-US" baseline="0" dirty="0" smtClean="0"/>
          </a:p>
          <a:p>
            <a:r>
              <a:rPr lang="en-US" baseline="0" dirty="0" smtClean="0"/>
              <a:t>Because the SharePoint App Model does not permit server-side code, and because SharePoint Hosted Apps reside in the browser, that means all your business logic will be implemented in JavaScript to run in the client.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006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thing all apps need</a:t>
            </a:r>
            <a:r>
              <a:rPr lang="en-US" baseline="0" dirty="0" smtClean="0"/>
              <a:t> to deal with is how they will store data.</a:t>
            </a:r>
          </a:p>
          <a:p>
            <a:endParaRPr lang="en-US" baseline="0" dirty="0" smtClean="0"/>
          </a:p>
          <a:p>
            <a:r>
              <a:rPr lang="en-US" baseline="0" dirty="0" smtClean="0"/>
              <a:t>You have plenty of options in SharePoint, one of which is to use SharePoint to store the data.</a:t>
            </a:r>
          </a:p>
          <a:p>
            <a:endParaRPr lang="en-US" baseline="0" dirty="0" smtClean="0"/>
          </a:p>
          <a:p>
            <a:r>
              <a:rPr lang="en-US" baseline="0" dirty="0" smtClean="0"/>
              <a:t>Store your data in SharePoint lists or libraries and these can be stored in the </a:t>
            </a:r>
            <a:r>
              <a:rPr lang="en-US" baseline="0" dirty="0" err="1" smtClean="0"/>
              <a:t>AppWeb</a:t>
            </a:r>
            <a:r>
              <a:rPr lang="en-US" baseline="0" dirty="0" smtClean="0"/>
              <a:t> or </a:t>
            </a:r>
            <a:r>
              <a:rPr lang="en-US" baseline="0" dirty="0" err="1" smtClean="0"/>
              <a:t>HostWeb</a:t>
            </a:r>
            <a:r>
              <a:rPr lang="en-US" baseline="0" dirty="0" smtClean="0"/>
              <a:t>.</a:t>
            </a:r>
          </a:p>
          <a:p>
            <a:endParaRPr lang="en-US" baseline="0" dirty="0" smtClean="0"/>
          </a:p>
          <a:p>
            <a:r>
              <a:rPr lang="en-US" baseline="0" dirty="0" smtClean="0"/>
              <a:t>However if you store data in the </a:t>
            </a:r>
            <a:r>
              <a:rPr lang="en-US" baseline="0" dirty="0" err="1" smtClean="0"/>
              <a:t>AppWeb</a:t>
            </a:r>
            <a:r>
              <a:rPr lang="en-US" baseline="0" dirty="0" smtClean="0"/>
              <a:t>, keep in mind that if you ever upgrade your app, the </a:t>
            </a:r>
            <a:r>
              <a:rPr lang="en-US" baseline="0" dirty="0" err="1" smtClean="0"/>
              <a:t>AppWeb</a:t>
            </a:r>
            <a:r>
              <a:rPr lang="en-US" baseline="0" dirty="0" smtClean="0"/>
              <a:t> will be replaced by a new </a:t>
            </a:r>
            <a:r>
              <a:rPr lang="en-US" baseline="0" dirty="0" err="1" smtClean="0"/>
              <a:t>AppWeb</a:t>
            </a:r>
            <a:r>
              <a:rPr lang="en-US" baseline="0" dirty="0" smtClean="0"/>
              <a:t> and thus, you will lose the data in your original </a:t>
            </a:r>
            <a:r>
              <a:rPr lang="en-US" baseline="0" dirty="0" err="1" smtClean="0"/>
              <a:t>AppWeb’s</a:t>
            </a:r>
            <a:r>
              <a:rPr lang="en-US" baseline="0" dirty="0" smtClean="0"/>
              <a:t> lists.</a:t>
            </a:r>
          </a:p>
          <a:p>
            <a:endParaRPr lang="en-US" baseline="0" dirty="0" smtClean="0"/>
          </a:p>
          <a:p>
            <a:r>
              <a:rPr lang="en-US" baseline="0" dirty="0" smtClean="0"/>
              <a:t>Another option is to store data in the </a:t>
            </a:r>
            <a:r>
              <a:rPr lang="en-US" baseline="0" dirty="0" err="1" smtClean="0"/>
              <a:t>HostWeb</a:t>
            </a:r>
            <a:r>
              <a:rPr lang="en-US" baseline="0" dirty="0" smtClean="0"/>
              <a:t>. For this your app will need additional permissions to create lists in the </a:t>
            </a:r>
            <a:r>
              <a:rPr lang="en-US" baseline="0" dirty="0" err="1" smtClean="0"/>
              <a:t>HostWeb</a:t>
            </a:r>
            <a:r>
              <a:rPr lang="en-US" baseline="0" dirty="0" smtClean="0"/>
              <a:t> and you will need to do this programmatically once your app is installed.</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3408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a:t>
            </a:r>
            <a:r>
              <a:rPr lang="en-US" baseline="0" dirty="0" smtClean="0"/>
              <a:t> Page Apps (SPAs) are different from traditional web site. Traditional web sites refresh the entire page. SPAs are different in that they only refresh parts of a page. You’ve likely seen examples of this with Outlook Web Access, </a:t>
            </a:r>
            <a:r>
              <a:rPr lang="en-US" baseline="0" dirty="0" err="1" smtClean="0"/>
              <a:t>Outlook.com</a:t>
            </a:r>
            <a:r>
              <a:rPr lang="en-US" baseline="0" dirty="0" smtClean="0"/>
              <a:t>, Gmail &amp; </a:t>
            </a:r>
            <a:r>
              <a:rPr lang="en-US" baseline="0" dirty="0" err="1" smtClean="0"/>
              <a:t>Trello</a:t>
            </a:r>
            <a:r>
              <a:rPr lang="en-US" baseline="0" dirty="0" smtClean="0"/>
              <a:t>.</a:t>
            </a:r>
          </a:p>
          <a:p>
            <a:endParaRPr lang="en-US" baseline="0" dirty="0" smtClean="0"/>
          </a:p>
          <a:p>
            <a:r>
              <a:rPr lang="en-US" baseline="0" dirty="0" smtClean="0"/>
              <a:t>When building SPAs you generally follow the MVC style of development. URLs don’t map to specific files, rather they map to a route that typically has an associated view and controller.</a:t>
            </a:r>
          </a:p>
          <a:p>
            <a:endParaRPr lang="en-US" baseline="0" dirty="0" smtClean="0"/>
          </a:p>
          <a:p>
            <a:r>
              <a:rPr lang="en-US" baseline="0" dirty="0" smtClean="0"/>
              <a:t>Building web apps as SPAs has many different advantages. Generally speaking, your apps have fewer round trips to the server which means it works great for low bandwidth situations. The reason for this is that the bulk of the application only loads one time, then you are usually only heading to the server when you are fetching data or loading a new view for the specified route. In fact you can even add additional logic to ensure you detect if you are offline &amp; cache data until you go back online.</a:t>
            </a:r>
          </a:p>
          <a:p>
            <a:endParaRPr lang="en-US" baseline="0" dirty="0" smtClean="0"/>
          </a:p>
          <a:p>
            <a:r>
              <a:rPr lang="en-US" baseline="0" dirty="0" smtClean="0"/>
              <a:t>SPAs are also highly interactive. Some simple snap-in animations allow for you to add some very pleasant transitions to your application.</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24264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 your SharePoint</a:t>
            </a:r>
            <a:r>
              <a:rPr lang="en-US" baseline="0" dirty="0" smtClean="0"/>
              <a:t>-Hosted Apps as SPAs is an interesting approach. Everything runs in the browser so you can deploy the application to SharePoint as a SharePoint Hosted App as it’s only comprised of HTML views, CSS, JavaScript and images.</a:t>
            </a:r>
          </a:p>
          <a:p>
            <a:endParaRPr lang="en-US" baseline="0" dirty="0" smtClean="0"/>
          </a:p>
          <a:p>
            <a:r>
              <a:rPr lang="en-US" baseline="0" dirty="0" smtClean="0"/>
              <a:t>A benefit to this approach is that unlike provider hosted apps, there are no extra deployment requirements or hosting requirements.</a:t>
            </a:r>
          </a:p>
          <a:p>
            <a:endParaRPr lang="en-US" baseline="0" dirty="0" smtClean="0"/>
          </a:p>
          <a:p>
            <a:r>
              <a:rPr lang="en-US" baseline="0" dirty="0" smtClean="0"/>
              <a:t>Your SPA can also leverage SharePoint for storing your data or by consuming &amp; leveraging the different services it has to offer, like search, user profiles, metadata or leveraging workflows.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6177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single page application is based on some common characteristics.</a:t>
            </a:r>
          </a:p>
          <a:p>
            <a:endParaRPr lang="en-US" dirty="0" smtClean="0"/>
          </a:p>
          <a:p>
            <a:r>
              <a:rPr lang="en-US" dirty="0" smtClean="0"/>
              <a:t>Routing &amp; Navigation leverages the URL to define the different views that the SPA supports.</a:t>
            </a:r>
          </a:p>
          <a:p>
            <a:endParaRPr lang="en-US" dirty="0" smtClean="0"/>
          </a:p>
          <a:p>
            <a:r>
              <a:rPr lang="en-US" dirty="0" smtClean="0"/>
              <a:t>Deep linking enables a user to have a URL that will take them through the application to find a specific item.</a:t>
            </a:r>
            <a:endParaRPr lang="en-US" baseline="0" dirty="0" smtClean="0"/>
          </a:p>
          <a:p>
            <a:endParaRPr lang="en-US" baseline="0" dirty="0" smtClean="0"/>
          </a:p>
          <a:p>
            <a:r>
              <a:rPr lang="en-US" baseline="0" dirty="0" smtClean="0"/>
              <a:t>Because the SPA is really one page, you need to address the back &amp; forward buttons in the browser. These should not take you back and forward in your page requests, rather in a SPA they need to go through screens. </a:t>
            </a:r>
          </a:p>
          <a:p>
            <a:endParaRPr lang="en-US" baseline="0" dirty="0" smtClean="0"/>
          </a:p>
          <a:p>
            <a:r>
              <a:rPr lang="en-US" baseline="0" dirty="0" smtClean="0"/>
              <a:t>Finally another characteristic is </a:t>
            </a:r>
            <a:r>
              <a:rPr lang="en-US" baseline="0" dirty="0" err="1" smtClean="0"/>
              <a:t>templated</a:t>
            </a:r>
            <a:r>
              <a:rPr lang="en-US" baseline="0" dirty="0" smtClean="0"/>
              <a:t> views with data binding. This means you want to create a view that you can easily bind data to and simply express where the data should be presented rather than manually specifying it.</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0316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you could create your SPA from scratch, you should look to leverage an existing presentation framework. There are a number of them available and almost all of them are free and open source. This slide mentions three different options that all address the different characteristics of a SPA.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62549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option is to create a SPA that lives outside SharePoint / Office 365 but still leverage the SharePoint &amp; Office 365</a:t>
            </a:r>
            <a:r>
              <a:rPr lang="en-US" baseline="0" dirty="0" smtClean="0"/>
              <a:t> REST APIs.</a:t>
            </a:r>
          </a:p>
          <a:p>
            <a:endParaRPr lang="en-US" baseline="0" dirty="0" smtClean="0"/>
          </a:p>
          <a:p>
            <a:r>
              <a:rPr lang="en-US" baseline="0" dirty="0" smtClean="0"/>
              <a:t>This can be done by hosting your application anywhere but authenticating using Azure AD. Azure AD directories can be associated with your Office 365 subscriptions to create a single sign-on experience.</a:t>
            </a:r>
          </a:p>
        </p:txBody>
      </p:sp>
      <p:sp>
        <p:nvSpPr>
          <p:cNvPr id="4" name="Date Placeholder 3"/>
          <p:cNvSpPr>
            <a:spLocks noGrp="1"/>
          </p:cNvSpPr>
          <p:nvPr>
            <p:ph type="dt" idx="10"/>
          </p:nvPr>
        </p:nvSpPr>
        <p:spPr/>
        <p:txBody>
          <a:bodyPr/>
          <a:lstStyle/>
          <a:p>
            <a:fld id="{D51B1278-D92B-4AF3-A9C1-71DD298190CE}" type="datetimeFigureOut">
              <a:rPr lang="en-US" smtClean="0"/>
              <a:t>9/12/14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3022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2.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Camp</a:t>
            </a:r>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SharePoint-Hosted Apps as Single Page Apps</a:t>
            </a:r>
            <a:endParaRPr lang="en-US" dirty="0"/>
          </a:p>
        </p:txBody>
      </p:sp>
      <p:sp>
        <p:nvSpPr>
          <p:cNvPr id="3" name="Text Placeholder 2"/>
          <p:cNvSpPr>
            <a:spLocks noGrp="1"/>
          </p:cNvSpPr>
          <p:nvPr>
            <p:ph type="body" sz="quarter" idx="10"/>
          </p:nvPr>
        </p:nvSpPr>
        <p:spPr/>
        <p:txBody>
          <a:bodyPr/>
          <a:lstStyle/>
          <a:p>
            <a:endParaRPr lang="en-US" dirty="0" smtClean="0"/>
          </a:p>
          <a:p>
            <a:r>
              <a:rPr lang="en-US" dirty="0" smtClean="0"/>
              <a:t>No external deployment tasks</a:t>
            </a:r>
          </a:p>
          <a:p>
            <a:r>
              <a:rPr lang="en-US" dirty="0" smtClean="0"/>
              <a:t>No extra costs / concerns?</a:t>
            </a:r>
          </a:p>
          <a:p>
            <a:pPr lvl="1"/>
            <a:r>
              <a:rPr lang="en-US" i="1" dirty="0" smtClean="0"/>
              <a:t>Who is going to pay for the hosting?</a:t>
            </a:r>
            <a:endParaRPr lang="en-US" dirty="0" smtClean="0"/>
          </a:p>
          <a:p>
            <a:r>
              <a:rPr lang="en-US" dirty="0" smtClean="0"/>
              <a:t>SPA’s yield a richer user experience</a:t>
            </a:r>
          </a:p>
          <a:p>
            <a:r>
              <a:rPr lang="en-US" dirty="0" smtClean="0"/>
              <a:t>SPA’s facilitate building apps in modular approach</a:t>
            </a:r>
          </a:p>
          <a:p>
            <a:r>
              <a:rPr lang="en-US" dirty="0" smtClean="0"/>
              <a:t>Leverage SharePoint for services &amp; data storage</a:t>
            </a:r>
          </a:p>
          <a:p>
            <a:pPr marL="0" indent="0">
              <a:buNone/>
            </a:pP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570332559"/>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Single Page App</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grpSp>
        <p:nvGrpSpPr>
          <p:cNvPr id="9" name="Group 8"/>
          <p:cNvGrpSpPr/>
          <p:nvPr/>
        </p:nvGrpSpPr>
        <p:grpSpPr>
          <a:xfrm>
            <a:off x="3869063" y="1797700"/>
            <a:ext cx="4450699" cy="4450700"/>
            <a:chOff x="2346652" y="1797700"/>
            <a:chExt cx="4450699" cy="4450700"/>
          </a:xfrm>
        </p:grpSpPr>
        <p:sp>
          <p:nvSpPr>
            <p:cNvPr id="5" name="Rectangle 4"/>
            <p:cNvSpPr/>
            <p:nvPr/>
          </p:nvSpPr>
          <p:spPr>
            <a:xfrm>
              <a:off x="2346652" y="1797700"/>
              <a:ext cx="2192694" cy="2192694"/>
            </a:xfrm>
            <a:prstGeom prst="rect">
              <a:avLst/>
            </a:prstGeom>
            <a:solidFill>
              <a:schemeClr val="accent2"/>
            </a:solidFill>
          </p:spPr>
          <p:txBody>
            <a:bodyPr rtlCol="0" anchor="ctr">
              <a:noAutofit/>
            </a:bodyPr>
            <a:lstStyle/>
            <a:p>
              <a:pPr algn="ctr"/>
              <a:r>
                <a:rPr lang="en-US" sz="2400" dirty="0" smtClean="0">
                  <a:solidFill>
                    <a:schemeClr val="bg1"/>
                  </a:solidFill>
                  <a:ea typeface="Tahoma" pitchFamily="34" charset="0"/>
                  <a:cs typeface="Tahoma" pitchFamily="34" charset="0"/>
                </a:rPr>
                <a:t>Routing &amp; Navigation</a:t>
              </a:r>
              <a:endParaRPr lang="en-US" sz="2400" dirty="0">
                <a:solidFill>
                  <a:schemeClr val="bg1"/>
                </a:solidFill>
                <a:ea typeface="Tahoma" pitchFamily="34" charset="0"/>
                <a:cs typeface="Tahoma" pitchFamily="34" charset="0"/>
              </a:endParaRPr>
            </a:p>
          </p:txBody>
        </p:sp>
        <p:sp>
          <p:nvSpPr>
            <p:cNvPr id="6" name="Rectangle 5"/>
            <p:cNvSpPr/>
            <p:nvPr/>
          </p:nvSpPr>
          <p:spPr>
            <a:xfrm>
              <a:off x="4604657" y="1797700"/>
              <a:ext cx="2192694" cy="2192694"/>
            </a:xfrm>
            <a:prstGeom prst="rect">
              <a:avLst/>
            </a:prstGeom>
            <a:solidFill>
              <a:schemeClr val="accent2"/>
            </a:solidFill>
          </p:spPr>
          <p:txBody>
            <a:bodyPr rtlCol="0" anchor="ctr">
              <a:noAutofit/>
            </a:bodyPr>
            <a:lstStyle/>
            <a:p>
              <a:pPr marL="0" lvl="1" algn="ctr"/>
              <a:r>
                <a:rPr lang="en-US" sz="2400" dirty="0" smtClean="0">
                  <a:solidFill>
                    <a:schemeClr val="bg1"/>
                  </a:solidFill>
                  <a:ea typeface="Tahoma" pitchFamily="34" charset="0"/>
                  <a:cs typeface="Tahoma" pitchFamily="34" charset="0"/>
                </a:rPr>
                <a:t>Deep Linking</a:t>
              </a:r>
              <a:endParaRPr lang="en-US" sz="2400" dirty="0">
                <a:solidFill>
                  <a:schemeClr val="bg1"/>
                </a:solidFill>
                <a:ea typeface="Tahoma" pitchFamily="34" charset="0"/>
                <a:cs typeface="Tahoma" pitchFamily="34" charset="0"/>
              </a:endParaRPr>
            </a:p>
          </p:txBody>
        </p:sp>
        <p:sp>
          <p:nvSpPr>
            <p:cNvPr id="7" name="Rectangle 6"/>
            <p:cNvSpPr/>
            <p:nvPr/>
          </p:nvSpPr>
          <p:spPr>
            <a:xfrm>
              <a:off x="2346652" y="4055706"/>
              <a:ext cx="2192694" cy="2192694"/>
            </a:xfrm>
            <a:prstGeom prst="rect">
              <a:avLst/>
            </a:prstGeom>
            <a:solidFill>
              <a:schemeClr val="accent2"/>
            </a:solidFill>
          </p:spPr>
          <p:txBody>
            <a:bodyPr rtlCol="0" anchor="ctr">
              <a:noAutofit/>
            </a:bodyPr>
            <a:lstStyle/>
            <a:p>
              <a:pPr algn="ctr"/>
              <a:r>
                <a:rPr lang="en-US" sz="2400" dirty="0" smtClean="0">
                  <a:solidFill>
                    <a:schemeClr val="bg1"/>
                  </a:solidFill>
                  <a:ea typeface="Tahoma" pitchFamily="34" charset="0"/>
                  <a:cs typeface="Tahoma" pitchFamily="34" charset="0"/>
                </a:rPr>
                <a:t>History</a:t>
              </a:r>
              <a:endParaRPr lang="en-US" sz="2400" dirty="0">
                <a:solidFill>
                  <a:schemeClr val="bg1"/>
                </a:solidFill>
                <a:ea typeface="Tahoma" pitchFamily="34" charset="0"/>
                <a:cs typeface="Tahoma" pitchFamily="34" charset="0"/>
              </a:endParaRPr>
            </a:p>
          </p:txBody>
        </p:sp>
        <p:sp>
          <p:nvSpPr>
            <p:cNvPr id="8" name="Rectangle 7"/>
            <p:cNvSpPr/>
            <p:nvPr/>
          </p:nvSpPr>
          <p:spPr>
            <a:xfrm>
              <a:off x="4604657" y="4055706"/>
              <a:ext cx="2192694" cy="2192694"/>
            </a:xfrm>
            <a:prstGeom prst="rect">
              <a:avLst/>
            </a:prstGeom>
            <a:solidFill>
              <a:schemeClr val="accent2"/>
            </a:solidFill>
          </p:spPr>
          <p:txBody>
            <a:bodyPr rtlCol="0" anchor="ctr">
              <a:noAutofit/>
            </a:bodyPr>
            <a:lstStyle/>
            <a:p>
              <a:pPr algn="ctr"/>
              <a:r>
                <a:rPr lang="en-US" sz="2400" dirty="0" err="1" smtClean="0">
                  <a:solidFill>
                    <a:schemeClr val="bg1"/>
                  </a:solidFill>
                  <a:ea typeface="Tahoma" pitchFamily="34" charset="0"/>
                  <a:cs typeface="Tahoma" pitchFamily="34" charset="0"/>
                </a:rPr>
                <a:t>Templated</a:t>
              </a:r>
              <a:r>
                <a:rPr lang="en-US" sz="2400" dirty="0" smtClean="0">
                  <a:solidFill>
                    <a:schemeClr val="bg1"/>
                  </a:solidFill>
                  <a:ea typeface="Tahoma" pitchFamily="34" charset="0"/>
                  <a:cs typeface="Tahoma" pitchFamily="34" charset="0"/>
                </a:rPr>
                <a:t> Views with Data Binding</a:t>
              </a:r>
              <a:endParaRPr lang="en-US" sz="2400" dirty="0">
                <a:solidFill>
                  <a:schemeClr val="bg1"/>
                </a:solidFill>
                <a:ea typeface="Tahoma" pitchFamily="34" charset="0"/>
                <a:cs typeface="Tahoma" pitchFamily="34" charset="0"/>
              </a:endParaRPr>
            </a:p>
          </p:txBody>
        </p:sp>
      </p:grpSp>
    </p:spTree>
    <p:extLst>
      <p:ext uri="{BB962C8B-B14F-4D97-AF65-F5344CB8AC3E}">
        <p14:creationId xmlns:p14="http://schemas.microsoft.com/office/powerpoint/2010/main" val="506980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 Presentation Frameworks</a:t>
            </a:r>
            <a:endParaRPr lang="en-US" dirty="0"/>
          </a:p>
        </p:txBody>
      </p:sp>
      <p:sp>
        <p:nvSpPr>
          <p:cNvPr id="4" name="Text Placeholder 3"/>
          <p:cNvSpPr>
            <a:spLocks noGrp="1"/>
          </p:cNvSpPr>
          <p:nvPr>
            <p:ph type="body" sz="quarter" idx="10"/>
          </p:nvPr>
        </p:nvSpPr>
        <p:spPr/>
        <p:txBody>
          <a:bodyPr/>
          <a:lstStyle/>
          <a:p>
            <a:r>
              <a:rPr lang="en-US" dirty="0" smtClean="0"/>
              <a:t>Use a presentation framework</a:t>
            </a:r>
          </a:p>
          <a:p>
            <a:pPr lvl="1"/>
            <a:r>
              <a:rPr lang="en-US" dirty="0" smtClean="0"/>
              <a:t>Saves you from creating all the common plumbing</a:t>
            </a:r>
          </a:p>
          <a:p>
            <a:endParaRPr lang="en-US" dirty="0"/>
          </a:p>
          <a:p>
            <a:r>
              <a:rPr lang="en-US" b="1" dirty="0" err="1" smtClean="0"/>
              <a:t>AngularJS</a:t>
            </a:r>
            <a:r>
              <a:rPr lang="en-US" dirty="0" smtClean="0"/>
              <a:t> – http://</a:t>
            </a:r>
            <a:r>
              <a:rPr lang="en-US" dirty="0" err="1" smtClean="0"/>
              <a:t>angularjs.org</a:t>
            </a:r>
            <a:endParaRPr lang="en-US" dirty="0" smtClean="0"/>
          </a:p>
          <a:p>
            <a:pPr lvl="1"/>
            <a:r>
              <a:rPr lang="en-US" dirty="0" smtClean="0"/>
              <a:t>Very popular with large ecosystem &amp; community behind it</a:t>
            </a:r>
          </a:p>
          <a:p>
            <a:r>
              <a:rPr lang="en-US" b="1" dirty="0" err="1" smtClean="0"/>
              <a:t>Backbone.js</a:t>
            </a:r>
            <a:r>
              <a:rPr lang="en-US" dirty="0" smtClean="0"/>
              <a:t> – http://</a:t>
            </a:r>
            <a:r>
              <a:rPr lang="en-US" dirty="0" err="1" smtClean="0"/>
              <a:t>backbonejs.org</a:t>
            </a:r>
            <a:endParaRPr lang="en-US" dirty="0" smtClean="0"/>
          </a:p>
          <a:p>
            <a:pPr lvl="1"/>
            <a:r>
              <a:rPr lang="en-US" dirty="0" smtClean="0"/>
              <a:t>Minimalistic SPA framework</a:t>
            </a:r>
          </a:p>
          <a:p>
            <a:r>
              <a:rPr lang="en-US" b="1" dirty="0" err="1" smtClean="0"/>
              <a:t>Ember.js</a:t>
            </a:r>
            <a:endParaRPr lang="en-US" b="1" dirty="0" smtClean="0"/>
          </a:p>
          <a:p>
            <a:pPr lvl="1"/>
            <a:r>
              <a:rPr lang="en-US" dirty="0" smtClean="0"/>
              <a:t>Smallest library</a:t>
            </a:r>
          </a:p>
          <a:p>
            <a:pPr lvl="1"/>
            <a:r>
              <a:rPr lang="en-US" dirty="0" smtClean="0"/>
              <a:t>Favors </a:t>
            </a:r>
            <a:r>
              <a:rPr lang="en-US" i="1" dirty="0" smtClean="0"/>
              <a:t>convention</a:t>
            </a:r>
            <a:r>
              <a:rPr lang="en-US" dirty="0" smtClean="0"/>
              <a:t> over </a:t>
            </a:r>
            <a:r>
              <a:rPr lang="en-US" i="1" dirty="0" smtClean="0"/>
              <a:t>configuration</a:t>
            </a:r>
            <a:endParaRPr lang="en-US" dirty="0" smtClean="0"/>
          </a:p>
        </p:txBody>
      </p:sp>
      <p:sp>
        <p:nvSpPr>
          <p:cNvPr id="3" name="Slide Number Placeholder 2"/>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117252110"/>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SPAs Don’t Have to be SharePoint Hosted Apps</a:t>
            </a:r>
            <a:endParaRPr lang="en-US" dirty="0"/>
          </a:p>
        </p:txBody>
      </p:sp>
      <p:sp>
        <p:nvSpPr>
          <p:cNvPr id="3" name="Text Placeholder 2"/>
          <p:cNvSpPr>
            <a:spLocks noGrp="1"/>
          </p:cNvSpPr>
          <p:nvPr>
            <p:ph type="body" sz="quarter" idx="10"/>
          </p:nvPr>
        </p:nvSpPr>
        <p:spPr/>
        <p:txBody>
          <a:bodyPr/>
          <a:lstStyle/>
          <a:p>
            <a:endParaRPr lang="en-US" dirty="0" smtClean="0"/>
          </a:p>
          <a:p>
            <a:r>
              <a:rPr lang="en-US" dirty="0" smtClean="0"/>
              <a:t>Can be deployed external to SharePoint</a:t>
            </a:r>
          </a:p>
          <a:p>
            <a:r>
              <a:rPr lang="en-US" dirty="0" smtClean="0"/>
              <a:t>Leverage Azure AD </a:t>
            </a:r>
            <a:r>
              <a:rPr lang="en-US" dirty="0" smtClean="0"/>
              <a:t>for Single Sign-On</a:t>
            </a:r>
          </a:p>
          <a:p>
            <a:r>
              <a:rPr lang="en-US" dirty="0" smtClean="0"/>
              <a:t>SPA leverages the SharePoint / Office 365 </a:t>
            </a:r>
            <a:br>
              <a:rPr lang="en-US" dirty="0" smtClean="0"/>
            </a:br>
            <a:r>
              <a:rPr lang="en-US" dirty="0" smtClean="0"/>
              <a:t>REST API</a:t>
            </a:r>
            <a:endParaRPr lang="en-US" dirty="0" smtClean="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42529843"/>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Protecting the Access Token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920680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OAuth2 Tokens</a:t>
            </a:r>
            <a:endParaRPr lang="en-US" dirty="0"/>
          </a:p>
        </p:txBody>
      </p:sp>
      <p:sp>
        <p:nvSpPr>
          <p:cNvPr id="5" name="Text Placeholder 4"/>
          <p:cNvSpPr>
            <a:spLocks noGrp="1"/>
          </p:cNvSpPr>
          <p:nvPr>
            <p:ph type="body" sz="quarter" idx="10"/>
          </p:nvPr>
        </p:nvSpPr>
        <p:spPr/>
        <p:txBody>
          <a:bodyPr/>
          <a:lstStyle/>
          <a:p>
            <a:r>
              <a:rPr lang="en-US" dirty="0" smtClean="0"/>
              <a:t>OAuth2 secured endpoints require passing an access token with all HTTP requests</a:t>
            </a:r>
          </a:p>
          <a:p>
            <a:r>
              <a:rPr lang="en-US" dirty="0" smtClean="0"/>
              <a:t>Access token passed in HTTP request header</a:t>
            </a:r>
          </a:p>
          <a:p>
            <a:r>
              <a:rPr lang="en-US" dirty="0" smtClean="0"/>
              <a:t>Process</a:t>
            </a:r>
          </a:p>
          <a:p>
            <a:pPr marL="741305" lvl="1" indent="-457200">
              <a:buFont typeface="+mj-lt"/>
              <a:buAutoNum type="arabicPeriod"/>
            </a:pPr>
            <a:r>
              <a:rPr lang="en-US" dirty="0" smtClean="0"/>
              <a:t>Authenticate with endpoint</a:t>
            </a:r>
          </a:p>
          <a:p>
            <a:pPr marL="741305" lvl="1" indent="-457200">
              <a:buFont typeface="+mj-lt"/>
              <a:buAutoNum type="arabicPeriod"/>
            </a:pPr>
            <a:r>
              <a:rPr lang="en-US" dirty="0" smtClean="0"/>
              <a:t>Obtain access token</a:t>
            </a:r>
          </a:p>
          <a:p>
            <a:pPr marL="741305" lvl="1" indent="-457200">
              <a:buFont typeface="+mj-lt"/>
              <a:buAutoNum type="arabicPeriod"/>
            </a:pPr>
            <a:r>
              <a:rPr lang="en-US" dirty="0" smtClean="0"/>
              <a:t>Include access token in all requests</a:t>
            </a:r>
            <a:endParaRPr lang="en-US" dirty="0"/>
          </a:p>
        </p:txBody>
      </p:sp>
    </p:spTree>
    <p:extLst>
      <p:ext uri="{BB962C8B-B14F-4D97-AF65-F5344CB8AC3E}">
        <p14:creationId xmlns:p14="http://schemas.microsoft.com/office/powerpoint/2010/main" val="407391262"/>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Tokens Must be Protected!</a:t>
            </a:r>
            <a:endParaRPr lang="en-US" dirty="0"/>
          </a:p>
        </p:txBody>
      </p:sp>
      <p:sp>
        <p:nvSpPr>
          <p:cNvPr id="3" name="Text Placeholder 2"/>
          <p:cNvSpPr>
            <a:spLocks noGrp="1"/>
          </p:cNvSpPr>
          <p:nvPr>
            <p:ph type="body" sz="quarter" idx="10"/>
          </p:nvPr>
        </p:nvSpPr>
        <p:spPr/>
        <p:txBody>
          <a:bodyPr/>
          <a:lstStyle/>
          <a:p>
            <a:r>
              <a:rPr lang="en-US" dirty="0" smtClean="0"/>
              <a:t>OAuth2 access tokens are like currency</a:t>
            </a:r>
          </a:p>
          <a:p>
            <a:pPr lvl="1"/>
            <a:r>
              <a:rPr lang="en-US" dirty="0" smtClean="0"/>
              <a:t>Whoever has the access token can use it</a:t>
            </a:r>
          </a:p>
          <a:p>
            <a:r>
              <a:rPr lang="en-US" dirty="0" smtClean="0"/>
              <a:t>Generally accepted practice is to never allow access token to touch the client</a:t>
            </a:r>
          </a:p>
          <a:p>
            <a:r>
              <a:rPr lang="en-US" dirty="0" smtClean="0"/>
              <a:t>Protect the access token by keeping it server side</a:t>
            </a:r>
          </a:p>
          <a:p>
            <a:r>
              <a:rPr lang="en-US" i="1" dirty="0" smtClean="0"/>
              <a:t>Note: If hosted within SharePoint, not necessary as all HTTP requests happen with user security, no access tokens</a:t>
            </a:r>
            <a:endParaRPr lang="en-US" i="1"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1428197800"/>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Protect the Access Token</a:t>
            </a:r>
            <a:endParaRPr lang="en-US" dirty="0"/>
          </a:p>
        </p:txBody>
      </p:sp>
      <p:sp>
        <p:nvSpPr>
          <p:cNvPr id="3" name="Text Placeholder 2"/>
          <p:cNvSpPr>
            <a:spLocks noGrp="1"/>
          </p:cNvSpPr>
          <p:nvPr>
            <p:ph type="body" sz="quarter" idx="10"/>
          </p:nvPr>
        </p:nvSpPr>
        <p:spPr/>
        <p:txBody>
          <a:bodyPr/>
          <a:lstStyle/>
          <a:p>
            <a:r>
              <a:rPr lang="en-US" dirty="0" smtClean="0"/>
              <a:t>When creating a single page application that’s deployed outside of Office 365, can’t call the REST API directly</a:t>
            </a:r>
          </a:p>
          <a:p>
            <a:r>
              <a:rPr lang="en-US" dirty="0"/>
              <a:t>Use an intermediary server side application</a:t>
            </a:r>
          </a:p>
          <a:p>
            <a:pPr lvl="1"/>
            <a:r>
              <a:rPr lang="en-US" dirty="0" smtClean="0"/>
              <a:t>SPA communicates to intermediary web application</a:t>
            </a:r>
          </a:p>
          <a:p>
            <a:pPr lvl="1"/>
            <a:r>
              <a:rPr lang="en-US" dirty="0" smtClean="0"/>
              <a:t>Intermediary authenticates &amp; obtains access token server side</a:t>
            </a:r>
          </a:p>
          <a:p>
            <a:pPr lvl="1"/>
            <a:r>
              <a:rPr lang="en-US" dirty="0" smtClean="0"/>
              <a:t>Intermediary stores access token server side (cache, session, database, </a:t>
            </a:r>
            <a:r>
              <a:rPr lang="en-US" dirty="0" err="1" smtClean="0"/>
              <a:t>etc</a:t>
            </a:r>
            <a:r>
              <a:rPr lang="en-US" dirty="0" smtClean="0"/>
              <a:t>)</a:t>
            </a:r>
          </a:p>
          <a:p>
            <a:pPr lvl="1"/>
            <a:r>
              <a:rPr lang="en-US" dirty="0" smtClean="0"/>
              <a:t>Intermediary calls Office 365’s REST APIs on behalf of SPA</a:t>
            </a:r>
          </a:p>
          <a:p>
            <a:r>
              <a:rPr lang="en-US" dirty="0" smtClean="0"/>
              <a:t>SPA authenticates with intermediary using anti-forgery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949813428"/>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SharePoint-Hosted Apps</a:t>
            </a:r>
          </a:p>
          <a:p>
            <a:r>
              <a:rPr lang="en-US" dirty="0"/>
              <a:t>Single Page </a:t>
            </a:r>
            <a:r>
              <a:rPr lang="en-US" dirty="0" smtClean="0"/>
              <a:t>Applications</a:t>
            </a:r>
          </a:p>
          <a:p>
            <a:r>
              <a:rPr lang="en-US" dirty="0"/>
              <a:t>Protecting the Access </a:t>
            </a:r>
            <a:r>
              <a:rPr lang="en-US" dirty="0" smtClean="0"/>
              <a:t>Token</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4144926667"/>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 into Office 365 and SharePoint with Single Page Apps</a:t>
            </a:r>
          </a:p>
        </p:txBody>
      </p:sp>
      <p:sp>
        <p:nvSpPr>
          <p:cNvPr id="5" name="Subtitle 4"/>
          <p:cNvSpPr>
            <a:spLocks noGrp="1"/>
          </p:cNvSpPr>
          <p:nvPr>
            <p:ph type="subTitle" idx="1"/>
          </p:nvPr>
        </p:nvSpPr>
        <p:spPr>
          <a:xfrm>
            <a:off x="532267" y="4735251"/>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SharePoint-Hosted Apps</a:t>
            </a:r>
          </a:p>
          <a:p>
            <a:r>
              <a:rPr lang="en-US" dirty="0" smtClean="0"/>
              <a:t>Single Page Applications</a:t>
            </a:r>
          </a:p>
          <a:p>
            <a:r>
              <a:rPr lang="en-US" dirty="0" smtClean="0"/>
              <a:t>Protecting the Access Token</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SharePoint </a:t>
            </a:r>
            <a:r>
              <a:rPr lang="en-US" dirty="0" smtClean="0"/>
              <a:t>Hosted App?</a:t>
            </a:r>
            <a:endParaRPr lang="en-US" dirty="0"/>
          </a:p>
        </p:txBody>
      </p:sp>
      <p:sp>
        <p:nvSpPr>
          <p:cNvPr id="5" name="Text Placeholder 4"/>
          <p:cNvSpPr>
            <a:spLocks noGrp="1"/>
          </p:cNvSpPr>
          <p:nvPr>
            <p:ph type="body" sz="quarter" idx="10"/>
          </p:nvPr>
        </p:nvSpPr>
        <p:spPr/>
        <p:txBody>
          <a:bodyPr/>
          <a:lstStyle/>
          <a:p>
            <a:r>
              <a:rPr lang="en-US" dirty="0"/>
              <a:t>No external dependencies / deployment concerns</a:t>
            </a:r>
          </a:p>
          <a:p>
            <a:endParaRPr lang="en-US" dirty="0" smtClean="0"/>
          </a:p>
          <a:p>
            <a:r>
              <a:rPr lang="en-US" dirty="0" smtClean="0"/>
              <a:t>All business logic is 100</a:t>
            </a:r>
            <a:r>
              <a:rPr lang="en-US" dirty="0"/>
              <a:t>% client-side</a:t>
            </a:r>
          </a:p>
          <a:p>
            <a:endParaRPr lang="en-US" dirty="0" smtClean="0"/>
          </a:p>
        </p:txBody>
      </p:sp>
    </p:spTree>
    <p:extLst>
      <p:ext uri="{BB962C8B-B14F-4D97-AF65-F5344CB8AC3E}">
        <p14:creationId xmlns:p14="http://schemas.microsoft.com/office/powerpoint/2010/main" val="2121114772"/>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for </a:t>
            </a:r>
            <a:br>
              <a:rPr lang="en-US" dirty="0" smtClean="0"/>
            </a:br>
            <a:r>
              <a:rPr lang="en-US" dirty="0" smtClean="0"/>
              <a:t>SharePoint-Hosted Apps</a:t>
            </a:r>
            <a:endParaRPr lang="en-US" dirty="0"/>
          </a:p>
        </p:txBody>
      </p:sp>
      <p:sp>
        <p:nvSpPr>
          <p:cNvPr id="3" name="Text Placeholder 2"/>
          <p:cNvSpPr>
            <a:spLocks noGrp="1"/>
          </p:cNvSpPr>
          <p:nvPr>
            <p:ph type="body" sz="quarter" idx="10"/>
          </p:nvPr>
        </p:nvSpPr>
        <p:spPr/>
        <p:txBody>
          <a:bodyPr/>
          <a:lstStyle/>
          <a:p>
            <a:endParaRPr lang="en-US" dirty="0" smtClean="0"/>
          </a:p>
          <a:p>
            <a:r>
              <a:rPr lang="en-US" dirty="0" smtClean="0"/>
              <a:t>Lists</a:t>
            </a:r>
          </a:p>
          <a:p>
            <a:r>
              <a:rPr lang="en-US" dirty="0" smtClean="0"/>
              <a:t>Libraries</a:t>
            </a:r>
          </a:p>
          <a:p>
            <a:r>
              <a:rPr lang="en-US" dirty="0" smtClean="0"/>
              <a:t>Be aware </a:t>
            </a:r>
            <a:r>
              <a:rPr lang="en-US" dirty="0" err="1" smtClean="0"/>
              <a:t>AppWeb</a:t>
            </a:r>
            <a:r>
              <a:rPr lang="en-US" dirty="0" smtClean="0"/>
              <a:t> </a:t>
            </a:r>
            <a:r>
              <a:rPr lang="en-US" dirty="0" smtClean="0"/>
              <a:t>replaced when app updated</a:t>
            </a:r>
          </a:p>
          <a:p>
            <a:r>
              <a:rPr lang="en-US" dirty="0" smtClean="0"/>
              <a:t>Can create lists in </a:t>
            </a:r>
            <a:r>
              <a:rPr lang="en-US" dirty="0" err="1" smtClean="0"/>
              <a:t>HostWeb</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623757105"/>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Single Page Applications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11778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Single Page App?</a:t>
            </a:r>
            <a:endParaRPr lang="en-US" dirty="0"/>
          </a:p>
        </p:txBody>
      </p:sp>
      <p:sp>
        <p:nvSpPr>
          <p:cNvPr id="5" name="Text Placeholder 4"/>
          <p:cNvSpPr>
            <a:spLocks noGrp="1"/>
          </p:cNvSpPr>
          <p:nvPr>
            <p:ph type="body" sz="quarter" idx="10"/>
          </p:nvPr>
        </p:nvSpPr>
        <p:spPr/>
        <p:txBody>
          <a:bodyPr/>
          <a:lstStyle/>
          <a:p>
            <a:r>
              <a:rPr lang="en-US" dirty="0" smtClean="0"/>
              <a:t>Single page, not a collection of pages</a:t>
            </a:r>
          </a:p>
          <a:p>
            <a:r>
              <a:rPr lang="en-US" dirty="0" smtClean="0"/>
              <a:t>Replace parts of a page (aka: views), not the whole page</a:t>
            </a:r>
          </a:p>
          <a:p>
            <a:r>
              <a:rPr lang="en-US" dirty="0" smtClean="0"/>
              <a:t>Commonly built using the MVC-style app pattern</a:t>
            </a:r>
          </a:p>
          <a:p>
            <a:r>
              <a:rPr lang="en-US" dirty="0" smtClean="0"/>
              <a:t>Why build single page apps?</a:t>
            </a:r>
          </a:p>
          <a:p>
            <a:pPr lvl="1"/>
            <a:r>
              <a:rPr lang="en-US" dirty="0" smtClean="0"/>
              <a:t>Reduced round tripping</a:t>
            </a:r>
          </a:p>
          <a:p>
            <a:pPr lvl="1"/>
            <a:r>
              <a:rPr lang="en-US" dirty="0" smtClean="0"/>
              <a:t>Works great in low bandwidth &amp; offline</a:t>
            </a:r>
          </a:p>
          <a:p>
            <a:pPr lvl="1"/>
            <a:r>
              <a:rPr lang="en-US" dirty="0" smtClean="0"/>
              <a:t>Highly interactive</a:t>
            </a:r>
            <a:endParaRPr lang="en-US" dirty="0"/>
          </a:p>
        </p:txBody>
      </p:sp>
    </p:spTree>
    <p:extLst>
      <p:ext uri="{BB962C8B-B14F-4D97-AF65-F5344CB8AC3E}">
        <p14:creationId xmlns:p14="http://schemas.microsoft.com/office/powerpoint/2010/main" val="2903868873"/>
      </p:ext>
    </p:extLst>
  </p:cSld>
  <p:clrMapOvr>
    <a:masterClrMapping/>
  </p:clrMapOvr>
  <p:transition xmlns:p14="http://schemas.microsoft.com/office/powerpoint/2010/mai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3460</Words>
  <Application>Microsoft Macintosh PowerPoint</Application>
  <PresentationFormat>Custom</PresentationFormat>
  <Paragraphs>220</Paragraphs>
  <Slides>19</Slides>
  <Notes>14</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5-30055_Office Template 2012 - 16x9 - White Background</vt:lpstr>
      <vt:lpstr>5-30055_Office Template 2012 - 16x9 - Colored Accent Slides</vt:lpstr>
      <vt:lpstr>Office Camp</vt:lpstr>
      <vt:lpstr>Course Agenda</vt:lpstr>
      <vt:lpstr>Hook into Office 365 and SharePoint with Single Page Apps</vt:lpstr>
      <vt:lpstr>Agenda </vt:lpstr>
      <vt:lpstr>Introduction</vt:lpstr>
      <vt:lpstr>What is a SharePoint Hosted App?</vt:lpstr>
      <vt:lpstr>Data Storage for  SharePoint-Hosted Apps</vt:lpstr>
      <vt:lpstr>Single Page Applications </vt:lpstr>
      <vt:lpstr>What is a Single Page App?</vt:lpstr>
      <vt:lpstr>Benefits of SharePoint-Hosted Apps as Single Page Apps</vt:lpstr>
      <vt:lpstr>Characteristics of a Single Page App</vt:lpstr>
      <vt:lpstr>SPA Presentation Frameworks</vt:lpstr>
      <vt:lpstr>SPAs Don’t Have to be SharePoint Hosted Apps</vt:lpstr>
      <vt:lpstr>Protecting the Access Token</vt:lpstr>
      <vt:lpstr>Understanding OAuth2 Tokens</vt:lpstr>
      <vt:lpstr>Access Tokens Must be Protected!</vt:lpstr>
      <vt:lpstr>How to Protect the Access Token</vt:lpstr>
      <vt:lpstr>Summary </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2014-09-12T11:39:17Z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