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9"/>
  </p:notesMasterIdLst>
  <p:handoutMasterIdLst>
    <p:handoutMasterId r:id="rId40"/>
  </p:handoutMasterIdLst>
  <p:sldIdLst>
    <p:sldId id="780" r:id="rId6"/>
    <p:sldId id="781" r:id="rId7"/>
    <p:sldId id="782" r:id="rId8"/>
    <p:sldId id="779" r:id="rId9"/>
    <p:sldId id="784" r:id="rId10"/>
    <p:sldId id="812" r:id="rId11"/>
    <p:sldId id="813" r:id="rId12"/>
    <p:sldId id="814" r:id="rId13"/>
    <p:sldId id="815" r:id="rId14"/>
    <p:sldId id="810" r:id="rId15"/>
    <p:sldId id="785" r:id="rId16"/>
    <p:sldId id="816" r:id="rId17"/>
    <p:sldId id="817" r:id="rId18"/>
    <p:sldId id="818" r:id="rId19"/>
    <p:sldId id="811" r:id="rId20"/>
    <p:sldId id="826" r:id="rId21"/>
    <p:sldId id="827" r:id="rId22"/>
    <p:sldId id="828" r:id="rId23"/>
    <p:sldId id="829" r:id="rId24"/>
    <p:sldId id="830" r:id="rId25"/>
    <p:sldId id="831" r:id="rId26"/>
    <p:sldId id="832" r:id="rId27"/>
    <p:sldId id="833" r:id="rId28"/>
    <p:sldId id="841" r:id="rId29"/>
    <p:sldId id="834" r:id="rId30"/>
    <p:sldId id="835" r:id="rId31"/>
    <p:sldId id="836" r:id="rId32"/>
    <p:sldId id="837" r:id="rId33"/>
    <p:sldId id="838" r:id="rId34"/>
    <p:sldId id="839" r:id="rId35"/>
    <p:sldId id="840" r:id="rId36"/>
    <p:sldId id="825" r:id="rId37"/>
    <p:sldId id="654"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C6104F23-DA87-5249-96ED-8242B7341074}">
          <p14:sldIdLst>
            <p14:sldId id="780"/>
            <p14:sldId id="781"/>
            <p14:sldId id="782"/>
            <p14:sldId id="779"/>
          </p14:sldIdLst>
        </p14:section>
        <p14:section name="The Office 365 Environment" id="{27707372-2A62-F941-A931-33D7D4E757A7}">
          <p14:sldIdLst>
            <p14:sldId id="784"/>
            <p14:sldId id="812"/>
            <p14:sldId id="813"/>
            <p14:sldId id="814"/>
            <p14:sldId id="815"/>
            <p14:sldId id="810"/>
          </p14:sldIdLst>
        </p14:section>
        <p14:section name="The Microsoft Azure Environment" id="{C9B42F59-B711-1141-B363-11DD928C7AC0}">
          <p14:sldIdLst>
            <p14:sldId id="785"/>
            <p14:sldId id="816"/>
            <p14:sldId id="817"/>
            <p14:sldId id="818"/>
            <p14:sldId id="811"/>
          </p14:sldIdLst>
        </p14:section>
        <p14:section name="App Development Overview" id="{0ED51F39-92E5-554B-AFCD-1B1BE0163CC6}">
          <p14:sldIdLst>
            <p14:sldId id="826"/>
            <p14:sldId id="827"/>
            <p14:sldId id="828"/>
            <p14:sldId id="829"/>
            <p14:sldId id="830"/>
            <p14:sldId id="831"/>
            <p14:sldId id="832"/>
            <p14:sldId id="833"/>
            <p14:sldId id="841"/>
            <p14:sldId id="834"/>
            <p14:sldId id="835"/>
            <p14:sldId id="836"/>
            <p14:sldId id="837"/>
            <p14:sldId id="838"/>
            <p14:sldId id="839"/>
            <p14:sldId id="840"/>
          </p14:sldIdLst>
        </p14:section>
        <p14:section name="Summary" id="{7B3346DA-80A3-D648-8F1D-9F4982F9CF42}">
          <p14:sldIdLst>
            <p14:sldId id="825"/>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747" autoAdjust="0"/>
  </p:normalViewPr>
  <p:slideViewPr>
    <p:cSldViewPr snapToGrid="0">
      <p:cViewPr varScale="1">
        <p:scale>
          <a:sx n="69" d="100"/>
          <a:sy n="69" d="100"/>
        </p:scale>
        <p:origin x="738" y="6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10/22/2014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10/22/2014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SharePoint Online provides a solid business collaboration platform on which developers can build solutions quickly by using familiar development tools. In addition to in-browser customizations, SharePoint Online supports development with Microsoft SharePoint Designer 2010, Microsoft Visual Studio 2010, and Microsoft Visual Studio Team Foundation Server 2010. SharePoint Online enables you to modify sites directly and deploy code as sandboxed solutions that are run in a protected environment to safeguard the environment from poorly performing or malicious code. </a:t>
            </a:r>
          </a:p>
          <a:p>
            <a:r>
              <a:rPr lang="en-US" dirty="0" smtClean="0">
                <a:effectLst/>
              </a:rPr>
              <a:t>SharePoint Online opens a new arena for developers to create solutions for customers who use the Office 365 service instead of maintaining on-premises servers, or for clients who want to take advantage of hybrid deployments where some data is stored behind the firewall and other data is off-loaded in the cloud.</a:t>
            </a:r>
            <a:endParaRPr lang="en-US" dirty="0"/>
          </a:p>
        </p:txBody>
      </p:sp>
      <p:sp>
        <p:nvSpPr>
          <p:cNvPr id="4" name="Date Placeholder 3"/>
          <p:cNvSpPr>
            <a:spLocks noGrp="1"/>
          </p:cNvSpPr>
          <p:nvPr>
            <p:ph type="dt" idx="10"/>
          </p:nvPr>
        </p:nvSpPr>
        <p:spPr/>
        <p:txBody>
          <a:bodyPr/>
          <a:lstStyle/>
          <a:p>
            <a:fld id="{4F0210BE-2A39-4D0E-9359-F64D4B884D4E}"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53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9110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B816852-F550-4F1E-AE22-5580BB5390CD}"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17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79549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10/22/2014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4300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2592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5A2A3EB-BE87-4080-97A4-5341D2051EE4}"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698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10/22/2014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33</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10/22/2014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A443B04-064F-4871-9D9F-BDCA414B0371}"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2164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Find how-to content, sample code, SDK and API documentation, VBA references, training, and articles for developing solutions and customizing Office applications and SharePoint products and technologies, including client applications, services, tools, and technologies such as apps for Office, apps for SharePoint, Access, Excel, Exchange, Lync, SharePoint Server, SharePoint Foundation, Skype, and Word. </a:t>
            </a:r>
          </a:p>
          <a:p>
            <a:endParaRPr lang="en-US" dirty="0" smtClean="0">
              <a:effectLst/>
            </a:endParaRPr>
          </a:p>
          <a:p>
            <a:r>
              <a:rPr lang="en-US" dirty="0" smtClean="0">
                <a:effectLst/>
              </a:rPr>
              <a:t>Use an Office 365 Developer Site as a development and testing environment to shorten your setup time and start creating, testing, and deploying your apps for Office and SharePoint. Deploy the "Napa" Office 365 Development Tools to this preconfigured SharePoint site and you also get a head start on developing SharePoint-hosted apps, and apps for Office documents and mail items, without installing Visual Studio 2012 and Office Developer Tools for Visual Studio 2013 on your development computer. With an Office 365 Developer Site, you get an isolated app domain for SharePoint-hosted apps, preconfigured to use </a:t>
            </a:r>
            <a:r>
              <a:rPr lang="en-US" dirty="0" err="1" smtClean="0">
                <a:effectLst/>
              </a:rPr>
              <a:t>OAuth</a:t>
            </a:r>
            <a:r>
              <a:rPr lang="en-US" dirty="0" smtClean="0">
                <a:effectLst/>
              </a:rPr>
              <a:t>, so that you can use the Microsoft Azure Access Control Service (ACS) for authenticating and authorizing provider-hosted apps for SharePoint that are deployed to this site. </a:t>
            </a:r>
            <a:endParaRPr lang="en-US" dirty="0"/>
          </a:p>
        </p:txBody>
      </p:sp>
      <p:sp>
        <p:nvSpPr>
          <p:cNvPr id="4" name="Date Placeholder 3"/>
          <p:cNvSpPr>
            <a:spLocks noGrp="1"/>
          </p:cNvSpPr>
          <p:nvPr>
            <p:ph type="dt" idx="10"/>
          </p:nvPr>
        </p:nvSpPr>
        <p:spPr/>
        <p:txBody>
          <a:bodyPr/>
          <a:lstStyle/>
          <a:p>
            <a:fld id="{7017412A-FAE9-499A-B3C7-924D02AB998D}"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276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Office 365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As a SharePoint Online admin, you can create an App Catalog site to make internally developed custom apps available for users to install when they browse apps under the </a:t>
            </a:r>
            <a:r>
              <a:rPr lang="en-US" b="1" dirty="0" smtClean="0">
                <a:effectLst/>
              </a:rPr>
              <a:t>From Your Organization</a:t>
            </a:r>
            <a:r>
              <a:rPr lang="en-US" dirty="0" smtClean="0">
                <a:effectLst/>
              </a:rPr>
              <a:t> filter on the Site Contents page. Site owners can then add these apps to customize sites with specific functionality or to display information. </a:t>
            </a:r>
          </a:p>
          <a:p>
            <a:r>
              <a:rPr lang="en-US" dirty="0" smtClean="0"/>
              <a:t>After an App Catalog site has been created, you can use it to upload any custom apps that your organization has developed. Uploading custom apps is not much more complicated than uploading a document to a library and setting some properties. You can also use the App Catalog site to do things like install custom or third-party apps on sites for users (also called app deployment). You can also manage app requests from users.</a:t>
            </a:r>
          </a:p>
          <a:p>
            <a:endParaRPr lang="en-US" dirty="0"/>
          </a:p>
        </p:txBody>
      </p:sp>
      <p:sp>
        <p:nvSpPr>
          <p:cNvPr id="4" name="Date Placeholder 3"/>
          <p:cNvSpPr>
            <a:spLocks noGrp="1"/>
          </p:cNvSpPr>
          <p:nvPr>
            <p:ph type="dt" idx="10"/>
          </p:nvPr>
        </p:nvSpPr>
        <p:spPr/>
        <p:txBody>
          <a:bodyPr/>
          <a:lstStyle/>
          <a:p>
            <a:fld id="{EC07A5DE-1429-409E-95F7-F13CDA16C6E2}"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927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required to link the </a:t>
            </a:r>
            <a:r>
              <a:rPr lang="en-US" dirty="0" smtClean="0"/>
              <a:t>Office 365 </a:t>
            </a:r>
            <a:r>
              <a:rPr lang="en-US" dirty="0" smtClean="0"/>
              <a:t>Directory to an Azure subscription</a:t>
            </a:r>
          </a:p>
          <a:p>
            <a:r>
              <a:rPr lang="en-US" dirty="0" smtClean="0"/>
              <a:t>for simply creating provider-hosted apps, but it makes life a bit easier</a:t>
            </a:r>
          </a:p>
          <a:p>
            <a:r>
              <a:rPr lang="en-US" dirty="0" smtClean="0"/>
              <a:t>and opens up the ability to call into </a:t>
            </a:r>
            <a:r>
              <a:rPr lang="en-US" dirty="0" smtClean="0"/>
              <a:t>Office 365 </a:t>
            </a:r>
            <a:r>
              <a:rPr lang="en-US" dirty="0" smtClean="0"/>
              <a:t>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4287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adding an </a:t>
            </a:r>
            <a:r>
              <a:rPr lang="en-US" dirty="0" smtClean="0"/>
              <a:t>Office 365 </a:t>
            </a:r>
            <a:r>
              <a:rPr lang="en-US" dirty="0" smtClean="0"/>
              <a:t>account as an Azure administrator,</a:t>
            </a:r>
          </a:p>
          <a:p>
            <a:r>
              <a:rPr lang="en-US" dirty="0" smtClean="0"/>
              <a:t>you can use a single account for managing both subscriptions</a:t>
            </a:r>
            <a:endParaRPr lang="en-US" dirty="0"/>
          </a:p>
        </p:txBody>
      </p:sp>
      <p:sp>
        <p:nvSpPr>
          <p:cNvPr id="4" name="Date Placeholder 3"/>
          <p:cNvSpPr>
            <a:spLocks noGrp="1"/>
          </p:cNvSpPr>
          <p:nvPr>
            <p:ph type="dt" idx="10"/>
          </p:nvPr>
        </p:nvSpPr>
        <p:spPr/>
        <p:txBody>
          <a:bodyPr/>
          <a:lstStyle/>
          <a:p>
            <a:fld id="{4B1490A0-601F-404D-B7DA-4F4F3A8C8BB1}" type="datetime1">
              <a:rPr lang="en-US" smtClean="0"/>
              <a:t>10/22/2014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60081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41272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15308565"/>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5"/>
            <a:ext cx="11149013" cy="747897"/>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6304" tIns="91440" rIns="146304" bIns="91440"/>
          <a:lstStyle>
            <a:lvl1pPr marL="0" indent="0">
              <a:buNone/>
              <a:defRPr/>
            </a:lvl1pPr>
            <a:lvl2pPr marL="339594" indent="0">
              <a:buNone/>
              <a:defRPr/>
            </a:lvl2pPr>
            <a:lvl3pPr marL="572867" indent="0">
              <a:buNone/>
              <a:defRPr/>
            </a:lvl3pPr>
            <a:lvl4pPr marL="798208" indent="0">
              <a:buNone/>
              <a:defRPr/>
            </a:lvl4pPr>
            <a:lvl5pPr marL="1029892"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7890983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48" r:id="rId24"/>
    <p:sldLayoutId id="2147484151" r:id="rId25"/>
    <p:sldLayoutId id="2147484152"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a:t>
            </a:r>
            <a:r>
              <a:rPr lang="en-US" sz="6600" dirty="0" smtClean="0"/>
              <a:t>Camp</a:t>
            </a:r>
            <a:endParaRPr lang="en-US" sz="6595"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an Office 365 Developer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Microsoft Azure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97243334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Navigate to Azure Portal using Office 365 credentials</a:t>
            </a:r>
          </a:p>
          <a:p>
            <a:r>
              <a:rPr lang="en-US" dirty="0" smtClean="0"/>
              <a:t>When prompted, sign up for a trial</a:t>
            </a:r>
            <a:endParaRPr lang="en-US" dirty="0"/>
          </a:p>
        </p:txBody>
      </p:sp>
      <p:sp>
        <p:nvSpPr>
          <p:cNvPr id="3" name="Title 2"/>
          <p:cNvSpPr>
            <a:spLocks noGrp="1"/>
          </p:cNvSpPr>
          <p:nvPr>
            <p:ph type="title"/>
          </p:nvPr>
        </p:nvSpPr>
        <p:spPr/>
        <p:txBody>
          <a:bodyPr/>
          <a:lstStyle/>
          <a:p>
            <a:r>
              <a:rPr lang="en-US" dirty="0" smtClean="0"/>
              <a:t>Azure Subscription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063" y="3504981"/>
            <a:ext cx="5038699" cy="3267728"/>
          </a:xfrm>
          <a:prstGeom prst="rect">
            <a:avLst/>
          </a:prstGeom>
        </p:spPr>
      </p:pic>
    </p:spTree>
    <p:extLst>
      <p:ext uri="{BB962C8B-B14F-4D97-AF65-F5344CB8AC3E}">
        <p14:creationId xmlns:p14="http://schemas.microsoft.com/office/powerpoint/2010/main" val="32780924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228343"/>
            <a:ext cx="11149013" cy="5171214"/>
          </a:xfrm>
        </p:spPr>
        <p:txBody>
          <a:bodyPr/>
          <a:lstStyle/>
          <a:p>
            <a:r>
              <a:rPr lang="en-US" dirty="0"/>
              <a:t>Log into </a:t>
            </a:r>
            <a:r>
              <a:rPr lang="en-US" dirty="0" smtClean="0"/>
              <a:t>Microsoft </a:t>
            </a:r>
            <a:r>
              <a:rPr lang="en-US" dirty="0"/>
              <a:t>Azure subscription as </a:t>
            </a:r>
            <a:r>
              <a:rPr lang="en-US" dirty="0" smtClean="0"/>
              <a:t>administrator</a:t>
            </a:r>
            <a:endParaRPr lang="en-US" dirty="0"/>
          </a:p>
          <a:p>
            <a:r>
              <a:rPr lang="en-US" dirty="0"/>
              <a:t>Click on the Active Directory link.  </a:t>
            </a:r>
          </a:p>
          <a:p>
            <a:r>
              <a:rPr lang="en-US" dirty="0"/>
              <a:t>Click </a:t>
            </a:r>
            <a:r>
              <a:rPr lang="en-US" dirty="0" smtClean="0"/>
              <a:t>New&gt;Active Directory&gt;Directory&gt;Custom </a:t>
            </a:r>
            <a:r>
              <a:rPr lang="en-US" dirty="0"/>
              <a:t>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smtClean="0"/>
              <a:t>Link 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203058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548964"/>
          </a:xfrm>
        </p:spPr>
        <p:txBody>
          <a:bodyPr/>
          <a:lstStyle/>
          <a:p>
            <a:r>
              <a:rPr lang="en-US" dirty="0"/>
              <a:t>Log into an existing Microsoft Azure </a:t>
            </a:r>
            <a:r>
              <a:rPr lang="en-US" dirty="0" smtClean="0"/>
              <a:t>as administrator</a:t>
            </a:r>
            <a:endParaRPr lang="en-US" dirty="0"/>
          </a:p>
          <a:p>
            <a:r>
              <a:rPr lang="en-US" dirty="0"/>
              <a:t>Click the Settings link</a:t>
            </a:r>
          </a:p>
          <a:p>
            <a:r>
              <a:rPr lang="en-US" dirty="0"/>
              <a:t>Click Administrators</a:t>
            </a:r>
          </a:p>
          <a:p>
            <a:r>
              <a:rPr lang="en-US" dirty="0"/>
              <a:t>Click Add</a:t>
            </a:r>
          </a:p>
          <a:p>
            <a:r>
              <a:rPr lang="en-US" dirty="0"/>
              <a:t>Add the Organizational Account from </a:t>
            </a:r>
            <a:r>
              <a:rPr lang="en-US" dirty="0" smtClean="0"/>
              <a:t>Office 365</a:t>
            </a:r>
            <a:endParaRPr lang="en-US" dirty="0"/>
          </a:p>
          <a:p>
            <a:endParaRPr lang="en-US" dirty="0"/>
          </a:p>
        </p:txBody>
      </p:sp>
      <p:sp>
        <p:nvSpPr>
          <p:cNvPr id="3" name="Title 2"/>
          <p:cNvSpPr>
            <a:spLocks noGrp="1"/>
          </p:cNvSpPr>
          <p:nvPr>
            <p:ph type="title"/>
          </p:nvPr>
        </p:nvSpPr>
        <p:spPr/>
        <p:txBody>
          <a:bodyPr/>
          <a:lstStyle/>
          <a:p>
            <a:r>
              <a:rPr lang="en-US" dirty="0" smtClean="0"/>
              <a:t>Office 365 </a:t>
            </a:r>
            <a:r>
              <a:rPr lang="en-US" dirty="0"/>
              <a:t>Account as Azure Admin</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39709244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Obtaining a Windows Azure trial Subscription</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9602786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 Development 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3094915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16337" y="1265350"/>
            <a:ext cx="11650488" cy="5375592"/>
          </a:xfrm>
        </p:spPr>
        <p:txBody>
          <a:bodyPr/>
          <a:lstStyle/>
          <a:p>
            <a:endParaRPr lang="en-US"/>
          </a:p>
        </p:txBody>
      </p:sp>
      <p:grpSp>
        <p:nvGrpSpPr>
          <p:cNvPr id="59" name="Group 58"/>
          <p:cNvGrpSpPr/>
          <p:nvPr/>
        </p:nvGrpSpPr>
        <p:grpSpPr>
          <a:xfrm>
            <a:off x="305543" y="1206038"/>
            <a:ext cx="3817762" cy="5330841"/>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6096" tIns="43046" rIns="86096" bIns="4304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96">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171301" y="1206038"/>
            <a:ext cx="3851721" cy="5330841"/>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Search</a:t>
                  </a:r>
                  <a:endParaRPr lang="en-US" sz="1371"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Mail</a:t>
                  </a:r>
                  <a:endParaRPr lang="en-US" sz="1371"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Calendar</a:t>
                  </a:r>
                  <a:endParaRPr lang="en-US" sz="1371"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a:gradFill>
                        <a:gsLst>
                          <a:gs pos="1250">
                            <a:schemeClr val="bg1"/>
                          </a:gs>
                          <a:gs pos="100000">
                            <a:schemeClr val="bg1"/>
                          </a:gs>
                        </a:gsLst>
                        <a:lin ang="5400000" scaled="0"/>
                      </a:gradFill>
                    </a:rPr>
                    <a:t>People</a:t>
                  </a:r>
                  <a:endParaRPr lang="en-US" sz="1371"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r>
                    <a:rPr lang="en-US" sz="1371"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defTabSz="914005"/>
                  <a:endParaRPr lang="en-US" sz="1764"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895911"/>
                  <a:endParaRPr lang="en-US" sz="1764">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4" tIns="44803" rIns="0" bIns="44803" numCol="1" spcCol="0" rtlCol="0" fromWordArt="0" anchor="ctr" anchorCtr="0" forceAA="0" compatLnSpc="1">
                  <a:prstTxWarp prst="textNoShape">
                    <a:avLst/>
                  </a:prstTxWarp>
                  <a:noAutofit/>
                </a:bodyPr>
                <a:lstStyle/>
                <a:p>
                  <a:pPr defTabSz="913919">
                    <a:lnSpc>
                      <a:spcPct val="90000"/>
                    </a:lnSpc>
                    <a:spcAft>
                      <a:spcPts val="588"/>
                    </a:spcAft>
                  </a:pPr>
                  <a:endParaRPr lang="en-US" sz="1371"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071017" y="1206038"/>
            <a:ext cx="3812267" cy="5330841"/>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04" tIns="143363" rIns="179204" bIns="143363" numCol="1" rtlCol="0" anchor="t" anchorCtr="0" compatLnSpc="1">
                <a:prstTxWarp prst="textNoShape">
                  <a:avLst/>
                </a:prstTxWarp>
              </a:bodyPr>
              <a:lstStyle/>
              <a:p>
                <a:pPr defTabSz="913654" fontAlgn="base">
                  <a:spcBef>
                    <a:spcPct val="0"/>
                  </a:spcBef>
                  <a:spcAft>
                    <a:spcPct val="0"/>
                  </a:spcAft>
                </a:pPr>
                <a:r>
                  <a:rPr lang="en-US" sz="2744"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89594" tIns="44796" rIns="89594" bIns="44796" numCol="1" anchor="t" anchorCtr="0" compatLnSpc="1">
                  <a:prstTxWarp prst="textNoShape">
                    <a:avLst/>
                  </a:prstTxWarp>
                </a:bodyPr>
                <a:lstStyle/>
                <a:p>
                  <a:pPr defTabSz="913919"/>
                  <a:endParaRPr lang="en-US" sz="1764">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4" tIns="43923" rIns="87844" bIns="43923" numCol="1" anchor="t" anchorCtr="0" compatLnSpc="1">
                  <a:prstTxWarp prst="textNoShape">
                    <a:avLst/>
                  </a:prstTxWarp>
                </a:bodyPr>
                <a:lstStyle/>
                <a:p>
                  <a:pPr defTabSz="913919"/>
                  <a:endParaRPr lang="en-US" sz="1764">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1872826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1" y="1574147"/>
            <a:ext cx="11149013" cy="4825410"/>
          </a:xfrm>
        </p:spPr>
        <p:txBody>
          <a:bodyPr/>
          <a:lstStyle/>
          <a:p>
            <a:r>
              <a:rPr lang="en-US" dirty="0" smtClean="0"/>
              <a:t>Office</a:t>
            </a:r>
          </a:p>
          <a:p>
            <a:r>
              <a:rPr lang="en-US" dirty="0" smtClean="0"/>
              <a:t>Exchange Online</a:t>
            </a:r>
          </a:p>
          <a:p>
            <a:r>
              <a:rPr lang="en-US" dirty="0" smtClean="0"/>
              <a:t>SharePoint Online</a:t>
            </a:r>
          </a:p>
          <a:p>
            <a:r>
              <a:rPr lang="en-US" dirty="0" smtClean="0"/>
              <a:t>OneDrive for Business</a:t>
            </a:r>
          </a:p>
          <a:p>
            <a:r>
              <a:rPr lang="en-US" dirty="0" smtClean="0"/>
              <a:t>Yammer</a:t>
            </a:r>
          </a:p>
          <a:p>
            <a:r>
              <a:rPr lang="en-US" dirty="0" smtClean="0"/>
              <a:t>Azure Active Directory (AAD)</a:t>
            </a:r>
            <a:endParaRPr lang="en-US" dirty="0"/>
          </a:p>
        </p:txBody>
      </p:sp>
      <p:sp>
        <p:nvSpPr>
          <p:cNvPr id="3" name="Title 2"/>
          <p:cNvSpPr>
            <a:spLocks noGrp="1"/>
          </p:cNvSpPr>
          <p:nvPr>
            <p:ph type="title"/>
          </p:nvPr>
        </p:nvSpPr>
        <p:spPr/>
        <p:txBody>
          <a:bodyPr/>
          <a:lstStyle/>
          <a:p>
            <a:r>
              <a:rPr lang="en-US" dirty="0" smtClean="0"/>
              <a:t>Office 365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18</a:t>
            </a:fld>
            <a:endParaRPr lang="en-US" dirty="0"/>
          </a:p>
        </p:txBody>
      </p:sp>
    </p:spTree>
    <p:extLst>
      <p:ext uri="{BB962C8B-B14F-4D97-AF65-F5344CB8AC3E}">
        <p14:creationId xmlns:p14="http://schemas.microsoft.com/office/powerpoint/2010/main" val="20940225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a:t>
            </a:r>
            <a:r>
              <a:rPr lang="en-US" dirty="0" smtClean="0"/>
              <a:t>Office 365 </a:t>
            </a:r>
            <a:r>
              <a:rPr lang="en-US" dirty="0"/>
              <a:t>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19</a:t>
            </a:fld>
            <a:endParaRPr lang="en-US" dirty="0"/>
          </a:p>
        </p:txBody>
      </p:sp>
    </p:spTree>
    <p:extLst>
      <p:ext uri="{BB962C8B-B14F-4D97-AF65-F5344CB8AC3E}">
        <p14:creationId xmlns:p14="http://schemas.microsoft.com/office/powerpoint/2010/main" val="13029781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26759016"/>
              </p:ext>
            </p:extLst>
          </p:nvPr>
        </p:nvGraphicFramePr>
        <p:xfrm>
          <a:off x="351383" y="1063255"/>
          <a:ext cx="11225057" cy="3301434"/>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and SharePoint APIs with SPAs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Hook into Apps for Office</a:t>
                      </a:r>
                    </a:p>
                  </a:txBody>
                  <a:tcPr marL="91403" marR="91403" marT="45701" marB="45701" anchor="ctr"/>
                </a:tc>
              </a:tr>
            </a:tbl>
          </a:graphicData>
        </a:graphic>
      </p:graphicFrame>
    </p:spTree>
    <p:extLst>
      <p:ext uri="{BB962C8B-B14F-4D97-AF65-F5344CB8AC3E}">
        <p14:creationId xmlns:p14="http://schemas.microsoft.com/office/powerpoint/2010/main" val="3869179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Office 365 Development Options</a:t>
            </a:r>
          </a:p>
        </p:txBody>
      </p:sp>
      <p:graphicFrame>
        <p:nvGraphicFramePr>
          <p:cNvPr id="3" name="Table 2"/>
          <p:cNvGraphicFramePr>
            <a:graphicFrameLocks noGrp="1"/>
          </p:cNvGraphicFramePr>
          <p:nvPr>
            <p:extLst>
              <p:ext uri="{D42A27DB-BD31-4B8C-83A1-F6EECF244321}">
                <p14:modId xmlns:p14="http://schemas.microsoft.com/office/powerpoint/2010/main" val="2624793295"/>
              </p:ext>
            </p:extLst>
          </p:nvPr>
        </p:nvGraphicFramePr>
        <p:xfrm>
          <a:off x="395822" y="966675"/>
          <a:ext cx="9847513" cy="5553702"/>
        </p:xfrm>
        <a:graphic>
          <a:graphicData uri="http://schemas.openxmlformats.org/drawingml/2006/table">
            <a:tbl>
              <a:tblPr firstRow="1" firstCol="1" bandCol="1">
                <a:tableStyleId>{21E4AEA4-8DFA-4A89-87EB-49C32662AFE0}</a:tableStyleId>
              </a:tblPr>
              <a:tblGrid>
                <a:gridCol w="1996768"/>
                <a:gridCol w="3076846"/>
                <a:gridCol w="2504394"/>
                <a:gridCol w="2269505"/>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 </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 365 </a:t>
                      </a:r>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APIs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Word, Excel, PowerPoint</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Task Pane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Content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Outlook</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Mail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Exchange</a:t>
                      </a:r>
                      <a:r>
                        <a:rPr lang="en-US" sz="1800" b="0" u="none" strike="noStrike" kern="1200" baseline="0" dirty="0" smtClean="0">
                          <a:gradFill>
                            <a:gsLst>
                              <a:gs pos="0">
                                <a:schemeClr val="tx1"/>
                              </a:gs>
                              <a:gs pos="100000">
                                <a:schemeClr val="tx1"/>
                              </a:gs>
                            </a:gsLst>
                            <a:lin ang="5400000" scaled="0"/>
                          </a:gradFill>
                          <a:latin typeface="+mn-lt"/>
                          <a:ea typeface="Segoe UI" pitchFamily="34" charset="0"/>
                          <a:cs typeface="Segoe UI" pitchFamily="34" charset="0"/>
                        </a:rPr>
                        <a: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SharePoint Online</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SharePoint-Hosted App</a:t>
                      </a:r>
                    </a:p>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Cloud-Hosted App</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OneDrive for Business</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SharePoint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AAD</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Graph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18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Yammer</a:t>
                      </a:r>
                      <a:endParaRPr lang="en-US" sz="18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defTabSz="914363" rtl="0" eaLnBrk="1" latinLnBrk="0" hangingPunct="1">
                        <a:buFont typeface="Arial" panose="020B0604020202020204" pitchFamily="34" charset="0"/>
                        <a:buChar char="•"/>
                      </a:pPr>
                      <a:r>
                        <a:rPr lang="en-US" sz="18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Yammer Client</a:t>
                      </a:r>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spTree>
    <p:extLst>
      <p:ext uri="{BB962C8B-B14F-4D97-AF65-F5344CB8AC3E}">
        <p14:creationId xmlns:p14="http://schemas.microsoft.com/office/powerpoint/2010/main" val="21967227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spTree>
    <p:extLst>
      <p:ext uri="{BB962C8B-B14F-4D97-AF65-F5344CB8AC3E}">
        <p14:creationId xmlns:p14="http://schemas.microsoft.com/office/powerpoint/2010/main" val="294588362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a:t>
            </a:r>
            <a:r>
              <a:rPr lang="en-US" dirty="0" smtClean="0"/>
              <a:t>Office 365 </a:t>
            </a:r>
            <a:r>
              <a:rPr lang="en-US" dirty="0"/>
              <a:t>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spTree>
    <p:extLst>
      <p:ext uri="{BB962C8B-B14F-4D97-AF65-F5344CB8AC3E}">
        <p14:creationId xmlns:p14="http://schemas.microsoft.com/office/powerpoint/2010/main" val="2060969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Web Sites from Portal Manager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1703888" y="2449733"/>
            <a:ext cx="7971211" cy="2095682"/>
          </a:xfrm>
          <a:prstGeom prst="rect">
            <a:avLst/>
          </a:prstGeom>
        </p:spPr>
      </p:pic>
    </p:spTree>
    <p:extLst>
      <p:ext uri="{BB962C8B-B14F-4D97-AF65-F5344CB8AC3E}">
        <p14:creationId xmlns:p14="http://schemas.microsoft.com/office/powerpoint/2010/main" val="4826675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Sites from Visual Studio</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18" y="1399996"/>
            <a:ext cx="10058400" cy="4243933"/>
          </a:xfrm>
          <a:prstGeom prst="rect">
            <a:avLst/>
          </a:prstGeom>
        </p:spPr>
      </p:pic>
    </p:spTree>
    <p:extLst>
      <p:ext uri="{BB962C8B-B14F-4D97-AF65-F5344CB8AC3E}">
        <p14:creationId xmlns:p14="http://schemas.microsoft.com/office/powerpoint/2010/main" val="42464102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Office 365 users can be managed in Azure</a:t>
            </a:r>
          </a:p>
          <a:p>
            <a:r>
              <a:rPr lang="en-US" dirty="0" smtClean="0"/>
              <a:t>Office 365 users can be Azure administrators</a:t>
            </a:r>
          </a:p>
          <a:p>
            <a:endParaRPr lang="en-US" dirty="0"/>
          </a:p>
        </p:txBody>
      </p:sp>
      <p:sp>
        <p:nvSpPr>
          <p:cNvPr id="3" name="Title 2"/>
          <p:cNvSpPr>
            <a:spLocks noGrp="1"/>
          </p:cNvSpPr>
          <p:nvPr>
            <p:ph type="title"/>
          </p:nvPr>
        </p:nvSpPr>
        <p:spPr/>
        <p:txBody>
          <a:bodyPr/>
          <a:lstStyle/>
          <a:p>
            <a:r>
              <a:rPr lang="en-US" dirty="0" smtClean="0"/>
              <a:t>Office 365 and Azure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spTree>
    <p:extLst>
      <p:ext uri="{BB962C8B-B14F-4D97-AF65-F5344CB8AC3E}">
        <p14:creationId xmlns:p14="http://schemas.microsoft.com/office/powerpoint/2010/main" val="12817928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Options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08395118"/>
              </p:ext>
            </p:extLst>
          </p:nvPr>
        </p:nvGraphicFramePr>
        <p:xfrm>
          <a:off x="519113" y="1388435"/>
          <a:ext cx="11463780" cy="2834419"/>
        </p:xfrm>
        <a:graphic>
          <a:graphicData uri="http://schemas.openxmlformats.org/drawingml/2006/table">
            <a:tbl>
              <a:tblPr firstRow="1" bandCol="1">
                <a:tableStyleId>{21E4AEA4-8DFA-4A89-87EB-49C32662AFE0}</a:tableStyleId>
              </a:tblPr>
              <a:tblGrid>
                <a:gridCol w="2341045"/>
                <a:gridCol w="3317358"/>
                <a:gridCol w="3072810"/>
                <a:gridCol w="2732567"/>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Azure Web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Office 365 Site</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Windows 8.1</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SharePoint</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dirty="0" smtClean="0">
                          <a:solidFill>
                            <a:srgbClr val="5F5F5F"/>
                          </a:solidFill>
                        </a:rPr>
                        <a:t>Cloud-Hosted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5F5F5F"/>
                          </a:solidFill>
                        </a:rPr>
                        <a:t>SharePoint-Hosted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Apps for</a:t>
                      </a:r>
                    </a:p>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Office</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285750" indent="-285750">
                        <a:buFont typeface="Arial" panose="020B0604020202020204" pitchFamily="34" charset="0"/>
                        <a:buChar char="•"/>
                      </a:pPr>
                      <a:r>
                        <a:rPr lang="en-US" dirty="0" smtClean="0">
                          <a:solidFill>
                            <a:srgbClr val="5F5F5F"/>
                          </a:solidFill>
                        </a:rPr>
                        <a:t>Task Pane App</a:t>
                      </a:r>
                    </a:p>
                    <a:p>
                      <a:pPr marL="285750" indent="-285750">
                        <a:buFont typeface="Arial" panose="020B0604020202020204" pitchFamily="34" charset="0"/>
                        <a:buChar char="•"/>
                      </a:pPr>
                      <a:r>
                        <a:rPr lang="en-US" dirty="0" smtClean="0">
                          <a:solidFill>
                            <a:srgbClr val="5F5F5F"/>
                          </a:solidFill>
                        </a:rPr>
                        <a:t>Content App</a:t>
                      </a:r>
                    </a:p>
                    <a:p>
                      <a:pPr marL="285750" indent="-285750">
                        <a:buFont typeface="Arial" panose="020B0604020202020204" pitchFamily="34" charset="0"/>
                        <a:buChar char="•"/>
                      </a:pPr>
                      <a:r>
                        <a:rPr lang="en-US" dirty="0" smtClean="0">
                          <a:solidFill>
                            <a:srgbClr val="5F5F5F"/>
                          </a:solidFill>
                        </a:rPr>
                        <a:t>Mail App</a:t>
                      </a:r>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Office 365 </a:t>
                      </a:r>
                      <a:r>
                        <a:rPr lang="en-US" sz="2000" b="0" u="none" strike="noStrike" kern="1200" dirty="0" smtClean="0">
                          <a:ln>
                            <a:noFill/>
                          </a:ln>
                          <a:gradFill>
                            <a:gsLst>
                              <a:gs pos="0">
                                <a:srgbClr val="FFFFFF"/>
                              </a:gs>
                              <a:gs pos="100000">
                                <a:srgbClr val="FFFFFF"/>
                              </a:gs>
                            </a:gsLst>
                            <a:lin ang="5400000" scaled="0"/>
                          </a:gradFill>
                          <a:latin typeface="+mn-lt"/>
                        </a:rPr>
                        <a:t>APIs</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MVC 5 Web Application</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Windows 8.1 App</a:t>
                      </a:r>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spTree>
    <p:extLst>
      <p:ext uri="{BB962C8B-B14F-4D97-AF65-F5344CB8AC3E}">
        <p14:creationId xmlns:p14="http://schemas.microsoft.com/office/powerpoint/2010/main" val="317776952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Developer Site Collection</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27</a:t>
            </a:fld>
            <a:endParaRPr lang="en-US" dirty="0"/>
          </a:p>
        </p:txBody>
      </p:sp>
    </p:spTree>
    <p:extLst>
      <p:ext uri="{BB962C8B-B14F-4D97-AF65-F5344CB8AC3E}">
        <p14:creationId xmlns:p14="http://schemas.microsoft.com/office/powerpoint/2010/main" val="185105357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Visual Studio 2013</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28</a:t>
            </a:fld>
            <a:endParaRPr lang="en-US" dirty="0"/>
          </a:p>
        </p:txBody>
      </p:sp>
    </p:spTree>
    <p:extLst>
      <p:ext uri="{BB962C8B-B14F-4D97-AF65-F5344CB8AC3E}">
        <p14:creationId xmlns:p14="http://schemas.microsoft.com/office/powerpoint/2010/main" val="3689247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365 Office and Exchange</a:t>
            </a:r>
          </a:p>
          <a:p>
            <a:r>
              <a:rPr lang="en-US" dirty="0" smtClean="0"/>
              <a:t>Windows Azure Subscription</a:t>
            </a:r>
          </a:p>
          <a:p>
            <a:r>
              <a:rPr lang="en-US" dirty="0" smtClean="0"/>
              <a:t>Windows 8.1</a:t>
            </a:r>
          </a:p>
          <a:p>
            <a:r>
              <a:rPr lang="en-US" dirty="0" smtClean="0"/>
              <a:t>Visual Studio 2013</a:t>
            </a:r>
          </a:p>
          <a:p>
            <a:r>
              <a:rPr lang="en-US" dirty="0" smtClean="0"/>
              <a:t>Office 365 API Tools</a:t>
            </a:r>
          </a:p>
          <a:p>
            <a:endParaRPr lang="en-US" dirty="0"/>
          </a:p>
        </p:txBody>
      </p:sp>
      <p:sp>
        <p:nvSpPr>
          <p:cNvPr id="3" name="Title 2"/>
          <p:cNvSpPr>
            <a:spLocks noGrp="1"/>
          </p:cNvSpPr>
          <p:nvPr>
            <p:ph type="title"/>
          </p:nvPr>
        </p:nvSpPr>
        <p:spPr/>
        <p:txBody>
          <a:bodyPr/>
          <a:lstStyle/>
          <a:p>
            <a:r>
              <a:rPr lang="en-US" dirty="0" smtClean="0"/>
              <a:t>Office 365 APIs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29</a:t>
            </a:fld>
            <a:endParaRPr lang="en-US" dirty="0"/>
          </a:p>
        </p:txBody>
      </p:sp>
    </p:spTree>
    <p:extLst>
      <p:ext uri="{BB962C8B-B14F-4D97-AF65-F5344CB8AC3E}">
        <p14:creationId xmlns:p14="http://schemas.microsoft.com/office/powerpoint/2010/main" val="4091701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a:t>Setting up </a:t>
            </a:r>
            <a:r>
              <a:rPr lang="en-US" sz="4800" dirty="0" smtClean="0"/>
              <a:t>the Environments</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951758"/>
          </a:xfrm>
        </p:spPr>
        <p:txBody>
          <a:bodyPr/>
          <a:lstStyle/>
          <a:p>
            <a:r>
              <a:rPr lang="en-US" dirty="0" smtClean="0"/>
              <a:t>Sign up for an Office 365 subscription</a:t>
            </a:r>
          </a:p>
          <a:p>
            <a:r>
              <a:rPr lang="en-US" dirty="0"/>
              <a:t>	</a:t>
            </a:r>
            <a:r>
              <a:rPr lang="en-US" dirty="0" smtClean="0"/>
              <a:t>Create a Developer Site Collection</a:t>
            </a:r>
          </a:p>
          <a:p>
            <a:r>
              <a:rPr lang="en-US" dirty="0" smtClean="0"/>
              <a:t>Sign up for Windows Azure subscription</a:t>
            </a:r>
          </a:p>
          <a:p>
            <a:r>
              <a:rPr lang="en-US" dirty="0" smtClean="0"/>
              <a:t>Link Office 365 AAD to Windows Azure</a:t>
            </a:r>
          </a:p>
          <a:p>
            <a:r>
              <a:rPr lang="en-US" dirty="0" smtClean="0"/>
              <a:t>Make Office 365 user administrator in Windows Azure</a:t>
            </a:r>
          </a:p>
          <a:p>
            <a:r>
              <a:rPr lang="en-US" dirty="0" smtClean="0"/>
              <a:t>Use Visual Studio remotely to develop</a:t>
            </a:r>
            <a:endParaRPr lang="en-US" dirty="0"/>
          </a:p>
        </p:txBody>
      </p:sp>
      <p:sp>
        <p:nvSpPr>
          <p:cNvPr id="3" name="Title 2"/>
          <p:cNvSpPr>
            <a:spLocks noGrp="1"/>
          </p:cNvSpPr>
          <p:nvPr>
            <p:ph type="title"/>
          </p:nvPr>
        </p:nvSpPr>
        <p:spPr/>
        <p:txBody>
          <a:bodyPr/>
          <a:lstStyle/>
          <a:p>
            <a:r>
              <a:rPr lang="en-US" dirty="0" smtClean="0"/>
              <a:t>Summary of Key Steps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30</a:t>
            </a:fld>
            <a:endParaRPr lang="en-US" dirty="0"/>
          </a:p>
        </p:txBody>
      </p:sp>
    </p:spTree>
    <p:extLst>
      <p:ext uri="{BB962C8B-B14F-4D97-AF65-F5344CB8AC3E}">
        <p14:creationId xmlns:p14="http://schemas.microsoft.com/office/powerpoint/2010/main" val="261243927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Provider-Hosted App</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37695755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Windows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The Office 365 Environment</a:t>
            </a:r>
          </a:p>
          <a:p>
            <a:r>
              <a:rPr lang="en-US" dirty="0" smtClean="0"/>
              <a:t>The Microsoft Azure Environment</a:t>
            </a:r>
          </a:p>
          <a:p>
            <a:r>
              <a:rPr lang="en-US" dirty="0" smtClean="0"/>
              <a:t>App Development Overview</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Office 365 Environment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7226761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368210"/>
          </a:xfrm>
        </p:spPr>
        <p:txBody>
          <a:bodyPr/>
          <a:lstStyle/>
          <a:p>
            <a:r>
              <a:rPr lang="en-US" dirty="0" smtClean="0"/>
              <a:t>Content</a:t>
            </a:r>
          </a:p>
          <a:p>
            <a:r>
              <a:rPr lang="en-US" dirty="0" smtClean="0"/>
              <a:t>Samples</a:t>
            </a:r>
          </a:p>
          <a:p>
            <a:r>
              <a:rPr lang="en-US" dirty="0" smtClean="0"/>
              <a:t>Documentation</a:t>
            </a:r>
          </a:p>
          <a:p>
            <a:r>
              <a:rPr lang="en-US" dirty="0" smtClean="0"/>
              <a:t>Sign up for an Office 365 Developer Site</a:t>
            </a:r>
          </a:p>
          <a:p>
            <a:r>
              <a:rPr lang="en-US" sz="2800" u="sng" dirty="0">
                <a:solidFill>
                  <a:srgbClr val="0088EE"/>
                </a:solidFill>
              </a:rPr>
              <a:t>http://msdn.microsoft.com/en-us/library/office/fp179924(v=office.15).aspx</a:t>
            </a:r>
          </a:p>
        </p:txBody>
      </p:sp>
      <p:sp>
        <p:nvSpPr>
          <p:cNvPr id="3" name="Title 2"/>
          <p:cNvSpPr>
            <a:spLocks noGrp="1"/>
          </p:cNvSpPr>
          <p:nvPr>
            <p:ph type="title"/>
          </p:nvPr>
        </p:nvSpPr>
        <p:spPr/>
        <p:txBody>
          <a:bodyPr/>
          <a:lstStyle/>
          <a:p>
            <a:r>
              <a:rPr lang="en-US" dirty="0" smtClean="0"/>
              <a:t>Office Dev Center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41355014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Created automatically if you sign up for an Office 365 Developer Site</a:t>
            </a:r>
          </a:p>
          <a:p>
            <a:r>
              <a:rPr lang="en-US" dirty="0" smtClean="0"/>
              <a:t>Use the Developer Site template to create a new Site Collection in an existing tenancy</a:t>
            </a:r>
            <a:endParaRPr lang="en-US" dirty="0"/>
          </a:p>
        </p:txBody>
      </p:sp>
      <p:sp>
        <p:nvSpPr>
          <p:cNvPr id="3" name="Title 2"/>
          <p:cNvSpPr>
            <a:spLocks noGrp="1"/>
          </p:cNvSpPr>
          <p:nvPr>
            <p:ph type="title"/>
          </p:nvPr>
        </p:nvSpPr>
        <p:spPr/>
        <p:txBody>
          <a:bodyPr/>
          <a:lstStyle/>
          <a:p>
            <a:r>
              <a:rPr lang="en-US" dirty="0" smtClean="0"/>
              <a:t>Developer Site Collection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82880"/>
          </a:xfrm>
        </p:spPr>
        <p:txBody>
          <a:bodyPr/>
          <a:lstStyle/>
          <a:p>
            <a:r>
              <a:rPr lang="en-US" dirty="0" smtClean="0"/>
              <a:t>Required to publish apps</a:t>
            </a:r>
          </a:p>
          <a:p>
            <a:r>
              <a:rPr lang="en-US" dirty="0" smtClean="0"/>
              <a:t>Create in the SharePoint Admin Center</a:t>
            </a:r>
          </a:p>
          <a:p>
            <a:r>
              <a:rPr lang="en-US" dirty="0" smtClean="0"/>
              <a:t>	Apps/App Catalog</a:t>
            </a:r>
            <a:endParaRPr lang="en-US" dirty="0"/>
          </a:p>
        </p:txBody>
      </p:sp>
      <p:sp>
        <p:nvSpPr>
          <p:cNvPr id="3" name="Title 2"/>
          <p:cNvSpPr>
            <a:spLocks noGrp="1"/>
          </p:cNvSpPr>
          <p:nvPr>
            <p:ph type="title"/>
          </p:nvPr>
        </p:nvSpPr>
        <p:spPr/>
        <p:txBody>
          <a:bodyPr/>
          <a:lstStyle/>
          <a:p>
            <a:r>
              <a:rPr lang="en-US" dirty="0" smtClean="0"/>
              <a:t>App Catalog</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11477638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71351"/>
            <a:ext cx="11149013" cy="4761615"/>
          </a:xfrm>
        </p:spPr>
        <p:txBody>
          <a:bodyPr/>
          <a:lstStyle/>
          <a:p>
            <a:r>
              <a:rPr lang="en-US" dirty="0" smtClean="0"/>
              <a:t>90-Day Trial</a:t>
            </a:r>
          </a:p>
          <a:p>
            <a:r>
              <a:rPr lang="en-US" sz="2800" dirty="0" smtClean="0">
                <a:solidFill>
                  <a:srgbClr val="0088EE"/>
                </a:solidFill>
              </a:rPr>
              <a:t>        </a:t>
            </a:r>
            <a:r>
              <a:rPr lang="en-US" sz="2400" u="sng" dirty="0" smtClean="0">
                <a:solidFill>
                  <a:srgbClr val="0088EE"/>
                </a:solidFill>
              </a:rPr>
              <a:t>http://</a:t>
            </a:r>
            <a:r>
              <a:rPr lang="en-US" sz="2400" u="sng" dirty="0">
                <a:solidFill>
                  <a:srgbClr val="0088EE"/>
                </a:solidFill>
              </a:rPr>
              <a:t>www.visualstudio.com/en-us/downloads/download-visual-studio-vs.aspx</a:t>
            </a:r>
          </a:p>
          <a:p>
            <a:r>
              <a:rPr lang="en-US" dirty="0" smtClean="0"/>
              <a:t>Office 365 API Tools</a:t>
            </a:r>
            <a:endParaRPr lang="en-US" dirty="0"/>
          </a:p>
        </p:txBody>
      </p:sp>
      <p:sp>
        <p:nvSpPr>
          <p:cNvPr id="3" name="Title 2"/>
          <p:cNvSpPr>
            <a:spLocks noGrp="1"/>
          </p:cNvSpPr>
          <p:nvPr>
            <p:ph type="title"/>
          </p:nvPr>
        </p:nvSpPr>
        <p:spPr/>
        <p:txBody>
          <a:bodyPr/>
          <a:lstStyle/>
          <a:p>
            <a:r>
              <a:rPr lang="en-US" dirty="0" smtClean="0"/>
              <a:t>Visual Studio 2013</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grpSp>
        <p:nvGrpSpPr>
          <p:cNvPr id="5" name="Group 4"/>
          <p:cNvGrpSpPr/>
          <p:nvPr/>
        </p:nvGrpSpPr>
        <p:grpSpPr>
          <a:xfrm>
            <a:off x="1268875" y="3300813"/>
            <a:ext cx="5578492" cy="3318200"/>
            <a:chOff x="274638" y="1200150"/>
            <a:chExt cx="9095238" cy="6285714"/>
          </a:xfrm>
        </p:grpSpPr>
        <p:pic>
          <p:nvPicPr>
            <p:cNvPr id="6" name="Picture 5"/>
            <p:cNvPicPr>
              <a:picLocks noChangeAspect="1"/>
            </p:cNvPicPr>
            <p:nvPr/>
          </p:nvPicPr>
          <p:blipFill>
            <a:blip r:embed="rId2"/>
            <a:stretch>
              <a:fillRect/>
            </a:stretch>
          </p:blipFill>
          <p:spPr>
            <a:xfrm>
              <a:off x="274638" y="1200150"/>
              <a:ext cx="9095238" cy="6285714"/>
            </a:xfrm>
            <a:prstGeom prst="rect">
              <a:avLst/>
            </a:prstGeom>
          </p:spPr>
        </p:pic>
        <p:sp>
          <p:nvSpPr>
            <p:cNvPr id="7" name="Oval 6"/>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3397326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3545</Words>
  <Application>Microsoft Office PowerPoint</Application>
  <PresentationFormat>Custom</PresentationFormat>
  <Paragraphs>307</Paragraphs>
  <Slides>33</Slides>
  <Notes>18</Notes>
  <HiddenSlides>3</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Camp</vt:lpstr>
      <vt:lpstr>Course Agenda</vt:lpstr>
      <vt:lpstr>Setting up the Environments</vt:lpstr>
      <vt:lpstr>Agenda </vt:lpstr>
      <vt:lpstr>The Office 365 Environment</vt:lpstr>
      <vt:lpstr>Office Dev Center</vt:lpstr>
      <vt:lpstr>Developer Site Collection</vt:lpstr>
      <vt:lpstr>App Catalog</vt:lpstr>
      <vt:lpstr>Visual Studio 2013</vt:lpstr>
      <vt:lpstr>PowerPoint Presentation</vt:lpstr>
      <vt:lpstr>The Microsoft Azure Environment</vt:lpstr>
      <vt:lpstr>Azure Subscription</vt:lpstr>
      <vt:lpstr>Link Office 365 and Azure</vt:lpstr>
      <vt:lpstr>Office 365 Account as Azure Admin</vt:lpstr>
      <vt:lpstr>PowerPoint Presentation</vt:lpstr>
      <vt:lpstr>App Development Overview</vt:lpstr>
      <vt:lpstr>Office 365 development platform </vt:lpstr>
      <vt:lpstr>Office 365 Environment</vt:lpstr>
      <vt:lpstr>Azure Active Directory</vt:lpstr>
      <vt:lpstr>Office 365 Development Options</vt:lpstr>
      <vt:lpstr>Windows Azure Environment</vt:lpstr>
      <vt:lpstr>Azure Access Control Services</vt:lpstr>
      <vt:lpstr>Azure Web Sites from Portal Manager</vt:lpstr>
      <vt:lpstr>Azure Web Sites from Visual Studio</vt:lpstr>
      <vt:lpstr>Office 365 and Azure</vt:lpstr>
      <vt:lpstr>Hosting Options</vt:lpstr>
      <vt:lpstr>Apps for SharePoint Dev Environment</vt:lpstr>
      <vt:lpstr>Apps for Office Dev Environment</vt:lpstr>
      <vt:lpstr>Office 365 APIs Dev Environment</vt:lpstr>
      <vt:lpstr>Summary of Key Steps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2014-10-22T20:26:57Z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