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  <p:sldMasterId id="2147483765" r:id="rId5"/>
    <p:sldMasterId id="2147483777" r:id="rId6"/>
    <p:sldMasterId id="2147483789" r:id="rId7"/>
    <p:sldMasterId id="2147483807" r:id="rId8"/>
    <p:sldMasterId id="2147483819" r:id="rId9"/>
  </p:sldMasterIdLst>
  <p:notesMasterIdLst>
    <p:notesMasterId r:id="rId25"/>
  </p:notesMasterIdLst>
  <p:sldIdLst>
    <p:sldId id="257" r:id="rId10"/>
    <p:sldId id="297" r:id="rId11"/>
    <p:sldId id="260" r:id="rId12"/>
    <p:sldId id="263" r:id="rId13"/>
    <p:sldId id="264" r:id="rId14"/>
    <p:sldId id="261" r:id="rId15"/>
    <p:sldId id="324" r:id="rId16"/>
    <p:sldId id="323" r:id="rId17"/>
    <p:sldId id="262" r:id="rId18"/>
    <p:sldId id="326" r:id="rId19"/>
    <p:sldId id="327" r:id="rId20"/>
    <p:sldId id="328" r:id="rId21"/>
    <p:sldId id="325" r:id="rId22"/>
    <p:sldId id="329" r:id="rId23"/>
    <p:sldId id="33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65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ACA7B-76AF-42FA-8C90-59D98D30F665}" type="datetimeFigureOut">
              <a:rPr lang="vi-VN" smtClean="0"/>
              <a:t>07/12/2023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752DC-168B-4C1E-A4B4-2CA4E1D350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191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5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2000" cy="685552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1098418" y="3551283"/>
            <a:ext cx="5395331" cy="22717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95491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199" kern="1200" baseline="0" dirty="0">
                <a:solidFill>
                  <a:srgbClr val="30477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595963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2000" cy="685552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3042928" y="3429000"/>
            <a:ext cx="6942010" cy="194376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491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799" kern="1200" baseline="0" dirty="0">
                <a:solidFill>
                  <a:srgbClr val="30477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3042928" y="5270118"/>
            <a:ext cx="6942010" cy="46260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491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rgbClr val="30477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  <a:lvl2pPr marL="49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0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1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760371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6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46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02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11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80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9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7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63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66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129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200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99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0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97495-0637-405E-AE64-5CC7506D51F5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059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4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403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58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906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951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426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697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516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259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958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722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691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307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103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520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8186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41377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36921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24034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16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59644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13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229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789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778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2941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151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7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831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934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911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45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1171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B62F-657C-4017-8E0C-A66C6AEDB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FD85F-1C8E-498D-A148-0365766E6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212DF-4AB3-4F46-B3B6-91B9F550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D3F56-1410-4E95-8EE4-91D39625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41B56-7FAC-47DB-AE85-E19550C3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041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E72C-34EA-45EE-A0DD-C5068404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6A9A-8B52-47EB-B98F-932A43AC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83646-1424-4780-B92C-9B4B5AF5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008B8-B641-49A2-9A8C-E6AC2F12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55E96-A5EB-430D-89B6-70C2DB73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225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1F90-413B-469C-A465-4594B253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A3FEB-5807-4BD3-B97C-88D9A92F8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D0CFC-52E0-4CB8-8D41-32C5C29E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92840-775B-4D6C-8203-AF87BDA4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757DE-E0DB-4DDA-A724-3F1BB8E3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756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BF73-E637-4583-AA27-B6A9EA13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40D5-91A5-4223-A6DB-140481DAE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3DFE3-52BC-43D1-8F32-E4B964607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5E7DE-CDD4-48AD-89BD-70AFF7A6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02C2D-757E-4F2F-B9F3-FF964350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6DC04-C9FF-4A93-A4DD-D966A6AB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812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E1D2-4DD4-4141-AA8C-B86A443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DA92E-CD87-4D80-B353-C250A5C95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8800C-7CC4-4038-89AC-217B22991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E460A-1DA4-4F93-BCD4-5969DFF5E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A3012-9854-43C9-8B96-DD681B600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F073F-8590-4FE6-A1C0-39398FB0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D167B-EFCF-4459-898B-DCDB2588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56947-3131-40A7-9C84-77A89CF1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6929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B1CE-E621-4676-ACD9-4D26348E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B7540-8B15-4D14-AEF2-3D2BDFA2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F49E2-34AD-4B62-A5B5-C98FE836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F4A0F-EB69-41BC-A6B5-846A106B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1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9B570-F563-46AE-8148-8E6D7786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608D8-BFF7-4A15-8397-68173592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DE1A4-77E8-477C-A42D-F9577772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121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99BD-9F7A-4B00-AC9F-A4BE83A6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4A46-F068-49DE-9964-83E64D9F6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FDB7B-3E10-4374-8C68-BCE17FC13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67C4-7BE1-4F52-9799-7AB01600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34A5B-F32F-41C4-A18A-AFE8A6AE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ECD67-5DFD-4511-B28D-6BCC9C2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40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93A1-0CE2-4D0B-8188-0AE7E413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DA3FA-F75E-4644-9FE0-FB7623DB0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FB375-A3E0-43EE-BE4F-B69A4C281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83B2B-53C7-425D-A0A1-7E6E9340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B41EC-BA3F-49B8-AAE5-78B0E7CB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ED1C2-682C-4E8E-98AE-C3E6A2B7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9916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51E7-BAE8-43A4-A83E-507A10A1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C3ABE-441C-40FC-9610-405C22320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D3C1B-6B8B-4C34-94B8-BBEC13E5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91F4-8E18-4807-889D-A9F272AF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C93D9-0650-4CBE-AB84-968F0D11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5912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B8410-3AC8-4782-ACA7-C22A3B42A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5D555-BB1D-4B09-A618-EB09AC09A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003F0-C987-42F3-8330-FBA049E0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3B56-3331-4572-9B97-03656285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BFE04-F305-4E39-99BB-0A9E4C71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12/7/2023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  <p:sldLayoutId id="2147483763" r:id="rId12"/>
    <p:sldLayoutId id="2147483764" r:id="rId13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5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5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31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D04B7-9D48-48A2-B245-A25C7E8A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EE29B-318C-4F8B-B14B-C3997928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2E97-7781-45FB-B3F5-5661DD5C6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99B1-073B-4655-8BA4-0758FCCA1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1989-F091-48F6-8D1B-EF95735A9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6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Mua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sắm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tuyến</a:t>
            </a:r>
            <a:endParaRPr lang="en-US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err="1"/>
              <a:t>Võ</a:t>
            </a:r>
            <a:r>
              <a:rPr lang="en-US"/>
              <a:t> </a:t>
            </a:r>
            <a:r>
              <a:rPr lang="en-US" err="1"/>
              <a:t>đĂng</a:t>
            </a:r>
            <a:r>
              <a:rPr lang="en-US"/>
              <a:t> Quang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Trần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 </a:t>
            </a:r>
            <a:r>
              <a:rPr lang="en-US" err="1"/>
              <a:t>Lộc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1ABE-7FCB-4EF6-96D6-20A8052D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Bài toán 1: </a:t>
            </a:r>
            <a:r>
              <a:rPr lang="en-US" b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Làm thế nào để lấy được giá bán lẻ tốt nhất?</a:t>
            </a:r>
            <a:endParaRPr lang="vi-VN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19DED2-89D8-4D05-826E-7D7D896BF7D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18" y="2587296"/>
            <a:ext cx="8367164" cy="16834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59E0D5-BE24-42B1-A3F2-11EE85350C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8976" y="248052"/>
            <a:ext cx="10729505" cy="61883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745D4F-5689-433D-B18A-3CF7D84BA2E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26242" y="2438399"/>
            <a:ext cx="5734850" cy="2500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FBADAA-190D-45C5-BBC8-F18C7482DC9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8976" y="251556"/>
            <a:ext cx="10729505" cy="61883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37C72D-B5C6-47C8-9A78-0D655B48DF7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245453" y="2745485"/>
            <a:ext cx="4496428" cy="136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9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1ABE-7FCB-4EF6-96D6-20A8052D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Bài toán 1: </a:t>
            </a:r>
            <a:r>
              <a:rPr lang="en-US" b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Làm thế nào để lấy được giá bán lẻ tốt nhất?</a:t>
            </a:r>
            <a:endParaRPr lang="vi-VN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41F208-2B9B-4C42-B8CE-CAF0918082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8945" y="509588"/>
            <a:ext cx="10134109" cy="58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8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89A1-EB75-46AD-BEC6-A4F0700C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Bài toán 1: </a:t>
            </a:r>
            <a:r>
              <a:rPr lang="en-US" b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Làm thế nào để lấy được giá bán lẻ tốt nhất?</a:t>
            </a:r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5DD57-975F-4E56-A3BC-D9EA6E4C86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97772" y="2537905"/>
            <a:ext cx="4596455" cy="36342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A0AE4-1F92-4BFC-9802-4A5AFC79AF9B}"/>
              </a:ext>
            </a:extLst>
          </p:cNvPr>
          <p:cNvSpPr txBox="1"/>
          <p:nvPr/>
        </p:nvSpPr>
        <p:spPr>
          <a:xfrm>
            <a:off x="1422401" y="658207"/>
            <a:ext cx="8829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Verdana" panose="020B0604030504040204" pitchFamily="34" charset="0"/>
                <a:ea typeface="Verdana" panose="020B0604030504040204" pitchFamily="34" charset="0"/>
              </a:rPr>
              <a:t>Trường hợp 1: dự đoán giá bán lẻ tốt nhất dựa trên giá bán sỉ là 200 USD và tổng số lượng bán là 500</a:t>
            </a:r>
            <a:endParaRPr lang="vi-VN" sz="32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6322FA-63CC-4F8A-A74C-A868BDA376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97772" y="2537905"/>
            <a:ext cx="4596455" cy="36342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B872A3-38B3-49C6-AB27-549FCEF4A7E0}"/>
              </a:ext>
            </a:extLst>
          </p:cNvPr>
          <p:cNvSpPr txBox="1"/>
          <p:nvPr/>
        </p:nvSpPr>
        <p:spPr>
          <a:xfrm>
            <a:off x="1422400" y="658207"/>
            <a:ext cx="8829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Verdana" panose="020B0604030504040204" pitchFamily="34" charset="0"/>
                <a:ea typeface="Verdana" panose="020B0604030504040204" pitchFamily="34" charset="0"/>
              </a:rPr>
              <a:t>Trường hợp 2: dự đoán giá bán lẻ tốt nhất dựa trên giá bán sỉ là 1000 USD và tổng số lượng bán là 500</a:t>
            </a:r>
            <a:endParaRPr lang="vi-VN" sz="32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E5E62-AFEC-448F-93D1-C1E83DCB2B60}"/>
              </a:ext>
            </a:extLst>
          </p:cNvPr>
          <p:cNvSpPr txBox="1"/>
          <p:nvPr/>
        </p:nvSpPr>
        <p:spPr>
          <a:xfrm>
            <a:off x="2994025" y="1150649"/>
            <a:ext cx="8829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Verdana" panose="020B0604030504040204" pitchFamily="34" charset="0"/>
                <a:ea typeface="Verdana" panose="020B0604030504040204" pitchFamily="34" charset="0"/>
              </a:rPr>
              <a:t>So sánh 5 mô hình hồi quy</a:t>
            </a:r>
            <a:endParaRPr lang="vi-VN" sz="32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227267-6803-4C59-B010-DDF7AE3F7A9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97771" y="2537905"/>
            <a:ext cx="4596455" cy="36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27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9" grpId="0"/>
      <p:bldP spid="9" grpId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1E1A-4B3F-4477-9B85-57556FC6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Bài toán 2: Có lợi thế về ngày giao hàng khi trở thành khách hàng có thứ hạng Bạch Kim hay không</a:t>
            </a:r>
            <a:r>
              <a:rPr lang="en-US" b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34B87-BFC6-4E9E-ACC2-9BF8E333DE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78049" y="2753221"/>
            <a:ext cx="7635902" cy="2552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5C2D29-E0D0-4BFE-A209-82091B10DA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95153" y="3000892"/>
            <a:ext cx="8001693" cy="2057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86D388-C709-4FC2-8CB9-59EB0202F1E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4" y="311577"/>
            <a:ext cx="11164530" cy="6234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FA8B2-DC68-4D1F-A877-7624EA5D2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671800"/>
            <a:ext cx="4156500" cy="1591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B668DF-63C6-425F-9FAE-A8BCE431EB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2295101"/>
            <a:ext cx="4156500" cy="15268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30C182-1156-4BEA-9FD1-26EA68335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1492" y="3884409"/>
            <a:ext cx="4035008" cy="14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499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9E67-8540-42A4-81AC-C6A4906F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Tổng kết</a:t>
            </a:r>
            <a:endParaRPr lang="vi-V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C8FB4-D64B-4D56-80BD-6E56CDFDB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2995421" cy="3986784"/>
          </a:xfrm>
        </p:spPr>
        <p:txBody>
          <a:bodyPr>
            <a:normAutofit fontScale="62500" lnSpcReduction="20000"/>
          </a:bodyPr>
          <a:lstStyle/>
          <a:p>
            <a:pPr lvl="0" algn="just">
              <a:lnSpc>
                <a:spcPct val="16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với dữ liệu về lịch sử mua hàng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6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 mục Golf có sản phẩm có tỷ suất lợi nhuận cao nhất với 16 sản phẩm</a:t>
            </a:r>
          </a:p>
          <a:p>
            <a:pPr lvl="1">
              <a:lnSpc>
                <a:spcPct val="160000"/>
              </a:lnSpc>
              <a:spcBef>
                <a:spcPts val="400"/>
              </a:spcBef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 mục Clothes là danh mục bán chạy nhất.</a:t>
            </a:r>
            <a:endParaRPr lang="vi-VN" sz="1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60000"/>
              </a:lnSpc>
              <a:spcBef>
                <a:spcPts val="400"/>
              </a:spcBef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 mục Indoor Sport là danh mục bán ít nhất.</a:t>
            </a:r>
            <a:endParaRPr lang="vi-VN" sz="1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60000"/>
              </a:lnSpc>
              <a:spcBef>
                <a:spcPts val="400"/>
              </a:spcBef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 bán lẻ thường cao hơn nhiều so với giá bán sỉ.</a:t>
            </a:r>
            <a:endParaRPr lang="vi-VN" sz="1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60000"/>
              </a:lnSpc>
              <a:spcBef>
                <a:spcPts val="400"/>
              </a:spcBef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Hầu hết giá các mặt hàng đều dưới 50, dao động trên cả 2 loại mặt hàng bán lẻ và bán sỉ.</a:t>
            </a:r>
            <a:endParaRPr lang="vi-VN" sz="1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EEBC4AA-4CC5-415C-9576-0EFEE9BD8414}"/>
              </a:ext>
            </a:extLst>
          </p:cNvPr>
          <p:cNvSpPr/>
          <p:nvPr/>
        </p:nvSpPr>
        <p:spPr>
          <a:xfrm>
            <a:off x="6828183" y="0"/>
            <a:ext cx="4462670" cy="6858000"/>
          </a:xfrm>
          <a:prstGeom prst="parallelogram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5FB6FB-1535-4E9A-9F33-D2A06B8C0968}"/>
              </a:ext>
            </a:extLst>
          </p:cNvPr>
          <p:cNvSpPr txBox="1">
            <a:spLocks/>
          </p:cNvSpPr>
          <p:nvPr/>
        </p:nvSpPr>
        <p:spPr>
          <a:xfrm>
            <a:off x="8282178" y="2286000"/>
            <a:ext cx="2462022" cy="314325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3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 với dữ liệu về lịch sử thanh toán:</a:t>
            </a:r>
          </a:p>
          <a:p>
            <a:pPr lvl="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3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 ta có giá sỉ là 200 USD mong muốn tổng số lượng bán ra là 500 thì khi đó hệ</a:t>
            </a:r>
            <a:r>
              <a:rPr lang="en-US" sz="13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thống sẽ dự đoán giá bán lẻ tốt nhất là 403.9 USD.</a:t>
            </a:r>
          </a:p>
          <a:p>
            <a:pPr lvl="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ta có giá sỉ là 1000 USD mong muốn tổng số lượng bán ra là 500 thì khi đó hệ</a:t>
            </a:r>
            <a:r>
              <a:rPr lang="en-US" sz="13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thống sẽ dự đoán giá bán lẻ tốt nhất là 3362.84 USD</a:t>
            </a:r>
            <a:endParaRPr lang="vi-V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CB298-7CC2-4079-9721-99AA5B3AB23A}"/>
              </a:ext>
            </a:extLst>
          </p:cNvPr>
          <p:cNvSpPr txBox="1">
            <a:spLocks/>
          </p:cNvSpPr>
          <p:nvPr/>
        </p:nvSpPr>
        <p:spPr>
          <a:xfrm>
            <a:off x="4805363" y="2286000"/>
            <a:ext cx="2581274" cy="398678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với dữ liệu về thời gian: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Tần suất mua hàng của các thời điểm trong năm luôn ở mức ổn định qua các năm và có xu hướng tang lên.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 biệt tăng nhiều vào tháng 5, 6, 7 và 11.</a:t>
            </a:r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Trở thành khách hàng hạng Bạch Kim thì thời gian giao hàng cũng không thay đổi so với khách hàng hạng Bạc và Vàng.</a:t>
            </a:r>
          </a:p>
          <a:p>
            <a:pPr algn="just"/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3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379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419484" y="2066233"/>
            <a:ext cx="4754859" cy="1686617"/>
          </a:xfrm>
        </p:spPr>
        <p:txBody>
          <a:bodyPr/>
          <a:lstStyle/>
          <a:p>
            <a:r>
              <a:rPr lang="en-US" altLang="ko-KR" sz="5399" b="1">
                <a:latin typeface="Verdana" panose="020B0604030504040204" pitchFamily="34" charset="0"/>
                <a:ea typeface="Verdana" panose="020B0604030504040204" pitchFamily="34" charset="0"/>
              </a:rPr>
              <a:t>Tiền xử lý dữ liệu</a:t>
            </a:r>
            <a:endParaRPr lang="ko-KR" altLang="en-US" sz="5399" b="1" dirty="0">
              <a:latin typeface="Verdana" panose="020B060403050404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7518" y="1917182"/>
            <a:ext cx="5218792" cy="149051"/>
          </a:xfrm>
          <a:prstGeom prst="rect">
            <a:avLst/>
          </a:prstGeom>
          <a:solidFill>
            <a:srgbClr val="304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BC8E-B11B-46B9-A957-49F9E95D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57" y="935238"/>
            <a:ext cx="4134243" cy="579797"/>
          </a:xfrm>
        </p:spPr>
        <p:txBody>
          <a:bodyPr/>
          <a:lstStyle/>
          <a:p>
            <a:pPr algn="ctr"/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Khảo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sát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liệu</a:t>
            </a:r>
            <a:endParaRPr lang="vi-VN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3259DC-3B94-4DF1-B798-C9C1390889B5}"/>
              </a:ext>
            </a:extLst>
          </p:cNvPr>
          <p:cNvGrpSpPr/>
          <p:nvPr/>
        </p:nvGrpSpPr>
        <p:grpSpPr>
          <a:xfrm>
            <a:off x="970915" y="2182134"/>
            <a:ext cx="5125085" cy="3273779"/>
            <a:chOff x="691644" y="2366800"/>
            <a:chExt cx="5125085" cy="32737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B681062-D4A3-41C7-8AE1-0A71F5F4E9C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91644" y="2366800"/>
              <a:ext cx="5125085" cy="26003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C3A78A-3004-41E7-9111-C57F0E0439B5}"/>
                </a:ext>
              </a:extLst>
            </p:cNvPr>
            <p:cNvSpPr txBox="1"/>
            <p:nvPr/>
          </p:nvSpPr>
          <p:spPr>
            <a:xfrm>
              <a:off x="959221" y="5271247"/>
              <a:ext cx="458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Bộ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dữ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liệu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Orders.csv</a:t>
              </a:r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D2376D-DEE1-4759-8E71-A0BB37E895FF}"/>
              </a:ext>
            </a:extLst>
          </p:cNvPr>
          <p:cNvGrpSpPr/>
          <p:nvPr/>
        </p:nvGrpSpPr>
        <p:grpSpPr>
          <a:xfrm>
            <a:off x="7020878" y="2093869"/>
            <a:ext cx="4589930" cy="3362044"/>
            <a:chOff x="6038648" y="2278535"/>
            <a:chExt cx="4589930" cy="33620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342AC0-4BC4-47A2-A3FE-D72C4640E77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375273" y="2278535"/>
              <a:ext cx="3916680" cy="26885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33D72A-C1E1-440A-A40C-FFEB9BA77A7B}"/>
                </a:ext>
              </a:extLst>
            </p:cNvPr>
            <p:cNvSpPr txBox="1"/>
            <p:nvPr/>
          </p:nvSpPr>
          <p:spPr>
            <a:xfrm>
              <a:off x="6038648" y="5271247"/>
              <a:ext cx="458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Bộ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dữ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liệu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Product-Supplier.csv</a:t>
              </a:r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35E43B-E5A4-4284-A276-1FAD32375CA1}"/>
              </a:ext>
            </a:extLst>
          </p:cNvPr>
          <p:cNvGrpSpPr/>
          <p:nvPr/>
        </p:nvGrpSpPr>
        <p:grpSpPr>
          <a:xfrm>
            <a:off x="1934491" y="1559560"/>
            <a:ext cx="8773908" cy="4637246"/>
            <a:chOff x="1934491" y="1559560"/>
            <a:chExt cx="8773908" cy="463724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F4608AD-CA06-4AB0-98CF-9E5B7CCDB9C8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947544" y="1676400"/>
              <a:ext cx="3171825" cy="1752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0F4D922-18D3-4EA8-96EC-4BF1D39BF409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934491" y="3934734"/>
              <a:ext cx="3171825" cy="17430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09BB18-85CB-4474-B5DF-CB0EA79F349D}"/>
                </a:ext>
              </a:extLst>
            </p:cNvPr>
            <p:cNvSpPr txBox="1"/>
            <p:nvPr/>
          </p:nvSpPr>
          <p:spPr>
            <a:xfrm>
              <a:off x="4152900" y="5827474"/>
              <a:ext cx="503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Kiểm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có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Null hay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NaN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ở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cả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2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hai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bộ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dữ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liệu</a:t>
              </a:r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C8899DB-043F-4BB2-B3A2-EB4BCFB966CC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8334134" y="1559560"/>
              <a:ext cx="2374265" cy="198628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F4F5B6E-EF9E-4DAE-9149-B0F3FB059133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8373898" y="3732804"/>
              <a:ext cx="2306320" cy="1945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20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BC8E-B11B-46B9-A957-49F9E95D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57" y="935238"/>
            <a:ext cx="6144018" cy="57979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Biến đổi và thêm mới dữ liệu</a:t>
            </a:r>
            <a:endParaRPr lang="vi-VN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995F73-5C1E-46C0-B5EC-AEECC55EBB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23932" y="4057650"/>
            <a:ext cx="5144135" cy="1047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1F3A3F-84FB-4C0A-BB35-2BC8DD4351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62020" y="2886075"/>
            <a:ext cx="5267960" cy="1085850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D55C14A7-F50B-44C4-B669-1A2E50005D9A}"/>
              </a:ext>
            </a:extLst>
          </p:cNvPr>
          <p:cNvSpPr/>
          <p:nvPr/>
        </p:nvSpPr>
        <p:spPr>
          <a:xfrm>
            <a:off x="5798343" y="3238500"/>
            <a:ext cx="595314" cy="66675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E9FAE3-F4F7-4693-89DD-F517448F63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16335" y="3019368"/>
            <a:ext cx="8554644" cy="819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F6415F-A9BD-4D6D-B065-F3DA75446F5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96409" y="2979595"/>
            <a:ext cx="6194496" cy="8988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A9E669-9362-49A9-8E7E-EC3F802F8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304" y="2220245"/>
            <a:ext cx="8425389" cy="27032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2B4FB4-BDFF-4C64-A0EF-562EC06C5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0469" y="1595272"/>
            <a:ext cx="4255747" cy="39532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CF419F7-3EDB-4746-B245-1F32B5DB514A}"/>
              </a:ext>
            </a:extLst>
          </p:cNvPr>
          <p:cNvGrpSpPr/>
          <p:nvPr/>
        </p:nvGrpSpPr>
        <p:grpSpPr>
          <a:xfrm>
            <a:off x="1086666" y="2287256"/>
            <a:ext cx="10018664" cy="2569236"/>
            <a:chOff x="895350" y="3704099"/>
            <a:chExt cx="10018664" cy="256923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3314FCB-3079-4D01-AE90-E330F66BACA9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895350" y="3704099"/>
              <a:ext cx="10018664" cy="213389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45300-3F4A-4122-81AC-49874538B977}"/>
                </a:ext>
              </a:extLst>
            </p:cNvPr>
            <p:cNvSpPr txBox="1"/>
            <p:nvPr/>
          </p:nvSpPr>
          <p:spPr>
            <a:xfrm>
              <a:off x="3829050" y="5904003"/>
              <a:ext cx="3590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Bộ dữ liệu mới từ OrderDF</a:t>
              </a:r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1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88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BC8E-B11B-46B9-A957-49F9E95D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57" y="935238"/>
            <a:ext cx="4820043" cy="579797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Bộ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liệu tổng thể</a:t>
            </a:r>
            <a:endParaRPr lang="vi-VN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02B763-306C-4514-8FFC-1CC773DCB9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2377" y="1856422"/>
            <a:ext cx="5787245" cy="4386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2575B5-130B-4673-8D20-36B41B1710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9676" y="2761212"/>
            <a:ext cx="11272646" cy="109552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635303A-29D8-4490-BD4A-5F5F26E740F6}"/>
              </a:ext>
            </a:extLst>
          </p:cNvPr>
          <p:cNvGrpSpPr/>
          <p:nvPr/>
        </p:nvGrpSpPr>
        <p:grpSpPr>
          <a:xfrm>
            <a:off x="1547176" y="2751686"/>
            <a:ext cx="9097645" cy="1483912"/>
            <a:chOff x="1547176" y="2751686"/>
            <a:chExt cx="9097645" cy="148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61C5E6-4FC4-4841-97E1-D8A4447A6BDE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547176" y="2751686"/>
              <a:ext cx="9097645" cy="110505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4F9233-5298-436F-B923-8D691DC4E7BE}"/>
                </a:ext>
              </a:extLst>
            </p:cNvPr>
            <p:cNvSpPr txBox="1"/>
            <p:nvPr/>
          </p:nvSpPr>
          <p:spPr>
            <a:xfrm>
              <a:off x="4448173" y="3866266"/>
              <a:ext cx="3295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Bộ dữ liệu tổng thể ProductDF</a:t>
              </a:r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9026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B3FD-57A6-4876-A6A0-56584B3B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EDA</a:t>
            </a:r>
            <a:endParaRPr lang="vi-V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35437-6212-47FF-9FFD-D9A69B4EF5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5173" y="1430324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B5E9AF-4C6C-465F-9D79-4C837E329CB9}"/>
              </a:ext>
            </a:extLst>
          </p:cNvPr>
          <p:cNvSpPr txBox="1"/>
          <p:nvPr/>
        </p:nvSpPr>
        <p:spPr>
          <a:xfrm>
            <a:off x="1504195" y="534085"/>
            <a:ext cx="884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Tỉ suất lợi nhuận của mặt hàng sản phẩm</a:t>
            </a:r>
            <a:endParaRPr lang="vi-VN" sz="36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DBF66-772C-439A-84B3-847898BA8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173" y="1723719"/>
            <a:ext cx="8142947" cy="4850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D0629A-14FE-4531-B9C0-4A4B799E6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971" y="1180416"/>
            <a:ext cx="1661304" cy="21414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E5ABB4-7BBF-453F-875A-C2A5FB3F0FD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532009" y="1430324"/>
            <a:ext cx="7125900" cy="485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27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DFFE-55BE-489C-9EF4-AE1AFA08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1452056" cy="4601183"/>
          </a:xfrm>
        </p:spPr>
        <p:txBody>
          <a:bodyPr/>
          <a:lstStyle/>
          <a:p>
            <a:r>
              <a:rPr lang="en-US"/>
              <a:t>EDA</a:t>
            </a:r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F2450-EED7-4AD5-B771-FBD91A07BF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07974" y="595503"/>
            <a:ext cx="8229600" cy="5657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D3355-B7CA-4CF8-A9E8-B324660362C3}"/>
              </a:ext>
            </a:extLst>
          </p:cNvPr>
          <p:cNvSpPr txBox="1"/>
          <p:nvPr/>
        </p:nvSpPr>
        <p:spPr>
          <a:xfrm>
            <a:off x="220525" y="1633168"/>
            <a:ext cx="1989276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spc="-6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tiền thu được trên mỗi danh mục mặt hàng</a:t>
            </a:r>
            <a:endParaRPr lang="vi-VN" sz="3600" spc="-6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FAD1FD-DE83-471A-9969-A2A4671A4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359" y="639838"/>
            <a:ext cx="7407282" cy="5578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5913-A78C-4EA4-B08E-02256E8FF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359" y="524945"/>
            <a:ext cx="7266259" cy="5693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702499-6BD0-402D-A441-1CBDC1981C2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156" y="142125"/>
            <a:ext cx="9611319" cy="61203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B1D60D-5DAE-49CD-AE2B-76FADF5DE1C4}"/>
              </a:ext>
            </a:extLst>
          </p:cNvPr>
          <p:cNvSpPr txBox="1"/>
          <p:nvPr/>
        </p:nvSpPr>
        <p:spPr>
          <a:xfrm>
            <a:off x="75558" y="885270"/>
            <a:ext cx="21013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6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 lượng đơn hàng được đặt qua từng tháng từ năm 2017 đến năm 2021</a:t>
            </a:r>
            <a:endParaRPr lang="vi-VN" sz="3600" spc="-6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677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5560" y="3213026"/>
            <a:ext cx="5533333" cy="149051"/>
          </a:xfrm>
          <a:prstGeom prst="rect">
            <a:avLst/>
          </a:prstGeom>
          <a:solidFill>
            <a:srgbClr val="304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044031" y="3429000"/>
            <a:ext cx="7519193" cy="1007879"/>
          </a:xfrm>
        </p:spPr>
        <p:txBody>
          <a:bodyPr/>
          <a:lstStyle/>
          <a:p>
            <a:r>
              <a:rPr lang="en-US" altLang="ko-KR" sz="4400" b="1">
                <a:latin typeface="Verdana" panose="020B0604030504040204" pitchFamily="34" charset="0"/>
                <a:ea typeface="Verdana" panose="020B0604030504040204" pitchFamily="34" charset="0"/>
              </a:rPr>
              <a:t>Giải quyết bài toán</a:t>
            </a:r>
            <a:endParaRPr lang="ko-KR" altLang="en-US" sz="44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2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1ABE-7FCB-4EF6-96D6-20A8052D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Bài toán 1: </a:t>
            </a:r>
            <a:r>
              <a:rPr lang="en-US" b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Làm thế nào để lấy được giá bán lẻ tốt nhất?</a:t>
            </a:r>
            <a:endParaRPr lang="vi-VN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EEAE5-DD4D-493A-ABB2-D84627DAB70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02" y="2815381"/>
            <a:ext cx="11164530" cy="1978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681A2E-72D3-4675-B73A-6BE5231DBD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20142" y="645521"/>
            <a:ext cx="9547049" cy="58048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943C60-A062-47CD-95CC-5B9422DA654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12208" y="2914025"/>
            <a:ext cx="5468114" cy="1690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9849CF-8B97-4556-9F52-82A4EEDB3AC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692306" y="685800"/>
            <a:ext cx="9459825" cy="58048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9EBBA5-AB4C-4CE0-85EA-7F52B2AAE0F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776375" y="2671317"/>
            <a:ext cx="4534532" cy="18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4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5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310</TotalTime>
  <Words>493</Words>
  <Application>Microsoft Office PowerPoint</Application>
  <PresentationFormat>Widescreen</PresentationFormat>
  <Paragraphs>40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36" baseType="lpstr">
      <vt:lpstr>굴림체</vt:lpstr>
      <vt:lpstr>Arial</vt:lpstr>
      <vt:lpstr>Calibri</vt:lpstr>
      <vt:lpstr>Calibri Light</vt:lpstr>
      <vt:lpstr>Corbel</vt:lpstr>
      <vt:lpstr>Franklin Gothic Book</vt:lpstr>
      <vt:lpstr>Franklin Gothic Demi</vt:lpstr>
      <vt:lpstr>Tahoma</vt:lpstr>
      <vt:lpstr>Times New Roman</vt:lpstr>
      <vt:lpstr>Tw Cen MT</vt:lpstr>
      <vt:lpstr>Tw Cen MT Condensed</vt:lpstr>
      <vt:lpstr>Verdana</vt:lpstr>
      <vt:lpstr>Wingdings</vt:lpstr>
      <vt:lpstr>Wingdings 2</vt:lpstr>
      <vt:lpstr>Wingdings 3</vt:lpstr>
      <vt:lpstr>DividendVTI</vt:lpstr>
      <vt:lpstr>Frame</vt:lpstr>
      <vt:lpstr>Banded</vt:lpstr>
      <vt:lpstr>Parallax</vt:lpstr>
      <vt:lpstr>Integral</vt:lpstr>
      <vt:lpstr>Office Theme</vt:lpstr>
      <vt:lpstr>Mua sắm trực tuyến</vt:lpstr>
      <vt:lpstr>Tiền xử lý dữ liệu</vt:lpstr>
      <vt:lpstr>Khảo sát dữ liệu</vt:lpstr>
      <vt:lpstr>Biến đổi và thêm mới dữ liệu</vt:lpstr>
      <vt:lpstr>Bộ dữ liệu tổng thể</vt:lpstr>
      <vt:lpstr>EDA</vt:lpstr>
      <vt:lpstr>EDA</vt:lpstr>
      <vt:lpstr>Giải quyết bài toán</vt:lpstr>
      <vt:lpstr>Bài toán 1: Làm thế nào để lấy được giá bán lẻ tốt nhất?</vt:lpstr>
      <vt:lpstr>Bài toán 1: Làm thế nào để lấy được giá bán lẻ tốt nhất?</vt:lpstr>
      <vt:lpstr>Bài toán 1: Làm thế nào để lấy được giá bán lẻ tốt nhất?</vt:lpstr>
      <vt:lpstr>Bài toán 1: Làm thế nào để lấy được giá bán lẻ tốt nhất?</vt:lpstr>
      <vt:lpstr>Bài toán 2: Có lợi thế về ngày giao hàng khi trở thành khách hàng có thứ hạng Bạch Kim hay không?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Mua sắm trực tuyến</dc:title>
  <dc:creator>Quang Vo</dc:creator>
  <cp:lastModifiedBy>Quang Vo</cp:lastModifiedBy>
  <cp:revision>33</cp:revision>
  <dcterms:created xsi:type="dcterms:W3CDTF">2023-12-05T18:08:10Z</dcterms:created>
  <dcterms:modified xsi:type="dcterms:W3CDTF">2023-12-07T06:34:28Z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