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5" r:id="rId1"/>
  </p:sldMasterIdLst>
  <p:notesMasterIdLst>
    <p:notesMasterId r:id="rId26"/>
  </p:notesMasterIdLst>
  <p:sldIdLst>
    <p:sldId id="260" r:id="rId2"/>
    <p:sldId id="261" r:id="rId3"/>
    <p:sldId id="316" r:id="rId4"/>
    <p:sldId id="262" r:id="rId5"/>
    <p:sldId id="309" r:id="rId6"/>
    <p:sldId id="317" r:id="rId7"/>
    <p:sldId id="318" r:id="rId8"/>
    <p:sldId id="319" r:id="rId9"/>
    <p:sldId id="320" r:id="rId10"/>
    <p:sldId id="263" r:id="rId11"/>
    <p:sldId id="264" r:id="rId12"/>
    <p:sldId id="321" r:id="rId13"/>
    <p:sldId id="322" r:id="rId14"/>
    <p:sldId id="267" r:id="rId15"/>
    <p:sldId id="268" r:id="rId16"/>
    <p:sldId id="296" r:id="rId17"/>
    <p:sldId id="297" r:id="rId18"/>
    <p:sldId id="298" r:id="rId19"/>
    <p:sldId id="273" r:id="rId20"/>
    <p:sldId id="300" r:id="rId21"/>
    <p:sldId id="315" r:id="rId22"/>
    <p:sldId id="301" r:id="rId23"/>
    <p:sldId id="302" r:id="rId24"/>
    <p:sldId id="256" r:id="rId25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Space Grotesk Light" panose="020B0604020202020204" charset="0"/>
      <p:bold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>
        <p:scale>
          <a:sx n="150" d="100"/>
          <a:sy n="150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9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537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15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35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481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057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1119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121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63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780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92795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0510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 - Clouds only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8885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4178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56464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60544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206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782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508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582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33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038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89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48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675575" y="1802675"/>
            <a:ext cx="5778600" cy="11790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CHÀO MỪNG THẦY VÀ CÁC BẠN ĐẾN VỚI BÀI THUYẾT TRÌNH CỦA NHÓM 9</a:t>
            </a:r>
          </a:p>
        </p:txBody>
      </p:sp>
      <p:sp>
        <p:nvSpPr>
          <p:cNvPr id="4" name="Google Shape;905;p17"/>
          <p:cNvSpPr txBox="1"/>
          <p:nvPr/>
        </p:nvSpPr>
        <p:spPr>
          <a:xfrm>
            <a:off x="1675575" y="3209549"/>
            <a:ext cx="6342408" cy="819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4064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  <a:buFont typeface="Space Grotesk Light"/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 tài: Website quần áo nam Singed Shop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0" y="387350"/>
            <a:ext cx="7054850" cy="514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alt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 (Work Breakdown </a:t>
            </a:r>
            <a:r>
              <a:rPr lang="vi-VN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Structure)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FDBD7-9630-47EC-9806-44E6AB55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500"/>
            <a:ext cx="9144000" cy="3937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1EA85-0543-47A3-8DBC-08DE7EA34A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714724"/>
            <a:ext cx="557784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7BDF3-CA03-42CE-9EC4-F66FB5EFA6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972024"/>
            <a:ext cx="5577840" cy="305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057FF-9338-4A2E-9F98-7121198457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101090"/>
            <a:ext cx="5577840" cy="2941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56779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AADD3-BD52-40D3-900E-00F827FC36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045764"/>
            <a:ext cx="5577840" cy="112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5BB5E-A740-4993-B2B0-E3CC5F14E0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2417527"/>
            <a:ext cx="5577840" cy="1120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38724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726030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alt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ớc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855301" y="1551023"/>
            <a:ext cx="7260310" cy="12579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ổng quan, nhóm thực hiện ước tính năng suất làm </a:t>
            </a:r>
            <a:r>
              <a:rPr lang="vi-VN" sz="160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 </a:t>
            </a:r>
            <a:endParaRPr lang="en-US" sz="160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 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 người theo </a:t>
            </a:r>
            <a:r>
              <a:rPr lang="vi-VN" sz="160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tiêu 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chí: 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160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Frontend,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Backend 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Database/Network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855301" y="1112102"/>
            <a:ext cx="7260308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1800" b="1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capability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84FED-5B4E-4263-ACCB-D16BD5EA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27616"/>
              </p:ext>
            </p:extLst>
          </p:nvPr>
        </p:nvGraphicFramePr>
        <p:xfrm>
          <a:off x="855300" y="2809007"/>
          <a:ext cx="7260308" cy="1877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7230">
                  <a:extLst>
                    <a:ext uri="{9D8B030D-6E8A-4147-A177-3AD203B41FA5}">
                      <a16:colId xmlns:a16="http://schemas.microsoft.com/office/drawing/2014/main" val="676036838"/>
                    </a:ext>
                  </a:extLst>
                </a:gridCol>
                <a:gridCol w="1125598">
                  <a:extLst>
                    <a:ext uri="{9D8B030D-6E8A-4147-A177-3AD203B41FA5}">
                      <a16:colId xmlns:a16="http://schemas.microsoft.com/office/drawing/2014/main" val="3508398924"/>
                    </a:ext>
                  </a:extLst>
                </a:gridCol>
                <a:gridCol w="1102529">
                  <a:extLst>
                    <a:ext uri="{9D8B030D-6E8A-4147-A177-3AD203B41FA5}">
                      <a16:colId xmlns:a16="http://schemas.microsoft.com/office/drawing/2014/main" val="392530364"/>
                    </a:ext>
                  </a:extLst>
                </a:gridCol>
                <a:gridCol w="1033323">
                  <a:extLst>
                    <a:ext uri="{9D8B030D-6E8A-4147-A177-3AD203B41FA5}">
                      <a16:colId xmlns:a16="http://schemas.microsoft.com/office/drawing/2014/main" val="2238184874"/>
                    </a:ext>
                  </a:extLst>
                </a:gridCol>
                <a:gridCol w="1401628">
                  <a:extLst>
                    <a:ext uri="{9D8B030D-6E8A-4147-A177-3AD203B41FA5}">
                      <a16:colId xmlns:a16="http://schemas.microsoft.com/office/drawing/2014/main" val="3936212017"/>
                    </a:ext>
                  </a:extLst>
                </a:gridCol>
              </a:tblGrid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Front-End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Back-End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Salary($/day)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450912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Huỳnh Minh Quân (HMQ)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175436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Phạm Minh Quân (PMQ)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616543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Nguyễn Văn Tấn Quân (NVTQ)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71867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Triệu Khánh Quang (TKQ)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727583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Nguyên Lộc (TNL)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967388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Võ Đăng Quang (VDQ)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00013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(Function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-FP)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300" y="3341461"/>
            <a:ext cx="697278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một tác vụ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 FP, Back FP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Database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 FP, Back FP, Database FP để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BF2A66-3CD9-48B2-BC83-98D80C8C8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58335"/>
              </p:ext>
            </p:extLst>
          </p:nvPr>
        </p:nvGraphicFramePr>
        <p:xfrm>
          <a:off x="855300" y="1456138"/>
          <a:ext cx="7169765" cy="14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122">
                  <a:extLst>
                    <a:ext uri="{9D8B030D-6E8A-4147-A177-3AD203B41FA5}">
                      <a16:colId xmlns:a16="http://schemas.microsoft.com/office/drawing/2014/main" val="3944334121"/>
                    </a:ext>
                  </a:extLst>
                </a:gridCol>
                <a:gridCol w="3418078">
                  <a:extLst>
                    <a:ext uri="{9D8B030D-6E8A-4147-A177-3AD203B41FA5}">
                      <a16:colId xmlns:a16="http://schemas.microsoft.com/office/drawing/2014/main" val="3633341125"/>
                    </a:ext>
                  </a:extLst>
                </a:gridCol>
                <a:gridCol w="743204">
                  <a:extLst>
                    <a:ext uri="{9D8B030D-6E8A-4147-A177-3AD203B41FA5}">
                      <a16:colId xmlns:a16="http://schemas.microsoft.com/office/drawing/2014/main" val="227740293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65981588"/>
                    </a:ext>
                  </a:extLst>
                </a:gridCol>
                <a:gridCol w="1015111">
                  <a:extLst>
                    <a:ext uri="{9D8B030D-6E8A-4147-A177-3AD203B41FA5}">
                      <a16:colId xmlns:a16="http://schemas.microsoft.com/office/drawing/2014/main" val="1030264645"/>
                    </a:ext>
                  </a:extLst>
                </a:gridCol>
                <a:gridCol w="909115">
                  <a:extLst>
                    <a:ext uri="{9D8B030D-6E8A-4147-A177-3AD203B41FA5}">
                      <a16:colId xmlns:a16="http://schemas.microsoft.com/office/drawing/2014/main" val="4207296488"/>
                    </a:ext>
                  </a:extLst>
                </a:gridCol>
              </a:tblGrid>
              <a:tr h="492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Tên 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423659"/>
                  </a:ext>
                </a:extLst>
              </a:tr>
              <a:tr h="242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371560"/>
                  </a:ext>
                </a:extLst>
              </a:tr>
              <a:tr h="242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nghiệp vụ cụ thể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464012"/>
                  </a:ext>
                </a:extLst>
              </a:tr>
              <a:tr h="236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các chức năng cần thiết cho phần mềm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71847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các nhu cầu của khách hàng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54739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4BF7B5-E2BF-4E38-B23F-A567C6A1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95852"/>
              </p:ext>
            </p:extLst>
          </p:nvPr>
        </p:nvGraphicFramePr>
        <p:xfrm>
          <a:off x="855301" y="1227264"/>
          <a:ext cx="7610521" cy="3237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543">
                  <a:extLst>
                    <a:ext uri="{9D8B030D-6E8A-4147-A177-3AD203B41FA5}">
                      <a16:colId xmlns:a16="http://schemas.microsoft.com/office/drawing/2014/main" val="1437160839"/>
                    </a:ext>
                  </a:extLst>
                </a:gridCol>
                <a:gridCol w="254591">
                  <a:extLst>
                    <a:ext uri="{9D8B030D-6E8A-4147-A177-3AD203B41FA5}">
                      <a16:colId xmlns:a16="http://schemas.microsoft.com/office/drawing/2014/main" val="3425549970"/>
                    </a:ext>
                  </a:extLst>
                </a:gridCol>
                <a:gridCol w="1278352">
                  <a:extLst>
                    <a:ext uri="{9D8B030D-6E8A-4147-A177-3AD203B41FA5}">
                      <a16:colId xmlns:a16="http://schemas.microsoft.com/office/drawing/2014/main" val="543847899"/>
                    </a:ext>
                  </a:extLst>
                </a:gridCol>
                <a:gridCol w="783826">
                  <a:extLst>
                    <a:ext uri="{9D8B030D-6E8A-4147-A177-3AD203B41FA5}">
                      <a16:colId xmlns:a16="http://schemas.microsoft.com/office/drawing/2014/main" val="3306650185"/>
                    </a:ext>
                  </a:extLst>
                </a:gridCol>
                <a:gridCol w="609060">
                  <a:extLst>
                    <a:ext uri="{9D8B030D-6E8A-4147-A177-3AD203B41FA5}">
                      <a16:colId xmlns:a16="http://schemas.microsoft.com/office/drawing/2014/main" val="1599050264"/>
                    </a:ext>
                  </a:extLst>
                </a:gridCol>
                <a:gridCol w="1158699">
                  <a:extLst>
                    <a:ext uri="{9D8B030D-6E8A-4147-A177-3AD203B41FA5}">
                      <a16:colId xmlns:a16="http://schemas.microsoft.com/office/drawing/2014/main" val="3688568162"/>
                    </a:ext>
                  </a:extLst>
                </a:gridCol>
                <a:gridCol w="1144103">
                  <a:extLst>
                    <a:ext uri="{9D8B030D-6E8A-4147-A177-3AD203B41FA5}">
                      <a16:colId xmlns:a16="http://schemas.microsoft.com/office/drawing/2014/main" val="183331684"/>
                    </a:ext>
                  </a:extLst>
                </a:gridCol>
                <a:gridCol w="1194857">
                  <a:extLst>
                    <a:ext uri="{9D8B030D-6E8A-4147-A177-3AD203B41FA5}">
                      <a16:colId xmlns:a16="http://schemas.microsoft.com/office/drawing/2014/main" val="899832015"/>
                    </a:ext>
                  </a:extLst>
                </a:gridCol>
                <a:gridCol w="661490">
                  <a:extLst>
                    <a:ext uri="{9D8B030D-6E8A-4147-A177-3AD203B41FA5}">
                      <a16:colId xmlns:a16="http://schemas.microsoft.com/office/drawing/2014/main" val="2880158336"/>
                    </a:ext>
                  </a:extLst>
                </a:gridCol>
              </a:tblGrid>
              <a:tr h="613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Task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Assignees (Max 2)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 start (padding: 1d)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 end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2192095214"/>
                  </a:ext>
                </a:extLst>
              </a:tr>
              <a:tr h="607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PMQ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2*3 = 6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1594572674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nghiệp vụ cụ thể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VDQ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2*2.5 = 5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2*2.5 = 5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4*2.5 = 10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845450097"/>
                  </a:ext>
                </a:extLst>
              </a:tr>
              <a:tr h="762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các chức năng cần thiết cho phần mềm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TNL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Front:2* 2 = 4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Back:4*2.5 = 10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4*0 = 0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146922681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09835" cy="279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sau, lấy ví dụ dòng đầu tiên: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Assigness </a:t>
            </a:r>
            <a:r>
              <a:rPr lang="vi-VN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(Max2</a:t>
            </a:r>
            <a:r>
              <a:rPr lang="vi-VN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biết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 PMQ</a:t>
            </a:r>
            <a:endParaRPr lang="en-US" sz="16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 capability thì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Fronend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Backend, Database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thành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PMQ và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2 + 2 + 2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8473D5-99D8-4A34-88D2-0585A5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60431"/>
              </p:ext>
            </p:extLst>
          </p:nvPr>
        </p:nvGraphicFramePr>
        <p:xfrm>
          <a:off x="5465134" y="1297042"/>
          <a:ext cx="3313106" cy="137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515">
                  <a:extLst>
                    <a:ext uri="{9D8B030D-6E8A-4147-A177-3AD203B41FA5}">
                      <a16:colId xmlns:a16="http://schemas.microsoft.com/office/drawing/2014/main" val="126771804"/>
                    </a:ext>
                  </a:extLst>
                </a:gridCol>
                <a:gridCol w="1180591">
                  <a:extLst>
                    <a:ext uri="{9D8B030D-6E8A-4147-A177-3AD203B41FA5}">
                      <a16:colId xmlns:a16="http://schemas.microsoft.com/office/drawing/2014/main" val="3798400427"/>
                    </a:ext>
                  </a:extLst>
                </a:gridCol>
              </a:tblGrid>
              <a:tr h="54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2964265892"/>
                  </a:ext>
                </a:extLst>
              </a:tr>
              <a:tr h="73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2*3 = 6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321737837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8599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B3: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(0, 0, 6)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637" y="2956470"/>
            <a:ext cx="4875651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B4: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thành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ở 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hoàn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0, 0, 3.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B5: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Chọn số ngày hoàn thành lớn nhất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Ở đây là 3 ngày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FAF5AE-2AAF-4E2A-9943-E61C6564B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19659"/>
              </p:ext>
            </p:extLst>
          </p:nvPr>
        </p:nvGraphicFramePr>
        <p:xfrm>
          <a:off x="855299" y="2089823"/>
          <a:ext cx="5069986" cy="829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881">
                  <a:extLst>
                    <a:ext uri="{9D8B030D-6E8A-4147-A177-3AD203B41FA5}">
                      <a16:colId xmlns:a16="http://schemas.microsoft.com/office/drawing/2014/main" val="1219368831"/>
                    </a:ext>
                  </a:extLst>
                </a:gridCol>
                <a:gridCol w="1627823">
                  <a:extLst>
                    <a:ext uri="{9D8B030D-6E8A-4147-A177-3AD203B41FA5}">
                      <a16:colId xmlns:a16="http://schemas.microsoft.com/office/drawing/2014/main" val="2771024245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744017181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2720003502"/>
                    </a:ext>
                  </a:extLst>
                </a:gridCol>
                <a:gridCol w="899290">
                  <a:extLst>
                    <a:ext uri="{9D8B030D-6E8A-4147-A177-3AD203B41FA5}">
                      <a16:colId xmlns:a16="http://schemas.microsoft.com/office/drawing/2014/main" val="1908651934"/>
                    </a:ext>
                  </a:extLst>
                </a:gridCol>
                <a:gridCol w="650354">
                  <a:extLst>
                    <a:ext uri="{9D8B030D-6E8A-4147-A177-3AD203B41FA5}">
                      <a16:colId xmlns:a16="http://schemas.microsoft.com/office/drawing/2014/main" val="940562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Tên 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1537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69274A-0E85-4D7A-9C1E-EA25DD7B2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62515"/>
              </p:ext>
            </p:extLst>
          </p:nvPr>
        </p:nvGraphicFramePr>
        <p:xfrm>
          <a:off x="6156186" y="1297042"/>
          <a:ext cx="2132515" cy="137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515">
                  <a:extLst>
                    <a:ext uri="{9D8B030D-6E8A-4147-A177-3AD203B41FA5}">
                      <a16:colId xmlns:a16="http://schemas.microsoft.com/office/drawing/2014/main" val="966557147"/>
                    </a:ext>
                  </a:extLst>
                </a:gridCol>
              </a:tblGrid>
              <a:tr h="54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4286334674"/>
                  </a:ext>
                </a:extLst>
              </a:tr>
              <a:tr h="73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</a:t>
                      </a:r>
                      <a:r>
                        <a:rPr lang="en-US" sz="13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397120812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948150" y="341346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 đồ Pert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D40F8-FB2A-4A19-8ADF-AEF001A8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1" y="737646"/>
            <a:ext cx="6322176" cy="440585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508001" y="869950"/>
            <a:ext cx="6447501" cy="5778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 viên trong nhóm :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87717-DDE1-4622-8AB8-97370C1E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20442"/>
            <a:ext cx="6447501" cy="2157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Huỳnh Minh Quân (Nhóm Trưởng) – 3120410433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Võ Đăng Quang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3120410429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 Nguyên Lộc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3120410297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 Văn Tấn Quân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3120410437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Triệu khánh Quang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3120410428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Phạm Minh Quân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3120410438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855425" y="580819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 phí khác 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422091-886C-4E8C-896E-9C0C911ED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50707"/>
              </p:ext>
            </p:extLst>
          </p:nvPr>
        </p:nvGraphicFramePr>
        <p:xfrm>
          <a:off x="855425" y="1778444"/>
          <a:ext cx="6479093" cy="1586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788">
                  <a:extLst>
                    <a:ext uri="{9D8B030D-6E8A-4147-A177-3AD203B41FA5}">
                      <a16:colId xmlns:a16="http://schemas.microsoft.com/office/drawing/2014/main" val="2028674790"/>
                    </a:ext>
                  </a:extLst>
                </a:gridCol>
                <a:gridCol w="3258930">
                  <a:extLst>
                    <a:ext uri="{9D8B030D-6E8A-4147-A177-3AD203B41FA5}">
                      <a16:colId xmlns:a16="http://schemas.microsoft.com/office/drawing/2014/main" val="3515796247"/>
                    </a:ext>
                  </a:extLst>
                </a:gridCol>
                <a:gridCol w="2538375">
                  <a:extLst>
                    <a:ext uri="{9D8B030D-6E8A-4147-A177-3AD203B41FA5}">
                      <a16:colId xmlns:a16="http://schemas.microsoft.com/office/drawing/2014/main" val="4029512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Hạng mục chi trả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ước lượng (USD)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620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thuê server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596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thuê tên miền và hosting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24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đi lại và vận chuyển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16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dự phòng (10% tổng vốn)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9497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Tổng: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97442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855300" y="1147127"/>
            <a:ext cx="7087235" cy="2849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tiến trình của quản lý rủi ro: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kế hoạch quản lý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 biết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tính chất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mức độ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kế hoạch để đối phó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Giám sát và kiểm soát rủi ro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855300" y="1112102"/>
            <a:ext cx="7260309" cy="4389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 t</a:t>
            </a:r>
            <a:r>
              <a:rPr lang="vi-V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ình </a:t>
            </a:r>
            <a:r>
              <a:rPr lang="vi-V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huống </a:t>
            </a:r>
            <a:r>
              <a:rPr lang="vi-V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 ro từ phía nhân sự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82A87-3F1F-4E67-A593-F046C87D0F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571750"/>
            <a:ext cx="73533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53;p21">
            <a:extLst>
              <a:ext uri="{FF2B5EF4-FFF2-40B4-BE49-F238E27FC236}">
                <a16:creationId xmlns:a16="http://schemas.microsoft.com/office/drawing/2014/main" id="{4601B60A-7468-4984-9311-048C7A85A623}"/>
              </a:ext>
            </a:extLst>
          </p:cNvPr>
          <p:cNvSpPr txBox="1"/>
          <p:nvPr/>
        </p:nvSpPr>
        <p:spPr>
          <a:xfrm>
            <a:off x="855300" y="1551024"/>
            <a:ext cx="6240900" cy="698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 ngày 05/10/2023, nhân sự Trần Nguyên Lộc (TNL) bị tai nạn giao thông nên xin nghỉ phép từ 06/10/2023 đến 09/10/2023 (task 29 – task 31) 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3;p21">
            <a:extLst>
              <a:ext uri="{FF2B5EF4-FFF2-40B4-BE49-F238E27FC236}">
                <a16:creationId xmlns:a16="http://schemas.microsoft.com/office/drawing/2014/main" id="{71187F94-1FF9-4E12-B307-A97F1F3CFE54}"/>
              </a:ext>
            </a:extLst>
          </p:cNvPr>
          <p:cNvSpPr txBox="1"/>
          <p:nvPr/>
        </p:nvSpPr>
        <p:spPr>
          <a:xfrm>
            <a:off x="906815" y="790275"/>
            <a:ext cx="6240900" cy="1108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 sự Triệu Khánh Quang (TKQ) sẽ làm cả phần của nhân sự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 Nguyên Lộc (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TNL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task 29 và ở task 31 thì nhân sự Phạm Minh Quân (PMQ) sẽ làm thay.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 hoạch sẽ thay đổi như sau: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ECCF4-CBDF-4452-9866-6EE0B40FCD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078" y="2403519"/>
            <a:ext cx="8531843" cy="628562"/>
          </a:xfrm>
          <a:prstGeom prst="rect">
            <a:avLst/>
          </a:prstGeom>
        </p:spPr>
      </p:pic>
      <p:sp>
        <p:nvSpPr>
          <p:cNvPr id="9" name="Google Shape;953;p21">
            <a:extLst>
              <a:ext uri="{FF2B5EF4-FFF2-40B4-BE49-F238E27FC236}">
                <a16:creationId xmlns:a16="http://schemas.microsoft.com/office/drawing/2014/main" id="{27B8DEF6-9762-4BC6-86C5-42DBC6261AE6}"/>
              </a:ext>
            </a:extLst>
          </p:cNvPr>
          <p:cNvSpPr txBox="1"/>
          <p:nvPr/>
        </p:nvSpPr>
        <p:spPr>
          <a:xfrm>
            <a:off x="906815" y="3244762"/>
            <a:ext cx="6240900" cy="1108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Quyết định để 2 nhân sự TKQ và PMQ đã hoàn tất nốt công việc của nhân sự TNL làm cho công việc được tiến hành đúng tiện độ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Do đó, 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ảnh hưởng đến toàn thể dự án.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50" y="1627650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BÀI BÁO CÁO CỦA </a:t>
            </a:r>
            <a: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 9</a:t>
            </a:r>
            <a:b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XIN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THÚC TẠI ĐÂY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877;p13"/>
          <p:cNvSpPr txBox="1"/>
          <p:nvPr/>
        </p:nvSpPr>
        <p:spPr>
          <a:xfrm>
            <a:off x="1735650" y="2712666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 ơn vì đã lắng nghe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51" y="679450"/>
            <a:ext cx="6240900" cy="547770"/>
          </a:xfrm>
        </p:spPr>
        <p:txBody>
          <a:bodyPr/>
          <a:lstStyle/>
          <a:p>
            <a:r>
              <a:rPr lang="en-US" sz="3200"/>
              <a:t>Bảng phân công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744991866"/>
              </p:ext>
            </p:extLst>
          </p:nvPr>
        </p:nvGraphicFramePr>
        <p:xfrm>
          <a:off x="683850" y="1227220"/>
          <a:ext cx="7977191" cy="35354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Họ và tên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Công việc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Huỳnh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Đầu ra tổng thời gian chi phí và thời gian cho công việc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Võ Đăng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Rủi ro và quản lí rủi ro; Viết báo cáo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Trần Nguyên Lộc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Rủi ro và quản lý rủi ro; PowerPoint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Nguyễn Văn Tấn Quân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Đầu ra tổng thời gian chi phí và thời gian cho công việc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Triệu khánh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Đầu ra tổng thời gian chi phí và thời gian cho công việc; WBS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8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Phạm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Đầu ra tổng thời gian chi phí và thời gian cho công việc; Viết báo cáo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6476423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319414" y="1170661"/>
            <a:ext cx="3813885" cy="5319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7472444" y="61329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19"/>
          <p:cNvGrpSpPr/>
          <p:nvPr/>
        </p:nvGrpSpPr>
        <p:grpSpPr>
          <a:xfrm rot="5400000">
            <a:off x="4805410" y="104058"/>
            <a:ext cx="711327" cy="1166900"/>
            <a:chOff x="1774126" y="766200"/>
            <a:chExt cx="1582467" cy="2017050"/>
          </a:xfrm>
        </p:grpSpPr>
        <p:sp>
          <p:nvSpPr>
            <p:cNvPr id="932" name="Google Shape;932;p19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8B1B1"/>
                </a:gs>
                <a:gs pos="100000">
                  <a:srgbClr val="E83F3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" name="Google Shape;919;p19"/>
          <p:cNvSpPr txBox="1"/>
          <p:nvPr/>
        </p:nvSpPr>
        <p:spPr>
          <a:xfrm>
            <a:off x="319414" y="1830063"/>
            <a:ext cx="7113261" cy="207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88900" indent="0">
              <a:buNone/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  <a:p>
            <a:pPr marL="88900" indent="0">
              <a:buNone/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vi-V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 (Work Breakdown Structure)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8900" indent="0">
              <a:buNone/>
            </a:pP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alt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Ước lượng thời gian chi phí</a:t>
            </a:r>
          </a:p>
          <a:p>
            <a:pPr marL="88900" indent="0">
              <a:buNone/>
            </a:pP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Quản lý rủi ro</a:t>
            </a:r>
          </a:p>
          <a:p>
            <a:pPr marL="88900" indent="0">
              <a:buNone/>
            </a:pP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313180"/>
            <a:ext cx="6501765" cy="3176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Tuyên bố </a:t>
            </a:r>
            <a:r>
              <a:rPr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 án</a:t>
            </a:r>
            <a:endParaRPr sz="24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Tên dự án: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Xây dựng website bán quần áo nam – Singed Shop</a:t>
            </a: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 bắt đầu: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11/09/2023 </a:t>
            </a: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 kết thúc: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04/12/2023</a:t>
            </a: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Ngân sách: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1000 USD</a:t>
            </a:r>
          </a:p>
          <a:p>
            <a:endParaRPr lang="en-US" sz="180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tiêu dự án:</a:t>
            </a:r>
            <a:r>
              <a:rPr lang="en-US" sz="1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Ứng d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ụng công nghệ thông tin trong việc bán sản phẩm quần áo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Qu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 lý thống kê doanh thu cửa hàng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Giao diện dễ dàng sử dụng, gần gũi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Tạo sự thuận lợi trong việc mua sắm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71930"/>
            <a:ext cx="5464175" cy="1811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 tiếp cận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 hiểu yêu cầu công việc cụ thể hàng ngày của 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 quản lý cửa hàng bán quần áo nam.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 hiểu về nghiệp vụ bán hàng.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Lựa chọn ngôn ngữ lập trình để phát triển.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 giá kết quả đạt được của dự án.</a:t>
            </a:r>
          </a:p>
          <a:p>
            <a:endParaRPr lang="en-US" sz="16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5046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506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2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 trò và trách nhiệm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6DCFEC-FE41-4969-84E1-A90C2541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3413"/>
              </p:ext>
            </p:extLst>
          </p:nvPr>
        </p:nvGraphicFramePr>
        <p:xfrm>
          <a:off x="752475" y="1942464"/>
          <a:ext cx="5908676" cy="2756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0930">
                  <a:extLst>
                    <a:ext uri="{9D8B030D-6E8A-4147-A177-3AD203B41FA5}">
                      <a16:colId xmlns:a16="http://schemas.microsoft.com/office/drawing/2014/main" val="1792071150"/>
                    </a:ext>
                  </a:extLst>
                </a:gridCol>
                <a:gridCol w="2609195">
                  <a:extLst>
                    <a:ext uri="{9D8B030D-6E8A-4147-A177-3AD203B41FA5}">
                      <a16:colId xmlns:a16="http://schemas.microsoft.com/office/drawing/2014/main" val="948908503"/>
                    </a:ext>
                  </a:extLst>
                </a:gridCol>
                <a:gridCol w="1418101">
                  <a:extLst>
                    <a:ext uri="{9D8B030D-6E8A-4147-A177-3AD203B41FA5}">
                      <a16:colId xmlns:a16="http://schemas.microsoft.com/office/drawing/2014/main" val="795598085"/>
                    </a:ext>
                  </a:extLst>
                </a:gridCol>
                <a:gridCol w="950450">
                  <a:extLst>
                    <a:ext uri="{9D8B030D-6E8A-4147-A177-3AD203B41FA5}">
                      <a16:colId xmlns:a16="http://schemas.microsoft.com/office/drawing/2014/main" val="2643813412"/>
                    </a:ext>
                  </a:extLst>
                </a:gridCol>
              </a:tblGrid>
              <a:tr h="299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Vai trò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Trách nhiệm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Thông tin liên hệ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Chữ ký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445716019"/>
                  </a:ext>
                </a:extLst>
              </a:tr>
              <a:tr h="5207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Đưa ra các yêu cầu về phần mềm cho bên phát triển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405368912"/>
                  </a:ext>
                </a:extLst>
              </a:tr>
              <a:tr h="5615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Phân tích hệ thống, thiết kế giao diện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Nguyên Lộc,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Võ Đăng Quang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955578380"/>
                  </a:ext>
                </a:extLst>
              </a:tr>
              <a:tr h="531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sát, phân tích hệ thống, viết mã code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Nguyễn Văn Tấn Quân,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Triệu Khánh Quang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675914324"/>
                  </a:ext>
                </a:extLst>
              </a:tr>
              <a:tr h="779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Kiểm thử chức năng, lập lài liệu đặc tả phần mềm và tài liệu đánh giá yếu tố chức năng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Phạm Minh Quân,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Huỳnh Minh Quân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15076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76682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8046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 đồng nhóm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Quy tắc chung khi làm việc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Quyền và nghĩa vụ của các thành viên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Việc giao tiếp trong nhóm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Giải quyết vấn đề 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	Hội họp </a:t>
            </a:r>
          </a:p>
          <a:p>
            <a:endParaRPr lang="en-US" sz="22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72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772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 chí đánh giá dự án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thực tiễn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tiện dụng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ổn định của chương tr.nh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Tiến độ thời gian không trễ quá 20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687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1531</Words>
  <Application>Microsoft Office PowerPoint</Application>
  <PresentationFormat>On-screen Show (16:9)</PresentationFormat>
  <Paragraphs>283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Space Grotesk Light</vt:lpstr>
      <vt:lpstr>Trebuchet MS</vt:lpstr>
      <vt:lpstr>Calibri</vt:lpstr>
      <vt:lpstr>Wingdings 3</vt:lpstr>
      <vt:lpstr>Wingdings</vt:lpstr>
      <vt:lpstr>Arial</vt:lpstr>
      <vt:lpstr>Bookman Old Style</vt:lpstr>
      <vt:lpstr>Facet</vt:lpstr>
      <vt:lpstr>PowerPoint Presentation</vt:lpstr>
      <vt:lpstr>Thành viên trong nhóm :</vt:lpstr>
      <vt:lpstr>Bảng phân công</vt:lpstr>
      <vt:lpstr>Tổng quan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WBS (Work Breakdown Structure)</vt:lpstr>
      <vt:lpstr> Thứ tự ưu tiên các task</vt:lpstr>
      <vt:lpstr> Thứ tự ưu tiên các task</vt:lpstr>
      <vt:lpstr> Thứ tự ưu tiên các task</vt:lpstr>
      <vt:lpstr>III. Ước lượng thời gian chi phí</vt:lpstr>
      <vt:lpstr>PowerPoint Presentation</vt:lpstr>
      <vt:lpstr>PowerPoint Presentation</vt:lpstr>
      <vt:lpstr>PowerPoint Presentation</vt:lpstr>
      <vt:lpstr>PowerPoint Presentation</vt:lpstr>
      <vt:lpstr>Biểu đồ Pert</vt:lpstr>
      <vt:lpstr>Chi phí khác </vt:lpstr>
      <vt:lpstr>III. Quản lý rủi ro</vt:lpstr>
      <vt:lpstr>III. Quản lý rủi ro</vt:lpstr>
      <vt:lpstr>PowerPoint Presentation</vt:lpstr>
      <vt:lpstr>BÀI BÁO CÁO CỦA NHÓM 9 XIN KẾT THÚC TẠI ĐÂY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Nguyên Lộc Trần</cp:lastModifiedBy>
  <cp:revision>86</cp:revision>
  <dcterms:created xsi:type="dcterms:W3CDTF">2023-12-04T07:01:29Z</dcterms:created>
  <dcterms:modified xsi:type="dcterms:W3CDTF">2023-12-11T01:44:52Z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13B3B4F33B49435F8F5BEEB88C5C3B27_12</vt:lpwstr>
  </property>
  <property fmtid="{D5CDD505-2E9C-101B-9397-08002B2CF9AE}" pid="3" name="KSOProductBuildVer">
    <vt:lpwstr>1033-12.2.0.13306</vt:lpwstr>
  </property>
</Properties>
</file>