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75" r:id="rId1"/>
  </p:sldMasterIdLst>
  <p:notesMasterIdLst>
    <p:notesMasterId r:id="rId27"/>
  </p:notesMasterIdLst>
  <p:sldIdLst>
    <p:sldId id="260" r:id="rId2"/>
    <p:sldId id="261" r:id="rId3"/>
    <p:sldId id="316" r:id="rId4"/>
    <p:sldId id="262" r:id="rId5"/>
    <p:sldId id="309" r:id="rId6"/>
    <p:sldId id="317" r:id="rId7"/>
    <p:sldId id="318" r:id="rId8"/>
    <p:sldId id="319" r:id="rId9"/>
    <p:sldId id="320" r:id="rId10"/>
    <p:sldId id="263" r:id="rId11"/>
    <p:sldId id="264" r:id="rId12"/>
    <p:sldId id="295" r:id="rId13"/>
    <p:sldId id="265" r:id="rId14"/>
    <p:sldId id="267" r:id="rId15"/>
    <p:sldId id="268" r:id="rId16"/>
    <p:sldId id="296" r:id="rId17"/>
    <p:sldId id="297" r:id="rId18"/>
    <p:sldId id="298" r:id="rId19"/>
    <p:sldId id="273" r:id="rId20"/>
    <p:sldId id="300" r:id="rId21"/>
    <p:sldId id="315" r:id="rId22"/>
    <p:sldId id="301" r:id="rId23"/>
    <p:sldId id="302" r:id="rId24"/>
    <p:sldId id="303" r:id="rId25"/>
    <p:sldId id="256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Space Grotesk Light" panose="020B0604020202020204" charset="0"/>
      <p:bold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  <p:embeddedFont>
      <p:font typeface="Wingdings 3" panose="05040102010807070707" pitchFamily="18" charset="2"/>
      <p:regular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71E8972-68E6-47C6-8168-9DFCAA21A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 snapToGrid="0">
      <p:cViewPr>
        <p:scale>
          <a:sx n="150" d="100"/>
          <a:sy n="150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2158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8352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548163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5057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11196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11210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66379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77802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dk1"/>
            </a:gs>
            <a:gs pos="67000">
              <a:schemeClr val="accent1"/>
            </a:gs>
            <a:gs pos="100000">
              <a:srgbClr val="B4A7D6"/>
            </a:gs>
          </a:gsLst>
          <a:lin ang="5400012" scaled="0"/>
        </a:gra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"/>
          <p:cNvSpPr txBox="1">
            <a:spLocks noGrp="1"/>
          </p:cNvSpPr>
          <p:nvPr>
            <p:ph type="body" idx="1"/>
          </p:nvPr>
        </p:nvSpPr>
        <p:spPr>
          <a:xfrm>
            <a:off x="1675575" y="2161800"/>
            <a:ext cx="5778600" cy="819900"/>
          </a:xfrm>
          <a:prstGeom prst="rect">
            <a:avLst/>
          </a:prstGeom>
          <a:effectLst>
            <a:outerShdw blurRad="28575" dist="9525" dir="5400000" algn="bl" rotWithShape="0">
              <a:schemeClr val="dk1">
                <a:alpha val="38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➢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▻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4064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313" name="Google Shape;313;p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592795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5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➢"/>
              <a:defRPr/>
            </a:lvl1pPr>
            <a:lvl2pPr marL="914400" lvl="1" indent="-368300" rtl="0">
              <a:spcBef>
                <a:spcPts val="800"/>
              </a:spcBef>
              <a:spcAft>
                <a:spcPts val="0"/>
              </a:spcAft>
              <a:buSzPts val="2200"/>
              <a:buChar char="▻"/>
              <a:defRPr/>
            </a:lvl2pPr>
            <a:lvl3pPr marL="1371600" lvl="2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800"/>
              </a:spcBef>
              <a:spcAft>
                <a:spcPts val="8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105102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louds only">
  <p:cSld name="Blank - Clouds only"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2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188855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14178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6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3" name="Google Shape;473;p6"/>
          <p:cNvSpPr txBox="1">
            <a:spLocks noGrp="1"/>
          </p:cNvSpPr>
          <p:nvPr>
            <p:ph type="body" idx="2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4" name="Google Shape;474;p6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056464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7"/>
          <p:cNvSpPr txBox="1">
            <a:spLocks noGrp="1"/>
          </p:cNvSpPr>
          <p:nvPr>
            <p:ph type="body" idx="1"/>
          </p:nvPr>
        </p:nvSpPr>
        <p:spPr>
          <a:xfrm>
            <a:off x="855434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3" name="Google Shape;543;p7"/>
          <p:cNvSpPr txBox="1">
            <a:spLocks noGrp="1"/>
          </p:cNvSpPr>
          <p:nvPr>
            <p:ph type="body" idx="2"/>
          </p:nvPr>
        </p:nvSpPr>
        <p:spPr>
          <a:xfrm>
            <a:off x="3161403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4" name="Google Shape;544;p7"/>
          <p:cNvSpPr txBox="1">
            <a:spLocks noGrp="1"/>
          </p:cNvSpPr>
          <p:nvPr>
            <p:ph type="body" idx="3"/>
          </p:nvPr>
        </p:nvSpPr>
        <p:spPr>
          <a:xfrm>
            <a:off x="5467372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5" name="Google Shape;545;p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360544"/>
      </p:ext>
    </p:extLst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120674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37827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0508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1582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1334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80380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689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348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7430-CAA3-4F3D-9BF9-ECF6B8322E9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30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795" r:id="rId20"/>
    <p:sldLayoutId id="2147483796" r:id="rId21"/>
    <p:sldLayoutId id="2147483797" r:id="rId22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7"/>
          <p:cNvSpPr txBox="1">
            <a:spLocks noGrp="1"/>
          </p:cNvSpPr>
          <p:nvPr>
            <p:ph type="body" idx="1"/>
          </p:nvPr>
        </p:nvSpPr>
        <p:spPr>
          <a:xfrm>
            <a:off x="1675575" y="1802675"/>
            <a:ext cx="5778600" cy="11790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CHÀO MỪNG THẦY VÀ CÁC BẠN ĐẾN VỚI BÀI THUYẾT TRÌNH CỦA NHÓM 9</a:t>
            </a:r>
          </a:p>
        </p:txBody>
      </p:sp>
      <p:sp>
        <p:nvSpPr>
          <p:cNvPr id="4" name="Google Shape;905;p17"/>
          <p:cNvSpPr txBox="1"/>
          <p:nvPr/>
        </p:nvSpPr>
        <p:spPr>
          <a:xfrm>
            <a:off x="1675575" y="3209549"/>
            <a:ext cx="6342408" cy="8199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38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➢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marR="0" lvl="1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▻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marR="0" lvl="2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marR="0" lvl="3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marR="0" lvl="4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marR="0" lvl="5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marR="0" lvl="6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marR="0" lvl="7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marR="0" lvl="8" indent="-406400" algn="ctr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indent="0">
              <a:spcAft>
                <a:spcPts val="800"/>
              </a:spcAft>
              <a:buFont typeface="Space Grotesk Light"/>
              <a:buNone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 tài: Website quần áo nam Singed Shop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0"/>
          <p:cNvSpPr txBox="1">
            <a:spLocks noGrp="1"/>
          </p:cNvSpPr>
          <p:nvPr>
            <p:ph type="title"/>
          </p:nvPr>
        </p:nvSpPr>
        <p:spPr>
          <a:xfrm>
            <a:off x="0" y="387350"/>
            <a:ext cx="7054850" cy="5143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</a:t>
            </a:r>
            <a:r>
              <a:rPr lang="en-US" alt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vi-V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WBS (Work Breakdown </a:t>
            </a:r>
            <a:r>
              <a:rPr lang="vi-VN" sz="3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Structure)</a:t>
            </a:r>
            <a:endParaRPr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3FDBD7-9630-47EC-9806-44E6AB552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6500"/>
            <a:ext cx="9144000" cy="3937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1"/>
          <p:cNvSpPr txBox="1">
            <a:spLocks noGrp="1"/>
          </p:cNvSpPr>
          <p:nvPr>
            <p:ph type="title"/>
          </p:nvPr>
        </p:nvSpPr>
        <p:spPr>
          <a:xfrm>
            <a:off x="866067" y="503930"/>
            <a:ext cx="6699000" cy="67071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task</a:t>
            </a:r>
            <a:br>
              <a:rPr lang="en-US" sz="2000" dirty="0"/>
            </a:br>
            <a:endParaRPr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38" y="954755"/>
            <a:ext cx="5662324" cy="383949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84" y="510392"/>
            <a:ext cx="6494832" cy="412271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756" y="450387"/>
            <a:ext cx="6186488" cy="424272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855300" y="604275"/>
            <a:ext cx="7260308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</a:t>
            </a:r>
            <a:r>
              <a:rPr lang="en-US" alt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vi-V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ớc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chi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phí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Google Shape;953;p21"/>
          <p:cNvSpPr txBox="1"/>
          <p:nvPr/>
        </p:nvSpPr>
        <p:spPr>
          <a:xfrm>
            <a:off x="855301" y="1551023"/>
            <a:ext cx="7260310" cy="12579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vi-VN" sz="16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ổng quan, nhóm thực hiện ước tính năng suất làm </a:t>
            </a:r>
            <a:r>
              <a:rPr lang="vi-VN" sz="160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việc </a:t>
            </a:r>
            <a:endParaRPr lang="en-US" sz="160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60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 </a:t>
            </a:r>
            <a:r>
              <a:rPr lang="vi-VN" sz="16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từng người theo </a:t>
            </a:r>
            <a:r>
              <a:rPr lang="vi-VN" sz="160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tiêu </a:t>
            </a:r>
            <a:r>
              <a:rPr lang="vi-VN" sz="16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chí: </a:t>
            </a:r>
            <a:endParaRPr lang="vi-VN" sz="16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6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vi-VN" sz="160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Frontend,</a:t>
            </a:r>
            <a:endParaRPr lang="vi-VN" sz="16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6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Backend </a:t>
            </a:r>
            <a:endParaRPr lang="vi-VN" sz="16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6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Database/Network</a:t>
            </a:r>
            <a:endParaRPr lang="en-US" sz="16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Google Shape;953;p21"/>
          <p:cNvSpPr txBox="1"/>
          <p:nvPr/>
        </p:nvSpPr>
        <p:spPr>
          <a:xfrm>
            <a:off x="855301" y="1112102"/>
            <a:ext cx="7260308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vi-VN" sz="1800" b="1" ker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 capability</a:t>
            </a:r>
            <a:endParaRPr lang="vi-V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E84FED-5B4E-4263-ACCB-D16BD5EA2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127616"/>
              </p:ext>
            </p:extLst>
          </p:nvPr>
        </p:nvGraphicFramePr>
        <p:xfrm>
          <a:off x="855300" y="2809007"/>
          <a:ext cx="7260308" cy="18772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7230">
                  <a:extLst>
                    <a:ext uri="{9D8B030D-6E8A-4147-A177-3AD203B41FA5}">
                      <a16:colId xmlns:a16="http://schemas.microsoft.com/office/drawing/2014/main" val="676036838"/>
                    </a:ext>
                  </a:extLst>
                </a:gridCol>
                <a:gridCol w="1125598">
                  <a:extLst>
                    <a:ext uri="{9D8B030D-6E8A-4147-A177-3AD203B41FA5}">
                      <a16:colId xmlns:a16="http://schemas.microsoft.com/office/drawing/2014/main" val="3508398924"/>
                    </a:ext>
                  </a:extLst>
                </a:gridCol>
                <a:gridCol w="1102529">
                  <a:extLst>
                    <a:ext uri="{9D8B030D-6E8A-4147-A177-3AD203B41FA5}">
                      <a16:colId xmlns:a16="http://schemas.microsoft.com/office/drawing/2014/main" val="392530364"/>
                    </a:ext>
                  </a:extLst>
                </a:gridCol>
                <a:gridCol w="1033323">
                  <a:extLst>
                    <a:ext uri="{9D8B030D-6E8A-4147-A177-3AD203B41FA5}">
                      <a16:colId xmlns:a16="http://schemas.microsoft.com/office/drawing/2014/main" val="2238184874"/>
                    </a:ext>
                  </a:extLst>
                </a:gridCol>
                <a:gridCol w="1401628">
                  <a:extLst>
                    <a:ext uri="{9D8B030D-6E8A-4147-A177-3AD203B41FA5}">
                      <a16:colId xmlns:a16="http://schemas.microsoft.com/office/drawing/2014/main" val="3936212017"/>
                    </a:ext>
                  </a:extLst>
                </a:gridCol>
              </a:tblGrid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Front-End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Back-End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Database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Salary($/day)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4450912"/>
                  </a:ext>
                </a:extLst>
              </a:tr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Huỳnh Minh Quân (HMQ)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0175436"/>
                  </a:ext>
                </a:extLst>
              </a:tr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Phạm Minh Quân (PMQ)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6616543"/>
                  </a:ext>
                </a:extLst>
              </a:tr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Nguyễn Văn Tấn Quân (NVTQ)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71867"/>
                  </a:ext>
                </a:extLst>
              </a:tr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Triệu Khánh Quang (TKQ)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7727583"/>
                  </a:ext>
                </a:extLst>
              </a:tr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Trần Nguyên Lộc (TNL)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7967388"/>
                  </a:ext>
                </a:extLst>
              </a:tr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Võ Đăng Quang (VDQ)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00013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3;p21"/>
          <p:cNvSpPr txBox="1"/>
          <p:nvPr/>
        </p:nvSpPr>
        <p:spPr>
          <a:xfrm>
            <a:off x="855300" y="724821"/>
            <a:ext cx="7087221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(Function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 -FP)</a:t>
            </a:r>
            <a:endParaRPr lang="vi-V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300" y="3341461"/>
            <a:ext cx="6972786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Ví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B1: 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Chọn một tác vụ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B2: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Ước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Front FP, Back FP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Database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B3: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Front FP, Back FP, Database FP để </a:t>
            </a:r>
            <a:r>
              <a:rPr lang="en-US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Total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BF2A66-3CD9-48B2-BC83-98D80C8C8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258335"/>
              </p:ext>
            </p:extLst>
          </p:nvPr>
        </p:nvGraphicFramePr>
        <p:xfrm>
          <a:off x="855300" y="1456138"/>
          <a:ext cx="7169765" cy="148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5122">
                  <a:extLst>
                    <a:ext uri="{9D8B030D-6E8A-4147-A177-3AD203B41FA5}">
                      <a16:colId xmlns:a16="http://schemas.microsoft.com/office/drawing/2014/main" val="3944334121"/>
                    </a:ext>
                  </a:extLst>
                </a:gridCol>
                <a:gridCol w="3418078">
                  <a:extLst>
                    <a:ext uri="{9D8B030D-6E8A-4147-A177-3AD203B41FA5}">
                      <a16:colId xmlns:a16="http://schemas.microsoft.com/office/drawing/2014/main" val="3633341125"/>
                    </a:ext>
                  </a:extLst>
                </a:gridCol>
                <a:gridCol w="743204">
                  <a:extLst>
                    <a:ext uri="{9D8B030D-6E8A-4147-A177-3AD203B41FA5}">
                      <a16:colId xmlns:a16="http://schemas.microsoft.com/office/drawing/2014/main" val="2277402930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65981588"/>
                    </a:ext>
                  </a:extLst>
                </a:gridCol>
                <a:gridCol w="1015111">
                  <a:extLst>
                    <a:ext uri="{9D8B030D-6E8A-4147-A177-3AD203B41FA5}">
                      <a16:colId xmlns:a16="http://schemas.microsoft.com/office/drawing/2014/main" val="1030264645"/>
                    </a:ext>
                  </a:extLst>
                </a:gridCol>
                <a:gridCol w="909115">
                  <a:extLst>
                    <a:ext uri="{9D8B030D-6E8A-4147-A177-3AD203B41FA5}">
                      <a16:colId xmlns:a16="http://schemas.microsoft.com/office/drawing/2014/main" val="4207296488"/>
                    </a:ext>
                  </a:extLst>
                </a:gridCol>
              </a:tblGrid>
              <a:tr h="4928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Tên Task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Database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7423659"/>
                  </a:ext>
                </a:extLst>
              </a:tr>
              <a:tr h="2426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Xây dựng nội dung khảo sát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1371560"/>
                  </a:ext>
                </a:extLst>
              </a:tr>
              <a:tr h="2426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Khảo sát nghiệp vụ cụ thể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9464012"/>
                  </a:ext>
                </a:extLst>
              </a:tr>
              <a:tr h="2365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Khảo sát các chức năng cần thiết cho phần mềm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871847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Xác định các nhu cầu của khách hàng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454739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3;p21"/>
          <p:cNvSpPr txBox="1"/>
          <p:nvPr/>
        </p:nvSpPr>
        <p:spPr>
          <a:xfrm>
            <a:off x="855300" y="724821"/>
            <a:ext cx="7087221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b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b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hoạch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lịch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trình</a:t>
            </a:r>
            <a:endParaRPr lang="vi-V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4BF7B5-E2BF-4E38-B23F-A567C6A13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795852"/>
              </p:ext>
            </p:extLst>
          </p:nvPr>
        </p:nvGraphicFramePr>
        <p:xfrm>
          <a:off x="855301" y="1227264"/>
          <a:ext cx="7610521" cy="32371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543">
                  <a:extLst>
                    <a:ext uri="{9D8B030D-6E8A-4147-A177-3AD203B41FA5}">
                      <a16:colId xmlns:a16="http://schemas.microsoft.com/office/drawing/2014/main" val="1437160839"/>
                    </a:ext>
                  </a:extLst>
                </a:gridCol>
                <a:gridCol w="254591">
                  <a:extLst>
                    <a:ext uri="{9D8B030D-6E8A-4147-A177-3AD203B41FA5}">
                      <a16:colId xmlns:a16="http://schemas.microsoft.com/office/drawing/2014/main" val="3425549970"/>
                    </a:ext>
                  </a:extLst>
                </a:gridCol>
                <a:gridCol w="1278352">
                  <a:extLst>
                    <a:ext uri="{9D8B030D-6E8A-4147-A177-3AD203B41FA5}">
                      <a16:colId xmlns:a16="http://schemas.microsoft.com/office/drawing/2014/main" val="543847899"/>
                    </a:ext>
                  </a:extLst>
                </a:gridCol>
                <a:gridCol w="783826">
                  <a:extLst>
                    <a:ext uri="{9D8B030D-6E8A-4147-A177-3AD203B41FA5}">
                      <a16:colId xmlns:a16="http://schemas.microsoft.com/office/drawing/2014/main" val="3306650185"/>
                    </a:ext>
                  </a:extLst>
                </a:gridCol>
                <a:gridCol w="609060">
                  <a:extLst>
                    <a:ext uri="{9D8B030D-6E8A-4147-A177-3AD203B41FA5}">
                      <a16:colId xmlns:a16="http://schemas.microsoft.com/office/drawing/2014/main" val="1599050264"/>
                    </a:ext>
                  </a:extLst>
                </a:gridCol>
                <a:gridCol w="1158699">
                  <a:extLst>
                    <a:ext uri="{9D8B030D-6E8A-4147-A177-3AD203B41FA5}">
                      <a16:colId xmlns:a16="http://schemas.microsoft.com/office/drawing/2014/main" val="3688568162"/>
                    </a:ext>
                  </a:extLst>
                </a:gridCol>
                <a:gridCol w="1144103">
                  <a:extLst>
                    <a:ext uri="{9D8B030D-6E8A-4147-A177-3AD203B41FA5}">
                      <a16:colId xmlns:a16="http://schemas.microsoft.com/office/drawing/2014/main" val="183331684"/>
                    </a:ext>
                  </a:extLst>
                </a:gridCol>
                <a:gridCol w="1194857">
                  <a:extLst>
                    <a:ext uri="{9D8B030D-6E8A-4147-A177-3AD203B41FA5}">
                      <a16:colId xmlns:a16="http://schemas.microsoft.com/office/drawing/2014/main" val="899832015"/>
                    </a:ext>
                  </a:extLst>
                </a:gridCol>
                <a:gridCol w="661490">
                  <a:extLst>
                    <a:ext uri="{9D8B030D-6E8A-4147-A177-3AD203B41FA5}">
                      <a16:colId xmlns:a16="http://schemas.microsoft.com/office/drawing/2014/main" val="2880158336"/>
                    </a:ext>
                  </a:extLst>
                </a:gridCol>
              </a:tblGrid>
              <a:tr h="6139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Phase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Task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Assignees (Max 2)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 done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Timestamp start (padding: 1d)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Timestamp end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FP usage = Staff point * Time done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Cost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2192095214"/>
                  </a:ext>
                </a:extLst>
              </a:tr>
              <a:tr h="607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Xây dựng nội dung khảo sát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PMQ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Front: 2*0 = 0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Back: 2*0 = 0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Data: 2*3 = 6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1594572674"/>
                  </a:ext>
                </a:extLst>
              </a:tr>
              <a:tr h="9512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Khảo sát nghiệp vụ cụ thể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VDQ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2.5d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6.5d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Front: 2*2.5 = 5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Back: 2*2.5 = 5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Data: 4*2.5 = 10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845450097"/>
                  </a:ext>
                </a:extLst>
              </a:tr>
              <a:tr h="7627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Khảo sát các chức năng cần thiết cho phần mềm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TNL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2.5d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6.5d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Front:2* 2 = 4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Back:4*2.5 = 10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Data: 4*0 = 0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146922681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3;p21"/>
          <p:cNvSpPr txBox="1"/>
          <p:nvPr/>
        </p:nvSpPr>
        <p:spPr>
          <a:xfrm>
            <a:off x="855300" y="724821"/>
            <a:ext cx="7087221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b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b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hoạch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lịch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trình</a:t>
            </a:r>
            <a:endParaRPr lang="vi-V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5299" y="1297042"/>
            <a:ext cx="4609835" cy="279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hoạch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phía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sau, lấy ví dụ dòng đầu tiên: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B1: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cột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Assigness </a:t>
            </a:r>
            <a:r>
              <a:rPr lang="vi-VN" sz="16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(Max2</a:t>
            </a:r>
            <a:r>
              <a:rPr lang="vi-VN" sz="1600" ker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600" ker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 biết </a:t>
            </a:r>
            <a:r>
              <a:rPr lang="en-US" sz="16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en-US" sz="16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6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16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1600" ker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cho PMQ</a:t>
            </a:r>
            <a:endParaRPr lang="en-US" sz="1600" kern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B2: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Xét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Member capability thì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Fronend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Backend, Database </a:t>
            </a:r>
            <a:r>
              <a:rPr lang="en-US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thành </a:t>
            </a:r>
            <a:r>
              <a:rPr lang="en-US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PMQ và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cộng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là 2 + 2 + 2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78473D5-99D8-4A34-88D2-0585A56DA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860431"/>
              </p:ext>
            </p:extLst>
          </p:nvPr>
        </p:nvGraphicFramePr>
        <p:xfrm>
          <a:off x="5465134" y="1297042"/>
          <a:ext cx="3313106" cy="1371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2515">
                  <a:extLst>
                    <a:ext uri="{9D8B030D-6E8A-4147-A177-3AD203B41FA5}">
                      <a16:colId xmlns:a16="http://schemas.microsoft.com/office/drawing/2014/main" val="126771804"/>
                    </a:ext>
                  </a:extLst>
                </a:gridCol>
                <a:gridCol w="1180591">
                  <a:extLst>
                    <a:ext uri="{9D8B030D-6E8A-4147-A177-3AD203B41FA5}">
                      <a16:colId xmlns:a16="http://schemas.microsoft.com/office/drawing/2014/main" val="3798400427"/>
                    </a:ext>
                  </a:extLst>
                </a:gridCol>
              </a:tblGrid>
              <a:tr h="54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FP usage = Staff point * Time done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Cost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2964265892"/>
                  </a:ext>
                </a:extLst>
              </a:tr>
              <a:tr h="7326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Front: 2*0 = 0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Back: 2*0 = 0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Data: 2*3 = 6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321737837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3;p21"/>
          <p:cNvSpPr txBox="1"/>
          <p:nvPr/>
        </p:nvSpPr>
        <p:spPr>
          <a:xfrm>
            <a:off x="855300" y="724821"/>
            <a:ext cx="7087221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b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b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hoạch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lịch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trình</a:t>
            </a:r>
            <a:endParaRPr lang="vi-V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5299" y="1297042"/>
            <a:ext cx="468599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B3: 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là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(0, 0, 6)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637" y="2956470"/>
            <a:ext cx="4875651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B4: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chia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thành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ở </a:t>
            </a:r>
            <a:r>
              <a:rPr lang="en-US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hoàn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hoàn </a:t>
            </a:r>
            <a:r>
              <a:rPr lang="en-US" sz="1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là 0, 0, 3.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B5: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Chọn số ngày hoàn thành lớn nhất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Ở đây là 3 ngày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FAF5AE-2AAF-4E2A-9943-E61C6564B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19659"/>
              </p:ext>
            </p:extLst>
          </p:nvPr>
        </p:nvGraphicFramePr>
        <p:xfrm>
          <a:off x="855299" y="2089823"/>
          <a:ext cx="5069986" cy="829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4881">
                  <a:extLst>
                    <a:ext uri="{9D8B030D-6E8A-4147-A177-3AD203B41FA5}">
                      <a16:colId xmlns:a16="http://schemas.microsoft.com/office/drawing/2014/main" val="1219368831"/>
                    </a:ext>
                  </a:extLst>
                </a:gridCol>
                <a:gridCol w="1627823">
                  <a:extLst>
                    <a:ext uri="{9D8B030D-6E8A-4147-A177-3AD203B41FA5}">
                      <a16:colId xmlns:a16="http://schemas.microsoft.com/office/drawing/2014/main" val="2771024245"/>
                    </a:ext>
                  </a:extLst>
                </a:gridCol>
                <a:gridCol w="653819">
                  <a:extLst>
                    <a:ext uri="{9D8B030D-6E8A-4147-A177-3AD203B41FA5}">
                      <a16:colId xmlns:a16="http://schemas.microsoft.com/office/drawing/2014/main" val="3744017181"/>
                    </a:ext>
                  </a:extLst>
                </a:gridCol>
                <a:gridCol w="653819">
                  <a:extLst>
                    <a:ext uri="{9D8B030D-6E8A-4147-A177-3AD203B41FA5}">
                      <a16:colId xmlns:a16="http://schemas.microsoft.com/office/drawing/2014/main" val="2720003502"/>
                    </a:ext>
                  </a:extLst>
                </a:gridCol>
                <a:gridCol w="899290">
                  <a:extLst>
                    <a:ext uri="{9D8B030D-6E8A-4147-A177-3AD203B41FA5}">
                      <a16:colId xmlns:a16="http://schemas.microsoft.com/office/drawing/2014/main" val="1908651934"/>
                    </a:ext>
                  </a:extLst>
                </a:gridCol>
                <a:gridCol w="650354">
                  <a:extLst>
                    <a:ext uri="{9D8B030D-6E8A-4147-A177-3AD203B41FA5}">
                      <a16:colId xmlns:a16="http://schemas.microsoft.com/office/drawing/2014/main" val="9405626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Tên Task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Database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355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Xây dựng nội dung khảo sát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215371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69274A-0E85-4D7A-9C1E-EA25DD7B2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262515"/>
              </p:ext>
            </p:extLst>
          </p:nvPr>
        </p:nvGraphicFramePr>
        <p:xfrm>
          <a:off x="6156186" y="1297042"/>
          <a:ext cx="2132515" cy="1371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2515">
                  <a:extLst>
                    <a:ext uri="{9D8B030D-6E8A-4147-A177-3AD203B41FA5}">
                      <a16:colId xmlns:a16="http://schemas.microsoft.com/office/drawing/2014/main" val="966557147"/>
                    </a:ext>
                  </a:extLst>
                </a:gridCol>
              </a:tblGrid>
              <a:tr h="54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FP usage = Staff point * Time done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4286334674"/>
                  </a:ext>
                </a:extLst>
              </a:tr>
              <a:tr h="7326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Front: 2*0 = 0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Back: 2*0 = 0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Data: 2*</a:t>
                      </a:r>
                      <a:r>
                        <a:rPr lang="en-US" sz="130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= 6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397120812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948150" y="341346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Biểu đồ Pert</a:t>
            </a:r>
            <a:endParaRPr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D40F8-FB2A-4A19-8ADF-AEF001A8B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51" y="737646"/>
            <a:ext cx="6322176" cy="440585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8"/>
          <p:cNvSpPr txBox="1">
            <a:spLocks noGrp="1"/>
          </p:cNvSpPr>
          <p:nvPr>
            <p:ph type="title"/>
          </p:nvPr>
        </p:nvSpPr>
        <p:spPr>
          <a:xfrm>
            <a:off x="508001" y="869950"/>
            <a:ext cx="6447501" cy="5778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 viên trong nhóm :</a:t>
            </a:r>
            <a:endParaRPr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87717-DDE1-4622-8AB8-97370C1E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620442"/>
            <a:ext cx="6447501" cy="21578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Huỳnh Minh Quân (Nhóm Trưởng) – 3120410433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Võ Đăng Quang - </a:t>
            </a:r>
            <a:r>
              <a:rPr lang="vi-VN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3120410429</a:t>
            </a:r>
            <a:endParaRPr lang="en-US" sz="1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Trần Nguyên Lộc - </a:t>
            </a:r>
            <a:r>
              <a:rPr lang="vi-VN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3120410297</a:t>
            </a:r>
            <a:endParaRPr lang="en-US" sz="1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Nguyễn Văn Tấn Quân - </a:t>
            </a:r>
            <a:r>
              <a:rPr lang="vi-VN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3120410437</a:t>
            </a:r>
            <a:endParaRPr lang="en-US" sz="1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Triệu khánh Quang - </a:t>
            </a:r>
            <a:r>
              <a:rPr lang="vi-VN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3120410428</a:t>
            </a:r>
            <a:endParaRPr lang="en-US" sz="1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Phạm Minh Quân - </a:t>
            </a:r>
            <a:r>
              <a:rPr lang="vi-VN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3120410438</a:t>
            </a:r>
            <a:endParaRPr lang="en-US" sz="1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855425" y="580819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 phí khác </a:t>
            </a:r>
            <a:endParaRPr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855300" y="604275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III.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rủi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Google Shape;953;p21"/>
          <p:cNvSpPr txBox="1"/>
          <p:nvPr/>
        </p:nvSpPr>
        <p:spPr>
          <a:xfrm>
            <a:off x="855300" y="1147127"/>
            <a:ext cx="7087235" cy="28492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</a:pPr>
            <a:r>
              <a:rPr lang="en-US" sz="2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 tiến trình của quản lý rủi ro: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 kế hoạch quản lý rủi ro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Nhận biết rủi ro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 tích tính chất rủi ro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 tích mức độ rủi ro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 kế hoạch để đối phó rủi ro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Giám sát và kiểm soát rủi ro</a:t>
            </a: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855300" y="604275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III.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rủi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Google Shape;953;p21"/>
          <p:cNvSpPr txBox="1"/>
          <p:nvPr/>
        </p:nvSpPr>
        <p:spPr>
          <a:xfrm>
            <a:off x="1028389" y="1551024"/>
            <a:ext cx="7087221" cy="10207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kê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Google Shape;953;p21"/>
          <p:cNvSpPr txBox="1"/>
          <p:nvPr/>
        </p:nvSpPr>
        <p:spPr>
          <a:xfrm>
            <a:off x="1028388" y="1112102"/>
            <a:ext cx="7087221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Space Grotesk Light" charset="0"/>
                <a:cs typeface="Space Grotesk Light" charset="0"/>
              </a:rPr>
              <a:t>1. 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Tình huống : Khách hàng yêu cầu thêm chức năng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800" dirty="0">
              <a:latin typeface="Space Grotesk Light" charset="0"/>
              <a:cs typeface="Space Grotesk Light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05785" y="2477134"/>
          <a:ext cx="6655981" cy="1946784"/>
        </p:xfrm>
        <a:graphic>
          <a:graphicData uri="http://schemas.openxmlformats.org/drawingml/2006/table">
            <a:tbl>
              <a:tblPr firstRow="1" firstCol="1" bandRow="1">
                <a:tableStyleId>{B71E8972-68E6-47C6-8168-9DFCAA21A1EE}</a:tableStyleId>
              </a:tblPr>
              <a:tblGrid>
                <a:gridCol w="234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7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7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11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b="1" dirty="0" err="1">
                          <a:effectLst/>
                        </a:rPr>
                        <a:t>Công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việc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 b="1">
                          <a:effectLst/>
                        </a:rPr>
                        <a:t>Front FP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 b="1">
                          <a:effectLst/>
                        </a:rPr>
                        <a:t>Back FP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 b="1" dirty="0">
                          <a:effectLst/>
                        </a:rPr>
                        <a:t>Db/Network FP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 b="1" dirty="0">
                          <a:effectLst/>
                        </a:rPr>
                        <a:t>Total FP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 dirty="0">
                          <a:effectLst/>
                        </a:rPr>
                        <a:t>Thiết kế giao diện trang thống kê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8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Code HTML/CSS trang thống kê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8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Bắt event trang thống kê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8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Code chức năng thống kê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 dirty="0">
                          <a:effectLst/>
                        </a:rPr>
                        <a:t>80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953;p21"/>
          <p:cNvSpPr txBox="1"/>
          <p:nvPr/>
        </p:nvSpPr>
        <p:spPr>
          <a:xfrm>
            <a:off x="1028387" y="1272188"/>
            <a:ext cx="7087221" cy="10207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</a:pP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 sử nhân viên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Phạm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Tân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NT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xin nghỉ phép từ ngày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06/11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/2023 đến ngày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08/11/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(task 35). Nhân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Thiều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Anh Sang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làm thay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Google Shape;953;p21"/>
          <p:cNvSpPr txBox="1"/>
          <p:nvPr/>
        </p:nvSpPr>
        <p:spPr>
          <a:xfrm>
            <a:off x="1028388" y="760574"/>
            <a:ext cx="7087221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Space Grotesk Light" charset="0"/>
                <a:cs typeface="Space Grotesk Light" charset="0"/>
              </a:rPr>
              <a:t>2. </a:t>
            </a:r>
            <a:r>
              <a:rPr lang="vi-V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 viên xin nghỉ phép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800" dirty="0">
              <a:latin typeface="Space Grotesk Light" charset="0"/>
              <a:cs typeface="Space Grotesk Light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7" y="2167890"/>
            <a:ext cx="7087221" cy="148971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953;p21"/>
          <p:cNvSpPr txBox="1"/>
          <p:nvPr/>
        </p:nvSpPr>
        <p:spPr>
          <a:xfrm>
            <a:off x="1028387" y="719295"/>
            <a:ext cx="7087221" cy="10207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hoạch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Phạm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Tân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(NT)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task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testcase”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06/11/2023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đếm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10/11/2023,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nghỉ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06/11/2023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08/11/2023 ,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3.8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nghỉ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Thiều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Anh Sang(AS)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task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NT,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3.8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hoạch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7" y="2999620"/>
            <a:ext cx="7087221" cy="15298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>
            <a:spLocks noGrp="1"/>
          </p:cNvSpPr>
          <p:nvPr>
            <p:ph type="ctrTitle"/>
          </p:nvPr>
        </p:nvSpPr>
        <p:spPr>
          <a:xfrm>
            <a:off x="1735650" y="1627650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BÀI BÁO CÁO CỦA </a:t>
            </a:r>
            <a:r>
              <a:rPr lang="en-GB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NHÓM 9</a:t>
            </a:r>
            <a:br>
              <a:rPr lang="en-GB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XIN 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THÚC TẠI ĐÂY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877;p13"/>
          <p:cNvSpPr txBox="1"/>
          <p:nvPr/>
        </p:nvSpPr>
        <p:spPr>
          <a:xfrm>
            <a:off x="1735650" y="2712666"/>
            <a:ext cx="5672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Cảm ơn vì đã lắng nghe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851" y="679450"/>
            <a:ext cx="6240900" cy="547770"/>
          </a:xfrm>
        </p:spPr>
        <p:txBody>
          <a:bodyPr/>
          <a:lstStyle/>
          <a:p>
            <a:r>
              <a:rPr lang="en-US" sz="3200"/>
              <a:t>Bảng phân công</a:t>
            </a:r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1352211250"/>
              </p:ext>
            </p:extLst>
          </p:nvPr>
        </p:nvGraphicFramePr>
        <p:xfrm>
          <a:off x="683850" y="1576757"/>
          <a:ext cx="6240900" cy="2382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03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93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Họ và tên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Công việc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0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Huỳnh Minh Quân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Không làm gì cả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9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Võ Đăng Quang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Viết báo cáo, master cờ bạc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05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Trần Nguyên Lộc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Làm pptx, giả lập bị tai nạn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63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Nguyễn Văn Tấn Quân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 spam KDA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Triệu khánh Quang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Ăn gà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Phạm Minh Quân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Lắc chảo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6476423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9"/>
          <p:cNvSpPr txBox="1">
            <a:spLocks noGrp="1"/>
          </p:cNvSpPr>
          <p:nvPr>
            <p:ph type="ctrTitle" idx="4294967295"/>
          </p:nvPr>
        </p:nvSpPr>
        <p:spPr>
          <a:xfrm>
            <a:off x="319414" y="1170661"/>
            <a:ext cx="3813885" cy="5319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Tổng quan đề tài</a:t>
            </a:r>
            <a:endParaRPr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0" name="Google Shape;920;p19"/>
          <p:cNvSpPr/>
          <p:nvPr/>
        </p:nvSpPr>
        <p:spPr>
          <a:xfrm>
            <a:off x="5659688" y="2561584"/>
            <a:ext cx="198765" cy="1897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19"/>
          <p:cNvGrpSpPr/>
          <p:nvPr/>
        </p:nvGrpSpPr>
        <p:grpSpPr>
          <a:xfrm>
            <a:off x="7472444" y="61329"/>
            <a:ext cx="1512402" cy="1512781"/>
            <a:chOff x="6654650" y="3665275"/>
            <a:chExt cx="409100" cy="409125"/>
          </a:xfrm>
        </p:grpSpPr>
        <p:sp>
          <p:nvSpPr>
            <p:cNvPr id="922" name="Google Shape;922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" name="Google Shape;924;p19"/>
          <p:cNvSpPr/>
          <p:nvPr/>
        </p:nvSpPr>
        <p:spPr>
          <a:xfrm rot="2466855">
            <a:off x="4650530" y="701259"/>
            <a:ext cx="276136" cy="26366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9"/>
          <p:cNvSpPr/>
          <p:nvPr/>
        </p:nvSpPr>
        <p:spPr>
          <a:xfrm rot="-1609135">
            <a:off x="5050683" y="1057826"/>
            <a:ext cx="198710" cy="18973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19"/>
          <p:cNvSpPr/>
          <p:nvPr/>
        </p:nvSpPr>
        <p:spPr>
          <a:xfrm rot="2925883">
            <a:off x="6612543" y="1861803"/>
            <a:ext cx="148820" cy="1420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9"/>
          <p:cNvSpPr/>
          <p:nvPr/>
        </p:nvSpPr>
        <p:spPr>
          <a:xfrm rot="-1609533">
            <a:off x="5692051" y="666347"/>
            <a:ext cx="134065" cy="1280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19"/>
          <p:cNvGrpSpPr/>
          <p:nvPr/>
        </p:nvGrpSpPr>
        <p:grpSpPr>
          <a:xfrm rot="5400000">
            <a:off x="4805410" y="104058"/>
            <a:ext cx="711327" cy="1166900"/>
            <a:chOff x="1774126" y="766200"/>
            <a:chExt cx="1582467" cy="2017050"/>
          </a:xfrm>
        </p:grpSpPr>
        <p:sp>
          <p:nvSpPr>
            <p:cNvPr id="932" name="Google Shape;932;p19"/>
            <p:cNvSpPr/>
            <p:nvPr/>
          </p:nvSpPr>
          <p:spPr>
            <a:xfrm>
              <a:off x="2394628" y="2579744"/>
              <a:ext cx="341579" cy="203506"/>
            </a:xfrm>
            <a:custGeom>
              <a:avLst/>
              <a:gdLst/>
              <a:ahLst/>
              <a:cxnLst/>
              <a:rect l="l" t="t" r="r" b="b"/>
              <a:pathLst>
                <a:path w="273811" h="163131" extrusionOk="0">
                  <a:moveTo>
                    <a:pt x="20002" y="0"/>
                  </a:moveTo>
                  <a:lnTo>
                    <a:pt x="0" y="120967"/>
                  </a:lnTo>
                  <a:cubicBezTo>
                    <a:pt x="0" y="120967"/>
                    <a:pt x="34798" y="163132"/>
                    <a:pt x="136906" y="163132"/>
                  </a:cubicBezTo>
                  <a:cubicBezTo>
                    <a:pt x="239014" y="163132"/>
                    <a:pt x="273812" y="120967"/>
                    <a:pt x="273812" y="120967"/>
                  </a:cubicBezTo>
                  <a:lnTo>
                    <a:pt x="253810" y="0"/>
                  </a:lnTo>
                  <a:close/>
                </a:path>
              </a:pathLst>
            </a:custGeom>
            <a:gradFill>
              <a:gsLst>
                <a:gs pos="0">
                  <a:srgbClr val="808CAD"/>
                </a:gs>
                <a:gs pos="100000">
                  <a:srgbClr val="A7AFC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1774126" y="1886912"/>
              <a:ext cx="638562" cy="840960"/>
            </a:xfrm>
            <a:custGeom>
              <a:avLst/>
              <a:gdLst/>
              <a:ahLst/>
              <a:cxnLst/>
              <a:rect l="l" t="t" r="r" b="b"/>
              <a:pathLst>
                <a:path w="511873" h="674116" extrusionOk="0">
                  <a:moveTo>
                    <a:pt x="436626" y="414528"/>
                  </a:moveTo>
                  <a:lnTo>
                    <a:pt x="0" y="674116"/>
                  </a:lnTo>
                  <a:cubicBezTo>
                    <a:pt x="0" y="674116"/>
                    <a:pt x="55118" y="297752"/>
                    <a:pt x="230759" y="183261"/>
                  </a:cubicBezTo>
                  <a:lnTo>
                    <a:pt x="511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2718110" y="1886912"/>
              <a:ext cx="638483" cy="840960"/>
            </a:xfrm>
            <a:custGeom>
              <a:avLst/>
              <a:gdLst/>
              <a:ahLst/>
              <a:cxnLst/>
              <a:rect l="l" t="t" r="r" b="b"/>
              <a:pathLst>
                <a:path w="511810" h="674116" extrusionOk="0">
                  <a:moveTo>
                    <a:pt x="75248" y="414528"/>
                  </a:moveTo>
                  <a:lnTo>
                    <a:pt x="511810" y="674116"/>
                  </a:lnTo>
                  <a:cubicBezTo>
                    <a:pt x="511810" y="674116"/>
                    <a:pt x="456755" y="297752"/>
                    <a:pt x="281114" y="1832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2187286" y="766200"/>
              <a:ext cx="756210" cy="1882078"/>
            </a:xfrm>
            <a:custGeom>
              <a:avLst/>
              <a:gdLst/>
              <a:ahLst/>
              <a:cxnLst/>
              <a:rect l="l" t="t" r="r" b="b"/>
              <a:pathLst>
                <a:path w="606180" h="1508680" extrusionOk="0">
                  <a:moveTo>
                    <a:pt x="366146" y="30147"/>
                  </a:moveTo>
                  <a:cubicBezTo>
                    <a:pt x="336237" y="-10049"/>
                    <a:pt x="269943" y="-10049"/>
                    <a:pt x="239971" y="30147"/>
                  </a:cubicBezTo>
                  <a:cubicBezTo>
                    <a:pt x="140276" y="164005"/>
                    <a:pt x="-38095" y="453882"/>
                    <a:pt x="7244" y="765794"/>
                  </a:cubicBezTo>
                  <a:lnTo>
                    <a:pt x="84968" y="1391460"/>
                  </a:lnTo>
                  <a:cubicBezTo>
                    <a:pt x="84968" y="1391460"/>
                    <a:pt x="140403" y="1508681"/>
                    <a:pt x="303090" y="1508681"/>
                  </a:cubicBezTo>
                  <a:cubicBezTo>
                    <a:pt x="465777" y="1508681"/>
                    <a:pt x="521213" y="1391460"/>
                    <a:pt x="521213" y="1391460"/>
                  </a:cubicBezTo>
                  <a:lnTo>
                    <a:pt x="598937" y="765794"/>
                  </a:lnTo>
                  <a:cubicBezTo>
                    <a:pt x="644276" y="453882"/>
                    <a:pt x="465904" y="164005"/>
                    <a:pt x="366146" y="30147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2568529" y="766497"/>
              <a:ext cx="375239" cy="1881623"/>
            </a:xfrm>
            <a:custGeom>
              <a:avLst/>
              <a:gdLst/>
              <a:ahLst/>
              <a:cxnLst/>
              <a:rect l="l" t="t" r="r" b="b"/>
              <a:pathLst>
                <a:path w="300793" h="1508315" extrusionOk="0">
                  <a:moveTo>
                    <a:pt x="60579" y="29909"/>
                  </a:moveTo>
                  <a:cubicBezTo>
                    <a:pt x="46025" y="11195"/>
                    <a:pt x="23705" y="178"/>
                    <a:pt x="0" y="0"/>
                  </a:cubicBezTo>
                  <a:lnTo>
                    <a:pt x="0" y="1508316"/>
                  </a:lnTo>
                  <a:cubicBezTo>
                    <a:pt x="160718" y="1507109"/>
                    <a:pt x="215900" y="1391222"/>
                    <a:pt x="215900" y="1391222"/>
                  </a:cubicBezTo>
                  <a:lnTo>
                    <a:pt x="293624" y="765556"/>
                  </a:lnTo>
                  <a:cubicBezTo>
                    <a:pt x="338709" y="453644"/>
                    <a:pt x="160338" y="163766"/>
                    <a:pt x="60579" y="29909"/>
                  </a:cubicBez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2353668" y="1074766"/>
              <a:ext cx="423489" cy="184811"/>
            </a:xfrm>
            <a:custGeom>
              <a:avLst/>
              <a:gdLst/>
              <a:ahLst/>
              <a:cxnLst/>
              <a:rect l="l" t="t" r="r" b="b"/>
              <a:pathLst>
                <a:path w="339470" h="148145" extrusionOk="0">
                  <a:moveTo>
                    <a:pt x="169736" y="78295"/>
                  </a:moveTo>
                  <a:cubicBezTo>
                    <a:pt x="233236" y="78295"/>
                    <a:pt x="292036" y="104457"/>
                    <a:pt x="339471" y="148145"/>
                  </a:cubicBezTo>
                  <a:cubicBezTo>
                    <a:pt x="301752" y="58610"/>
                    <a:pt x="239839" y="0"/>
                    <a:pt x="169736" y="0"/>
                  </a:cubicBezTo>
                  <a:cubicBezTo>
                    <a:pt x="99632" y="0"/>
                    <a:pt x="37719" y="58610"/>
                    <a:pt x="0" y="148145"/>
                  </a:cubicBezTo>
                  <a:cubicBezTo>
                    <a:pt x="47371" y="104457"/>
                    <a:pt x="106045" y="78295"/>
                    <a:pt x="169736" y="782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2568529" y="1074924"/>
              <a:ext cx="208654" cy="184732"/>
            </a:xfrm>
            <a:custGeom>
              <a:avLst/>
              <a:gdLst/>
              <a:ahLst/>
              <a:cxnLst/>
              <a:rect l="l" t="t" r="r" b="b"/>
              <a:pathLst>
                <a:path w="167258" h="148082" extrusionOk="0">
                  <a:moveTo>
                    <a:pt x="0" y="78232"/>
                  </a:moveTo>
                  <a:cubicBezTo>
                    <a:pt x="62738" y="78867"/>
                    <a:pt x="120650" y="104839"/>
                    <a:pt x="167259" y="148082"/>
                  </a:cubicBezTo>
                  <a:cubicBezTo>
                    <a:pt x="129985" y="59563"/>
                    <a:pt x="69088" y="133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2513864" y="1953303"/>
              <a:ext cx="103138" cy="765386"/>
            </a:xfrm>
            <a:custGeom>
              <a:avLst/>
              <a:gdLst/>
              <a:ahLst/>
              <a:cxnLst/>
              <a:rect l="l" t="t" r="r" b="b"/>
              <a:pathLst>
                <a:path w="82676" h="613536" extrusionOk="0">
                  <a:moveTo>
                    <a:pt x="82677" y="414782"/>
                  </a:moveTo>
                  <a:cubicBezTo>
                    <a:pt x="82677" y="584200"/>
                    <a:pt x="41339" y="613537"/>
                    <a:pt x="41339" y="613537"/>
                  </a:cubicBezTo>
                  <a:cubicBezTo>
                    <a:pt x="41339" y="613537"/>
                    <a:pt x="0" y="584200"/>
                    <a:pt x="0" y="414782"/>
                  </a:cubicBezTo>
                  <a:cubicBezTo>
                    <a:pt x="0" y="245364"/>
                    <a:pt x="41339" y="0"/>
                    <a:pt x="41339" y="0"/>
                  </a:cubicBezTo>
                  <a:cubicBezTo>
                    <a:pt x="41339" y="0"/>
                    <a:pt x="82677" y="245364"/>
                    <a:pt x="82677" y="414782"/>
                  </a:cubicBezTo>
                  <a:close/>
                </a:path>
              </a:pathLst>
            </a:custGeom>
            <a:gradFill>
              <a:gsLst>
                <a:gs pos="0">
                  <a:srgbClr val="F8B1B1"/>
                </a:gs>
                <a:gs pos="100000">
                  <a:srgbClr val="E83F3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4" name="Google Shape;919;p19"/>
          <p:cNvSpPr txBox="1"/>
          <p:nvPr/>
        </p:nvSpPr>
        <p:spPr>
          <a:xfrm>
            <a:off x="319414" y="1830063"/>
            <a:ext cx="7113261" cy="207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88900" indent="0">
              <a:buNone/>
            </a:pP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Xác định dự án</a:t>
            </a:r>
          </a:p>
          <a:p>
            <a:pPr marL="88900" indent="0">
              <a:buNone/>
            </a:pP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vi-VN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WBS (Work Breakdown Structure)</a:t>
            </a:r>
            <a:endParaRPr lang="en-US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8900" indent="0">
              <a:buNone/>
            </a:pPr>
            <a:r>
              <a:rPr lang="it-IT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</a:t>
            </a:r>
            <a:r>
              <a:rPr lang="en-US" altLang="it-IT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it-IT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Ước lượng thời gian chi phí</a:t>
            </a:r>
          </a:p>
          <a:p>
            <a:pPr marL="88900" indent="0">
              <a:buNone/>
            </a:pPr>
            <a:r>
              <a:rPr lang="it-IT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it-IT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it-IT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Quản lý rủi ro</a:t>
            </a:r>
          </a:p>
          <a:p>
            <a:pPr marL="88900" indent="0">
              <a:buNone/>
            </a:pPr>
            <a:endParaRPr lang="en-US" sz="2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2475" y="292360"/>
            <a:ext cx="6501765" cy="819900"/>
          </a:xfrm>
        </p:spPr>
        <p:txBody>
          <a:bodyPr/>
          <a:lstStyle/>
          <a:p>
            <a:pPr marL="50800" indent="0" algn="l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Xác định dự án</a:t>
            </a:r>
          </a:p>
        </p:txBody>
      </p:sp>
      <p:sp>
        <p:nvSpPr>
          <p:cNvPr id="32" name="Google Shape;953;p21"/>
          <p:cNvSpPr txBox="1"/>
          <p:nvPr/>
        </p:nvSpPr>
        <p:spPr>
          <a:xfrm>
            <a:off x="752475" y="1313180"/>
            <a:ext cx="6501765" cy="31762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sz="24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Tuyên bố </a:t>
            </a:r>
            <a:r>
              <a:rPr sz="2400" b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dự án</a:t>
            </a:r>
            <a:endParaRPr sz="24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Tên dự án:</a:t>
            </a:r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Xây dựng website bán quần áo nam – Singed Shop</a:t>
            </a:r>
          </a:p>
          <a:p>
            <a:r>
              <a:rPr lang="en-US" sz="1800" b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 bắt đầu:</a:t>
            </a:r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11/09/2023 </a:t>
            </a:r>
          </a:p>
          <a:p>
            <a:r>
              <a:rPr lang="en-US" sz="1800" b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 kết thúc:</a:t>
            </a:r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04/12/2023</a:t>
            </a:r>
          </a:p>
          <a:p>
            <a:r>
              <a:rPr lang="en-US" sz="1800" b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Ngân sách:</a:t>
            </a:r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1000 USD</a:t>
            </a:r>
          </a:p>
          <a:p>
            <a:endParaRPr lang="en-US" sz="180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Mục tiêu dự án:</a:t>
            </a:r>
            <a:r>
              <a:rPr lang="en-US" sz="1800" b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	Ứng d</a:t>
            </a:r>
            <a:r>
              <a:rPr lang="en-US" sz="18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ụng công nghệ thông tin trong việc bán sản phẩm quần áo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	Qu</a:t>
            </a:r>
            <a:r>
              <a:rPr lang="en-US" sz="18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ản lý thống kê doanh thu cửa hàng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	Giao diện dễ dàng sử dụng, gần gũi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	Tạo sự thuận lợi trong việc mua sắm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2475" y="292360"/>
            <a:ext cx="6501765" cy="819900"/>
          </a:xfrm>
        </p:spPr>
        <p:txBody>
          <a:bodyPr/>
          <a:lstStyle/>
          <a:p>
            <a:pPr marL="50800" indent="0" algn="l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Xác định dự án</a:t>
            </a:r>
          </a:p>
        </p:txBody>
      </p:sp>
      <p:sp>
        <p:nvSpPr>
          <p:cNvPr id="32" name="Google Shape;953;p21"/>
          <p:cNvSpPr txBox="1"/>
          <p:nvPr/>
        </p:nvSpPr>
        <p:spPr>
          <a:xfrm>
            <a:off x="752475" y="1471930"/>
            <a:ext cx="5464175" cy="18110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b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Cách tiếp cận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Tìm hiểu yêu cầu công việc cụ thể hàng ngày của </a:t>
            </a:r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 quản lý cửa hàng bán quần áo nam.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Tìm hiểu về nghiệp vụ bán hàng.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Lựa chọn ngôn ngữ lập trình để phát triển.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Đánh giá kết quả đạt được của dự án.</a:t>
            </a:r>
          </a:p>
          <a:p>
            <a:endParaRPr lang="en-US" sz="1600" b="1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95046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2475" y="292360"/>
            <a:ext cx="6501765" cy="819900"/>
          </a:xfrm>
        </p:spPr>
        <p:txBody>
          <a:bodyPr/>
          <a:lstStyle/>
          <a:p>
            <a:pPr marL="50800" indent="0" algn="l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Xác định dự án</a:t>
            </a:r>
          </a:p>
        </p:txBody>
      </p:sp>
      <p:sp>
        <p:nvSpPr>
          <p:cNvPr id="32" name="Google Shape;953;p21"/>
          <p:cNvSpPr txBox="1"/>
          <p:nvPr/>
        </p:nvSpPr>
        <p:spPr>
          <a:xfrm>
            <a:off x="752475" y="1459230"/>
            <a:ext cx="5464175" cy="15062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200" b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 trò và trách nhiệm</a:t>
            </a:r>
          </a:p>
          <a:p>
            <a:endParaRPr lang="en-US" sz="22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6DCFEC-FE41-4969-84E1-A90C2541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773413"/>
              </p:ext>
            </p:extLst>
          </p:nvPr>
        </p:nvGraphicFramePr>
        <p:xfrm>
          <a:off x="752475" y="1942464"/>
          <a:ext cx="5908676" cy="2756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0930">
                  <a:extLst>
                    <a:ext uri="{9D8B030D-6E8A-4147-A177-3AD203B41FA5}">
                      <a16:colId xmlns:a16="http://schemas.microsoft.com/office/drawing/2014/main" val="1792071150"/>
                    </a:ext>
                  </a:extLst>
                </a:gridCol>
                <a:gridCol w="2609195">
                  <a:extLst>
                    <a:ext uri="{9D8B030D-6E8A-4147-A177-3AD203B41FA5}">
                      <a16:colId xmlns:a16="http://schemas.microsoft.com/office/drawing/2014/main" val="948908503"/>
                    </a:ext>
                  </a:extLst>
                </a:gridCol>
                <a:gridCol w="1418101">
                  <a:extLst>
                    <a:ext uri="{9D8B030D-6E8A-4147-A177-3AD203B41FA5}">
                      <a16:colId xmlns:a16="http://schemas.microsoft.com/office/drawing/2014/main" val="795598085"/>
                    </a:ext>
                  </a:extLst>
                </a:gridCol>
                <a:gridCol w="950450">
                  <a:extLst>
                    <a:ext uri="{9D8B030D-6E8A-4147-A177-3AD203B41FA5}">
                      <a16:colId xmlns:a16="http://schemas.microsoft.com/office/drawing/2014/main" val="2643813412"/>
                    </a:ext>
                  </a:extLst>
                </a:gridCol>
              </a:tblGrid>
              <a:tr h="2990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Vai trò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Trách nhiệm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Thông tin liên hệ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Chữ ký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extLst>
                  <a:ext uri="{0D108BD9-81ED-4DB2-BD59-A6C34878D82A}">
                    <a16:rowId xmlns:a16="http://schemas.microsoft.com/office/drawing/2014/main" val="445716019"/>
                  </a:ext>
                </a:extLst>
              </a:tr>
              <a:tr h="5207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Customer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Đưa ra các yêu cầu về phần mềm cho bên phát triển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extLst>
                  <a:ext uri="{0D108BD9-81ED-4DB2-BD59-A6C34878D82A}">
                    <a16:rowId xmlns:a16="http://schemas.microsoft.com/office/drawing/2014/main" val="1405368912"/>
                  </a:ext>
                </a:extLst>
              </a:tr>
              <a:tr h="5615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Designer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Phân tích hệ thống, thiết kế giao diện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Trần Nguyên Lộc,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Võ Đăng Quang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extLst>
                  <a:ext uri="{0D108BD9-81ED-4DB2-BD59-A6C34878D82A}">
                    <a16:rowId xmlns:a16="http://schemas.microsoft.com/office/drawing/2014/main" val="955578380"/>
                  </a:ext>
                </a:extLst>
              </a:tr>
              <a:tr h="5313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Khảo sát, phân tích hệ thống, viết mã code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Nguyễn Văn Tấn Quân,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Triệu Khánh Quang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extLst>
                  <a:ext uri="{0D108BD9-81ED-4DB2-BD59-A6C34878D82A}">
                    <a16:rowId xmlns:a16="http://schemas.microsoft.com/office/drawing/2014/main" val="1675914324"/>
                  </a:ext>
                </a:extLst>
              </a:tr>
              <a:tr h="7796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Kiểm thử chức năng, lập lài liệu đặc tả phần mềm và tài liệu đánh giá yếu tố chức năng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Phạm Minh Quân,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Huỳnh Minh Quân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extLst>
                  <a:ext uri="{0D108BD9-81ED-4DB2-BD59-A6C34878D82A}">
                    <a16:rowId xmlns:a16="http://schemas.microsoft.com/office/drawing/2014/main" val="1150767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766828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2475" y="292360"/>
            <a:ext cx="6501765" cy="819900"/>
          </a:xfrm>
        </p:spPr>
        <p:txBody>
          <a:bodyPr/>
          <a:lstStyle/>
          <a:p>
            <a:pPr marL="50800" indent="0" algn="l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Xác định dự án</a:t>
            </a:r>
          </a:p>
        </p:txBody>
      </p:sp>
      <p:sp>
        <p:nvSpPr>
          <p:cNvPr id="32" name="Google Shape;953;p21"/>
          <p:cNvSpPr txBox="1"/>
          <p:nvPr/>
        </p:nvSpPr>
        <p:spPr>
          <a:xfrm>
            <a:off x="752475" y="1459230"/>
            <a:ext cx="5464175" cy="18046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b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Hợp đồng nhóm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	Quy tắc chung khi làm việc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	Quyền và nghĩa vụ của các thành viên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	Việc giao tiếp trong nhóm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	Giải quyết vấn đề 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	Hội họp </a:t>
            </a:r>
          </a:p>
          <a:p>
            <a:endParaRPr lang="en-US" sz="2200" b="1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3726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2475" y="292360"/>
            <a:ext cx="6501765" cy="819900"/>
          </a:xfrm>
        </p:spPr>
        <p:txBody>
          <a:bodyPr/>
          <a:lstStyle/>
          <a:p>
            <a:pPr marL="50800" indent="0" algn="l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Xác định dự án</a:t>
            </a:r>
          </a:p>
        </p:txBody>
      </p:sp>
      <p:sp>
        <p:nvSpPr>
          <p:cNvPr id="32" name="Google Shape;953;p21"/>
          <p:cNvSpPr txBox="1"/>
          <p:nvPr/>
        </p:nvSpPr>
        <p:spPr>
          <a:xfrm>
            <a:off x="752475" y="1459230"/>
            <a:ext cx="5464175" cy="1772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b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 chí đánh giá dự án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 thực tiễn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 tiện dụng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 ổn định của chương tr.nh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Tiến độ thời gian không trễ quá 20</a:t>
            </a:r>
          </a:p>
          <a:p>
            <a:endParaRPr lang="en-US" sz="22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568716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1447</Words>
  <Application>Microsoft Office PowerPoint</Application>
  <PresentationFormat>On-screen Show (16:9)</PresentationFormat>
  <Paragraphs>290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Trebuchet MS</vt:lpstr>
      <vt:lpstr>Calibri</vt:lpstr>
      <vt:lpstr>Wingdings 3</vt:lpstr>
      <vt:lpstr>Space Grotesk Light</vt:lpstr>
      <vt:lpstr>Wingdings</vt:lpstr>
      <vt:lpstr>Arial</vt:lpstr>
      <vt:lpstr>Times New Roman</vt:lpstr>
      <vt:lpstr>Facet</vt:lpstr>
      <vt:lpstr>PowerPoint Presentation</vt:lpstr>
      <vt:lpstr>Thành viên trong nhóm :</vt:lpstr>
      <vt:lpstr>Bảng phân công</vt:lpstr>
      <vt:lpstr>Tổng quan đề tài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II. WBS (Work Breakdown Structure)</vt:lpstr>
      <vt:lpstr> Thứ tự ưu tiên các task </vt:lpstr>
      <vt:lpstr>PowerPoint Presentation</vt:lpstr>
      <vt:lpstr>PowerPoint Presentation</vt:lpstr>
      <vt:lpstr>III. Ước lượng thời gian chi phí</vt:lpstr>
      <vt:lpstr>PowerPoint Presentation</vt:lpstr>
      <vt:lpstr>PowerPoint Presentation</vt:lpstr>
      <vt:lpstr>PowerPoint Presentation</vt:lpstr>
      <vt:lpstr>PowerPoint Presentation</vt:lpstr>
      <vt:lpstr>Biểu đồ Pert</vt:lpstr>
      <vt:lpstr>Chi phí khác </vt:lpstr>
      <vt:lpstr>III. Quản lý rủi ro</vt:lpstr>
      <vt:lpstr>III. Quản lý rủi ro</vt:lpstr>
      <vt:lpstr>PowerPoint Presentation</vt:lpstr>
      <vt:lpstr>PowerPoint Presentation</vt:lpstr>
      <vt:lpstr>BÀI BÁO CÁO CỦA NHÓM 9 XIN KẾT THÚC TẠI ĐÂY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Hp</dc:creator>
  <cp:lastModifiedBy>Nguyên Lộc Trần</cp:lastModifiedBy>
  <cp:revision>75</cp:revision>
  <dcterms:created xsi:type="dcterms:W3CDTF">2023-12-04T07:01:29Z</dcterms:created>
  <dcterms:modified xsi:type="dcterms:W3CDTF">2023-12-09T08:35:08Z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13B3B4F33B49435F8F5BEEB88C5C3B27_12</vt:lpwstr>
  </property>
  <property fmtid="{D5CDD505-2E9C-101B-9397-08002B2CF9AE}" pid="3" name="KSOProductBuildVer">
    <vt:lpwstr>1033-12.2.0.13306</vt:lpwstr>
  </property>
</Properties>
</file>