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5" r:id="rId1"/>
  </p:sldMasterIdLst>
  <p:notesMasterIdLst>
    <p:notesMasterId r:id="rId29"/>
  </p:notesMasterIdLst>
  <p:sldIdLst>
    <p:sldId id="260" r:id="rId2"/>
    <p:sldId id="261" r:id="rId3"/>
    <p:sldId id="316" r:id="rId4"/>
    <p:sldId id="262" r:id="rId5"/>
    <p:sldId id="309" r:id="rId6"/>
    <p:sldId id="310" r:id="rId7"/>
    <p:sldId id="311" r:id="rId8"/>
    <p:sldId id="312" r:id="rId9"/>
    <p:sldId id="313" r:id="rId10"/>
    <p:sldId id="263" r:id="rId11"/>
    <p:sldId id="264" r:id="rId12"/>
    <p:sldId id="295" r:id="rId13"/>
    <p:sldId id="265" r:id="rId14"/>
    <p:sldId id="267" r:id="rId15"/>
    <p:sldId id="268" r:id="rId16"/>
    <p:sldId id="296" r:id="rId17"/>
    <p:sldId id="297" r:id="rId18"/>
    <p:sldId id="298" r:id="rId19"/>
    <p:sldId id="299" r:id="rId20"/>
    <p:sldId id="314" r:id="rId21"/>
    <p:sldId id="273" r:id="rId22"/>
    <p:sldId id="300" r:id="rId23"/>
    <p:sldId id="315" r:id="rId24"/>
    <p:sldId id="301" r:id="rId25"/>
    <p:sldId id="302" r:id="rId26"/>
    <p:sldId id="303" r:id="rId27"/>
    <p:sldId id="256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pace Grotesk Light" panose="020B0604020202020204" charset="0"/>
      <p:bold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15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352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4816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057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1119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121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637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780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92795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0510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 - Clouds only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8885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4178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56464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60544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206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782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508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582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334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038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89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48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430-CAA3-4F3D-9BF9-ECF6B8322E9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1675575" y="1802675"/>
            <a:ext cx="5778600" cy="11790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CHÀO MỪNG THẦY VÀ CÁC BẠN ĐẾN VỚI BÀI THUYẾT TRÌNH CỦA NHÓM 9</a:t>
            </a:r>
          </a:p>
        </p:txBody>
      </p:sp>
      <p:sp>
        <p:nvSpPr>
          <p:cNvPr id="4" name="Google Shape;905;p17"/>
          <p:cNvSpPr txBox="1"/>
          <p:nvPr/>
        </p:nvSpPr>
        <p:spPr>
          <a:xfrm>
            <a:off x="1675575" y="3209549"/>
            <a:ext cx="6342408" cy="819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4064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spcAft>
                <a:spcPts val="800"/>
              </a:spcAft>
              <a:buFont typeface="Space Grotesk Light"/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 tài: Website quần áo nam Singed Shop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890871" y="510362"/>
            <a:ext cx="6240900" cy="8080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400" dirty="0"/>
              <a:t>I</a:t>
            </a:r>
            <a:r>
              <a:rPr lang="en-US" altLang="en-GB" sz="2400" dirty="0"/>
              <a:t>I</a:t>
            </a:r>
            <a:r>
              <a:rPr lang="en-GB" sz="2400" dirty="0"/>
              <a:t>. </a:t>
            </a: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WBS (Work Breakdown Structure)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0" y="921269"/>
            <a:ext cx="7264301" cy="371186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866067" y="503930"/>
            <a:ext cx="6699000" cy="67071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task</a:t>
            </a:r>
            <a:br>
              <a:rPr lang="en-US" sz="2000" dirty="0"/>
            </a:br>
            <a:endParaRPr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38" y="954755"/>
            <a:ext cx="5662324" cy="383949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84" y="510392"/>
            <a:ext cx="6494832" cy="41227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56" y="450387"/>
            <a:ext cx="6186488" cy="424272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II</a:t>
            </a:r>
            <a:r>
              <a:rPr lang="en-US" altLang="en-GB" sz="2800" dirty="0"/>
              <a:t>I</a:t>
            </a:r>
            <a:r>
              <a:rPr lang="en-GB" sz="2800" dirty="0"/>
              <a:t>. </a:t>
            </a:r>
            <a:r>
              <a:rPr lang="vi-VN" sz="2800" dirty="0">
                <a:latin typeface="+mn-lt"/>
              </a:rPr>
              <a:t>Ư</a:t>
            </a:r>
            <a:r>
              <a:rPr lang="en-US" sz="2800" dirty="0" err="1">
                <a:latin typeface="+mn-lt"/>
              </a:rPr>
              <a:t>ớc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lượng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thời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gian</a:t>
            </a:r>
            <a:r>
              <a:rPr lang="en-US" sz="2800" dirty="0">
                <a:latin typeface="+mn-lt"/>
              </a:rPr>
              <a:t> chi </a:t>
            </a:r>
            <a:r>
              <a:rPr lang="en-US" sz="2800" dirty="0" err="1">
                <a:latin typeface="+mn-lt"/>
              </a:rPr>
              <a:t>phí</a:t>
            </a:r>
            <a:endParaRPr sz="28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325732" y="2850566"/>
          <a:ext cx="6127693" cy="1688659"/>
        </p:xfrm>
        <a:graphic>
          <a:graphicData uri="http://schemas.openxmlformats.org/drawingml/2006/table">
            <a:tbl>
              <a:tblPr firstRow="1" firstCol="1" bandRow="1"/>
              <a:tblGrid>
                <a:gridCol w="149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Tên thành viên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Frontend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Backend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Database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Salary ($/day)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Thiều Anh Sang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Phạm Nhật Tân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Nguyễn Bảo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vi-VN" sz="1200" dirty="0">
                          <a:effectLst/>
                        </a:rPr>
                        <a:t>Tân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Huỳnh Đức Tâm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Trịnh Hùng Thái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Lê Thị Cẩm Tiên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Google Shape;953;p21"/>
          <p:cNvSpPr txBox="1"/>
          <p:nvPr/>
        </p:nvSpPr>
        <p:spPr>
          <a:xfrm>
            <a:off x="1028389" y="1551024"/>
            <a:ext cx="7087221" cy="10207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vi-VN" sz="140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ổng quan, nhóm thực hiện ước tính năng suất làm việc của từng người theo 3 </a:t>
            </a:r>
            <a:endParaRPr lang="vi-VN" sz="14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vi-VN" sz="140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tiêu chí: </a:t>
            </a:r>
            <a:endParaRPr lang="vi-VN" sz="14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vi-VN" sz="140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- Frontend, </a:t>
            </a:r>
            <a:endParaRPr lang="vi-VN" sz="14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vi-VN" sz="140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- Backend </a:t>
            </a:r>
            <a:endParaRPr lang="vi-VN" sz="14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vi-VN" sz="1400" dirty="0"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- Database/Network</a:t>
            </a: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1028388" y="1112102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1. </a:t>
            </a:r>
            <a:r>
              <a:rPr lang="vi-VN" sz="1800" kern="0" dirty="0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Member capability</a:t>
            </a:r>
            <a:endParaRPr lang="vi-VN" sz="1800" dirty="0">
              <a:latin typeface="Space Grotesk Light" charset="0"/>
              <a:cs typeface="Space Grotesk Light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2. </a:t>
            </a:r>
            <a:r>
              <a:rPr lang="en-US" sz="1800" dirty="0" err="1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Độ</a:t>
            </a:r>
            <a:r>
              <a:rPr lang="en-US" sz="1800" dirty="0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khó</a:t>
            </a:r>
            <a:r>
              <a:rPr lang="en-US" sz="1800" dirty="0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tác</a:t>
            </a:r>
            <a:r>
              <a:rPr lang="en-US" sz="1800" dirty="0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vụ</a:t>
            </a:r>
            <a:r>
              <a:rPr lang="en-US" sz="1800" dirty="0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(</a:t>
            </a:r>
            <a:r>
              <a:rPr lang="en-US" sz="1800" dirty="0" err="1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Funtion</a:t>
            </a:r>
            <a:r>
              <a:rPr lang="en-US" sz="1800" dirty="0">
                <a:effectLst/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point -FP)</a:t>
            </a:r>
            <a:endParaRPr lang="vi-VN" sz="1800" dirty="0">
              <a:latin typeface="Space Grotesk Light" charset="0"/>
              <a:cs typeface="Space Grotesk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384" y="1315942"/>
            <a:ext cx="6047232" cy="15088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5300" y="3341461"/>
            <a:ext cx="697278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B1: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khách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B2:</a:t>
            </a:r>
            <a:r>
              <a:rPr lang="en-US" sz="1600" dirty="0"/>
              <a:t> </a:t>
            </a:r>
            <a:r>
              <a:rPr lang="en-US" sz="1600" dirty="0" err="1"/>
              <a:t>Ước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Front FP, Back FP, Db FP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B3: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Front FP, Back FP, Db FP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Tổng</a:t>
            </a:r>
            <a:r>
              <a:rPr lang="en-US" sz="1600" dirty="0"/>
              <a:t> FP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rgbClr val="222222"/>
                </a:solidFill>
                <a:latin typeface="Space Grotesk Light" charset="0"/>
                <a:cs typeface="Space Grotesk Light" charset="0"/>
              </a:rPr>
              <a:t>3</a:t>
            </a:r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.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Lâp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kế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hoạch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lịch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trình</a:t>
            </a:r>
            <a:endParaRPr lang="vi-VN" sz="1800" dirty="0">
              <a:latin typeface="Space Grotesk Light" charset="0"/>
              <a:cs typeface="Space Grotesk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1498600"/>
            <a:ext cx="7273290" cy="29057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rgbClr val="222222"/>
                </a:solidFill>
                <a:latin typeface="Space Grotesk Light" charset="0"/>
                <a:cs typeface="Space Grotesk Light" charset="0"/>
              </a:rPr>
              <a:t>3</a:t>
            </a:r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.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Lâp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kế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hoạch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lịch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trình</a:t>
            </a:r>
            <a:endParaRPr lang="vi-VN" sz="1800" dirty="0">
              <a:latin typeface="Space Grotesk Light" charset="0"/>
              <a:cs typeface="Space Grotesk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0983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B1: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+mn-lt"/>
                <a:ea typeface="Times New Roman" panose="02020603050405020304" pitchFamily="18" charset="0"/>
              </a:rPr>
              <a:t>Assigness </a:t>
            </a:r>
            <a:r>
              <a:rPr lang="vi-VN" sz="1600" kern="0" dirty="0">
                <a:effectLst/>
                <a:latin typeface="+mn-lt"/>
                <a:ea typeface="Times New Roman" panose="02020603050405020304" pitchFamily="18" charset="0"/>
              </a:rPr>
              <a:t>(Max2)</a:t>
            </a:r>
            <a:r>
              <a:rPr lang="en-US" sz="16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+mn-lt"/>
                <a:ea typeface="Times New Roman" panose="02020603050405020304" pitchFamily="18" charset="0"/>
              </a:rPr>
              <a:t>biết</a:t>
            </a:r>
            <a:r>
              <a:rPr lang="en-US" sz="16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+mn-lt"/>
                <a:ea typeface="Times New Roman" panose="02020603050405020304" pitchFamily="18" charset="0"/>
              </a:rPr>
              <a:t>nó</a:t>
            </a:r>
            <a:r>
              <a:rPr lang="en-US" sz="16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16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+mn-lt"/>
                <a:ea typeface="Times New Roman" panose="02020603050405020304" pitchFamily="18" charset="0"/>
              </a:rPr>
              <a:t>phân</a:t>
            </a:r>
            <a:r>
              <a:rPr lang="en-US" sz="16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+mn-lt"/>
                <a:ea typeface="Times New Roman" panose="02020603050405020304" pitchFamily="18" charset="0"/>
              </a:rPr>
              <a:t>công</a:t>
            </a:r>
            <a:r>
              <a:rPr lang="en-US" sz="16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+mn-lt"/>
                <a:ea typeface="Times New Roman" panose="02020603050405020304" pitchFamily="18" charset="0"/>
              </a:rPr>
              <a:t>cho</a:t>
            </a:r>
            <a:r>
              <a:rPr lang="en-US" sz="1600" kern="0" dirty="0">
                <a:effectLst/>
                <a:latin typeface="+mn-lt"/>
                <a:ea typeface="Times New Roman" panose="02020603050405020304" pitchFamily="18" charset="0"/>
              </a:rPr>
              <a:t> DT, CT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B2: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Menber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cacapability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Fronend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backend, database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(8+7), (9+6), (7+7)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85" y="1297042"/>
            <a:ext cx="2176725" cy="229344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rgbClr val="222222"/>
                </a:solidFill>
                <a:latin typeface="Space Grotesk Light" charset="0"/>
                <a:cs typeface="Space Grotesk Light" charset="0"/>
              </a:rPr>
              <a:t>3</a:t>
            </a:r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.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Lâp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kế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hoạch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lịch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trình</a:t>
            </a:r>
            <a:endParaRPr lang="vi-VN" sz="1800" dirty="0">
              <a:latin typeface="Space Grotesk Light" charset="0"/>
              <a:cs typeface="Space Grotesk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09835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B3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25, 25 ,25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85" y="1297042"/>
            <a:ext cx="2176725" cy="2293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299" y="3161284"/>
            <a:ext cx="4875651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B4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ở B2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1.7, 1.7. 1.8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B5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40" y="2228983"/>
            <a:ext cx="4645151" cy="83213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solidFill>
                  <a:srgbClr val="222222"/>
                </a:solidFill>
                <a:latin typeface="Space Grotesk Light" charset="0"/>
                <a:cs typeface="Space Grotesk Light" charset="0"/>
              </a:rPr>
              <a:t>3</a:t>
            </a:r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.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Lâp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kế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hoạch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lịch</a:t>
            </a:r>
            <a:r>
              <a:rPr lang="en-US" sz="1800" dirty="0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 </a:t>
            </a:r>
            <a:r>
              <a:rPr lang="en-US" sz="1800" dirty="0" err="1">
                <a:latin typeface="Space Grotesk Light" charset="0"/>
                <a:ea typeface="Times New Roman" panose="02020603050405020304" pitchFamily="18" charset="0"/>
                <a:cs typeface="Space Grotesk Light" charset="0"/>
              </a:rPr>
              <a:t>trình</a:t>
            </a:r>
            <a:endParaRPr lang="vi-VN" sz="1800" dirty="0">
              <a:latin typeface="Space Grotesk Light" charset="0"/>
              <a:cs typeface="Space Grotesk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09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25, 25 ,25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85" y="1297042"/>
            <a:ext cx="2176725" cy="2293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299" y="3161284"/>
            <a:ext cx="487565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B4: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ở B2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1.7, 1.7. 1.8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B5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40" y="2228983"/>
            <a:ext cx="4645151" cy="83213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 viên trong nhóm :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87717-DDE1-4622-8AB8-97370C1E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620442"/>
            <a:ext cx="6447501" cy="2157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Huỳnh Minh Quân (Nhóm Trưởng) – 3120410433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Võ Đăng Quang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3120410429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 Nguyên Lộc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3120410297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 Văn Tấn Quân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3120410437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Triệu khánh Quang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3120410428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Phạm Minh Quân - </a:t>
            </a:r>
            <a:r>
              <a:rPr lang="vi-VN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3120410438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65" y="203540"/>
            <a:ext cx="6240900" cy="3963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Lập kế hoạch lịch trình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657225"/>
            <a:ext cx="7200900" cy="41338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948150" y="550896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Biểu đồ Pert</a:t>
            </a:r>
            <a:endParaRPr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62" y="1148316"/>
            <a:ext cx="5779677" cy="36416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855425" y="580819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Chi phí khác </a:t>
            </a:r>
            <a:endParaRPr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8" y="1321700"/>
            <a:ext cx="7400544" cy="29785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III. </a:t>
            </a:r>
            <a:r>
              <a:rPr lang="en-US" sz="2800" dirty="0" err="1">
                <a:latin typeface="+mn-lt"/>
              </a:rPr>
              <a:t>Quản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lý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rủi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ro</a:t>
            </a:r>
            <a:endParaRPr sz="2800" dirty="0"/>
          </a:p>
        </p:txBody>
      </p:sp>
      <p:sp>
        <p:nvSpPr>
          <p:cNvPr id="32" name="Google Shape;953;p21"/>
          <p:cNvSpPr txBox="1"/>
          <p:nvPr/>
        </p:nvSpPr>
        <p:spPr>
          <a:xfrm>
            <a:off x="1028065" y="1550670"/>
            <a:ext cx="7087235" cy="2849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tiến trình của quản lý rủi ro: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Lập kế hoạch quản lý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Nhận biết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Phân tích tính chất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Phân tích mức độ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Lập kế hoạch để đối phó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Giám sát và kiểm soát rủi ro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III. </a:t>
            </a:r>
            <a:r>
              <a:rPr lang="en-US" sz="2800" dirty="0" err="1">
                <a:latin typeface="+mn-lt"/>
              </a:rPr>
              <a:t>Quản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lý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rủi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ro</a:t>
            </a:r>
            <a:endParaRPr sz="2800" dirty="0"/>
          </a:p>
        </p:txBody>
      </p:sp>
      <p:sp>
        <p:nvSpPr>
          <p:cNvPr id="32" name="Google Shape;953;p21"/>
          <p:cNvSpPr txBox="1"/>
          <p:nvPr/>
        </p:nvSpPr>
        <p:spPr>
          <a:xfrm>
            <a:off x="1028389" y="1551024"/>
            <a:ext cx="7087221" cy="10207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1028388" y="1112102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1. 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 huống : Khách hàng yêu cầu thêm chức năng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Space Grotesk Light" charset="0"/>
              <a:cs typeface="Space Grotesk Light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05785" y="2477134"/>
          <a:ext cx="6655981" cy="1910970"/>
        </p:xfrm>
        <a:graphic>
          <a:graphicData uri="http://schemas.openxmlformats.org/drawingml/2006/table">
            <a:tbl>
              <a:tblPr firstRow="1" firstCol="1" bandRow="1">
                <a:tableStyleId>{B71E8972-68E6-47C6-8168-9DFCAA21A1EE}</a:tableStyleId>
              </a:tblPr>
              <a:tblGrid>
                <a:gridCol w="234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1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Công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việc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>
                          <a:effectLst/>
                        </a:rPr>
                        <a:t>Front FP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>
                          <a:effectLst/>
                        </a:rPr>
                        <a:t>Back FP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 dirty="0">
                          <a:effectLst/>
                        </a:rPr>
                        <a:t>Db/Network FP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b="1" dirty="0">
                          <a:effectLst/>
                        </a:rPr>
                        <a:t>Total FP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dirty="0">
                          <a:effectLst/>
                        </a:rPr>
                        <a:t>Thiết kế giao diện trang thống kê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Code HTML/CSS trang thống kê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Bắt event trang thống kê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Code chức năng thống kê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vi-VN" sz="1300" dirty="0">
                          <a:effectLst/>
                        </a:rPr>
                        <a:t>80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53;p21"/>
          <p:cNvSpPr txBox="1"/>
          <p:nvPr/>
        </p:nvSpPr>
        <p:spPr>
          <a:xfrm>
            <a:off x="1028387" y="1272188"/>
            <a:ext cx="7087221" cy="10207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 sử nhân viên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Tân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xin nghỉ phép từ ngày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06/11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/2023 đến ngày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08/11/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(task 35). Nhân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Anh Sang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làm thay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1028388" y="760574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Space Grotesk Light" charset="0"/>
                <a:cs typeface="Space Grotesk Light" charset="0"/>
              </a:rPr>
              <a:t>2. </a:t>
            </a:r>
            <a:r>
              <a:rPr lang="vi-V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 viên xin nghỉ phép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Space Grotesk Light" charset="0"/>
              <a:cs typeface="Space Grotesk Light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7" y="2167890"/>
            <a:ext cx="7087221" cy="14897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53;p21"/>
          <p:cNvSpPr txBox="1"/>
          <p:nvPr/>
        </p:nvSpPr>
        <p:spPr>
          <a:xfrm>
            <a:off x="1028387" y="719295"/>
            <a:ext cx="7087221" cy="10207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hoạch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(NT)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task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testcase”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06/11/2023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10/11/2023,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06/11/2023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08/11/2023 ,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3.8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Thiều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Anh Sang(AS)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task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NT,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3.8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hoạch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7" y="2999620"/>
            <a:ext cx="7087221" cy="15298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735650" y="1627650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BÀI BÁO CÁO CỦA NHÓM 10 XIN KẾT THÚC TẠI ĐÂY</a:t>
            </a:r>
            <a:endParaRPr sz="2800" dirty="0"/>
          </a:p>
        </p:txBody>
      </p:sp>
      <p:sp>
        <p:nvSpPr>
          <p:cNvPr id="3" name="Google Shape;877;p13"/>
          <p:cNvSpPr txBox="1"/>
          <p:nvPr/>
        </p:nvSpPr>
        <p:spPr>
          <a:xfrm>
            <a:off x="1735650" y="2712666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n-US" sz="2800" dirty="0"/>
              <a:t>Thanks For Watching!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51" y="830920"/>
            <a:ext cx="6240900" cy="396300"/>
          </a:xfrm>
        </p:spPr>
        <p:txBody>
          <a:bodyPr/>
          <a:lstStyle/>
          <a:p>
            <a:r>
              <a:rPr lang="en-US"/>
              <a:t>Bảng phân công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076927148"/>
              </p:ext>
            </p:extLst>
          </p:nvPr>
        </p:nvGraphicFramePr>
        <p:xfrm>
          <a:off x="683850" y="1576757"/>
          <a:ext cx="6453549" cy="238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5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1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93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Họ và tên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Công việc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Huỳnh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9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Võ Đăng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5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Trần Nguyên Lộc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Nguyễn Văn Tấn Quân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Triệu khánh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Phạm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6476423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0" y="331845"/>
            <a:ext cx="7432675" cy="88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TỔNG </a:t>
            </a:r>
            <a:r>
              <a:rPr lang="en-GB" sz="2800" dirty="0"/>
              <a:t>QUAN ĐỀ TÀI :</a:t>
            </a:r>
            <a:endParaRPr sz="2800" dirty="0"/>
          </a:p>
        </p:txBody>
      </p:sp>
      <p:sp>
        <p:nvSpPr>
          <p:cNvPr id="919" name="Google Shape;919;p19"/>
          <p:cNvSpPr txBox="1">
            <a:spLocks noGrp="1"/>
          </p:cNvSpPr>
          <p:nvPr>
            <p:ph type="subTitle" idx="4294967295"/>
          </p:nvPr>
        </p:nvSpPr>
        <p:spPr>
          <a:xfrm>
            <a:off x="0" y="1233488"/>
            <a:ext cx="7432675" cy="542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web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giày</a:t>
            </a:r>
            <a:r>
              <a:rPr lang="en-US" sz="2000" dirty="0"/>
              <a:t> Sneaker Store</a:t>
            </a: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7472444" y="61329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19"/>
          <p:cNvGrpSpPr/>
          <p:nvPr/>
        </p:nvGrpSpPr>
        <p:grpSpPr>
          <a:xfrm rot="5400000">
            <a:off x="4805410" y="104058"/>
            <a:ext cx="711327" cy="1166900"/>
            <a:chOff x="1774126" y="766200"/>
            <a:chExt cx="1582467" cy="2017050"/>
          </a:xfrm>
        </p:grpSpPr>
        <p:sp>
          <p:nvSpPr>
            <p:cNvPr id="932" name="Google Shape;932;p19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8B1B1"/>
                </a:gs>
                <a:gs pos="100000">
                  <a:srgbClr val="E83F3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" name="Google Shape;919;p19"/>
          <p:cNvSpPr txBox="1"/>
          <p:nvPr/>
        </p:nvSpPr>
        <p:spPr>
          <a:xfrm>
            <a:off x="795245" y="1776413"/>
            <a:ext cx="7433400" cy="283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88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Xác định dự án</a:t>
            </a:r>
          </a:p>
          <a:p>
            <a:pPr marL="88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vi-V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WBS (Work Breakdown Structure)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Ước lượng thời gian chi phí</a:t>
            </a:r>
          </a:p>
          <a:p>
            <a:pPr marL="88900" indent="0">
              <a:buNone/>
            </a:pP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Quản lý rủi ro</a:t>
            </a:r>
          </a:p>
          <a:p>
            <a:pPr marL="889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82560" y="292360"/>
            <a:ext cx="5778600" cy="819900"/>
          </a:xfrm>
        </p:spPr>
        <p:txBody>
          <a:bodyPr/>
          <a:lstStyle/>
          <a:p>
            <a:pPr marL="50800" indent="0" algn="ctr">
              <a:buNone/>
            </a:pPr>
            <a:r>
              <a:rPr lang="en-US"/>
              <a:t>I. Xác định dự 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313180"/>
            <a:ext cx="6501765" cy="3082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sz="26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Tuyên bố dự án</a:t>
            </a:r>
          </a:p>
          <a:p>
            <a:pPr algn="ctr"/>
            <a:endParaRPr sz="170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 dự án:</a:t>
            </a: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Xây dựng web bán giày Sneaker Store</a:t>
            </a:r>
          </a:p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Ngày bắt đầu:</a:t>
            </a: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15/09/2023</a:t>
            </a:r>
          </a:p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Ngày kết thúc:</a:t>
            </a: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27/11/2023</a:t>
            </a:r>
          </a:p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Ngân sách:</a:t>
            </a: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150.000.000 đồng</a:t>
            </a:r>
          </a:p>
          <a:p>
            <a:endParaRPr sz="170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tiêu dự án:</a:t>
            </a:r>
          </a:p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 nhất:</a:t>
            </a: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Giới thiệu sản phẩm của cửa hàng</a:t>
            </a:r>
          </a:p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 hai:</a:t>
            </a: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Quản lý bán sản phẩm</a:t>
            </a:r>
          </a:p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 ba:</a:t>
            </a: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Yêu cầu về kĩ thuật</a:t>
            </a:r>
          </a:p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 tư:</a:t>
            </a: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Thời gian thực hiện</a:t>
            </a:r>
          </a:p>
          <a:p>
            <a:endParaRPr sz="170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82560" y="292360"/>
            <a:ext cx="5778600" cy="819900"/>
          </a:xfrm>
        </p:spPr>
        <p:txBody>
          <a:bodyPr/>
          <a:lstStyle/>
          <a:p>
            <a:pPr marL="50800" indent="0" algn="ctr">
              <a:buNone/>
            </a:pPr>
            <a:r>
              <a:rPr lang="en-US"/>
              <a:t>I. Xác định dự 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313180"/>
            <a:ext cx="6501765" cy="3082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sz="17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 tiếp cận:</a:t>
            </a:r>
          </a:p>
          <a:p>
            <a:endParaRPr sz="170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Tìm hiểu yêu cầu công việc cụ thể của Sneaker Store</a:t>
            </a:r>
          </a:p>
          <a:p>
            <a:pPr>
              <a:lnSpc>
                <a:spcPct val="150000"/>
              </a:lnSpc>
            </a:pP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Tìm hiểu về nghiệp vụ phổ biến của shop</a:t>
            </a:r>
          </a:p>
          <a:p>
            <a:pPr>
              <a:lnSpc>
                <a:spcPct val="150000"/>
              </a:lnSpc>
            </a:pP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Công nghệ sử dụng:</a:t>
            </a:r>
          </a:p>
          <a:p>
            <a:pPr>
              <a:lnSpc>
                <a:spcPct val="150000"/>
              </a:lnSpc>
            </a:pP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Ngôn ngữ lập trình Javascript, HTML5, CSS3, Jquery, Bootstrap.</a:t>
            </a:r>
          </a:p>
          <a:p>
            <a:pPr>
              <a:lnSpc>
                <a:spcPct val="150000"/>
              </a:lnSpc>
            </a:pP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Thiết kế đồ họa: Photoshop CC 2021</a:t>
            </a:r>
          </a:p>
          <a:p>
            <a:pPr>
              <a:lnSpc>
                <a:spcPct val="150000"/>
              </a:lnSpc>
            </a:pP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Thiết kế xây dựng CSDL: SQL Server 2019.</a:t>
            </a:r>
          </a:p>
          <a:p>
            <a:pPr>
              <a:lnSpc>
                <a:spcPct val="150000"/>
              </a:lnSpc>
            </a:pPr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Kiểm thử và đánh giá kết quả đạt được của dự án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82560" y="292360"/>
            <a:ext cx="5778600" cy="819900"/>
          </a:xfrm>
        </p:spPr>
        <p:txBody>
          <a:bodyPr/>
          <a:lstStyle/>
          <a:p>
            <a:pPr marL="50800" indent="0" algn="ctr">
              <a:buNone/>
            </a:pPr>
            <a:r>
              <a:rPr lang="en-US"/>
              <a:t>I. Xác định dự 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313180"/>
            <a:ext cx="6501765" cy="3082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sz="17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Vai trò và trách nhiệm: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1682750" y="1727200"/>
          <a:ext cx="5937250" cy="2971800"/>
        </p:xfrm>
        <a:graphic>
          <a:graphicData uri="http://schemas.openxmlformats.org/drawingml/2006/table">
            <a:tbl>
              <a:tblPr/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trò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 nhiệm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tin liên hệ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 ký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Đưa ra các yêu cầu về phần mềm cho bên phát triển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lí dự án Phần mềm xây dựng website Sneaker Store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Designer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tích hệ thống, thiết kế giao diện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Bảo Tân, Phạm Nhật Tân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 sát, phân tích hệ thống, viết mã code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Thiều Anh Sang, Huỳnh Đức Tâm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chức năng, lập lài liệu đặc tả phần mềm và tài liệu đánh giá yếu tố chức năng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Thị Cẩm Tiên, Trịnh Hùng Thái</a:t>
                      </a: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3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82560" y="292360"/>
            <a:ext cx="5778600" cy="819900"/>
          </a:xfrm>
        </p:spPr>
        <p:txBody>
          <a:bodyPr/>
          <a:lstStyle/>
          <a:p>
            <a:pPr marL="50800" indent="0" algn="ctr">
              <a:buNone/>
            </a:pPr>
            <a:r>
              <a:rPr lang="en-US"/>
              <a:t>I. Xác định dự 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32" name="Google Shape;953;p21"/>
          <p:cNvSpPr txBox="1"/>
          <p:nvPr/>
        </p:nvSpPr>
        <p:spPr>
          <a:xfrm>
            <a:off x="694690" y="1156335"/>
            <a:ext cx="6501765" cy="3082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sz="21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 đồng nhóm</a:t>
            </a:r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sz="210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 tắc chung khi làm việc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uyền và nghĩa vụ của các thành viên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 giao tiếp trong nhóm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vấn đề 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Hội họp 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82560" y="292360"/>
            <a:ext cx="5778600" cy="819900"/>
          </a:xfrm>
        </p:spPr>
        <p:txBody>
          <a:bodyPr/>
          <a:lstStyle/>
          <a:p>
            <a:pPr marL="50800" indent="0" algn="ctr">
              <a:buNone/>
            </a:pPr>
            <a:r>
              <a:rPr lang="en-US"/>
              <a:t>I. Xác định dự 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32" name="Google Shape;953;p21"/>
          <p:cNvSpPr txBox="1"/>
          <p:nvPr/>
        </p:nvSpPr>
        <p:spPr>
          <a:xfrm>
            <a:off x="796290" y="1292225"/>
            <a:ext cx="7308850" cy="3126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1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iêu chí đánh giá dự án:</a:t>
            </a:r>
          </a:p>
          <a:p>
            <a:endParaRPr sz="2100" b="1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18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Tính thực tiễn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18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Tính tiện dụng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18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Tính ổn định của website 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18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Tính đúng đắn với yêu cầu thiết kế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v"/>
            </a:pPr>
            <a:r>
              <a:rPr sz="18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Tiến độ thời gian của dự án không trễ quá 20%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1240</Words>
  <Application>Microsoft Office PowerPoint</Application>
  <PresentationFormat>On-screen Show (16:9)</PresentationFormat>
  <Paragraphs>204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Times New Roman</vt:lpstr>
      <vt:lpstr>Trebuchet MS</vt:lpstr>
      <vt:lpstr>Calibri</vt:lpstr>
      <vt:lpstr>Wingdings 3</vt:lpstr>
      <vt:lpstr>Space Grotesk Light</vt:lpstr>
      <vt:lpstr>Wingdings</vt:lpstr>
      <vt:lpstr>Facet</vt:lpstr>
      <vt:lpstr>PowerPoint Presentation</vt:lpstr>
      <vt:lpstr>Thành viên trong nhóm :</vt:lpstr>
      <vt:lpstr>Bảng phân công</vt:lpstr>
      <vt:lpstr>TỔNG QUAN ĐỀ TÀI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WBS (Work Breakdown Structure) </vt:lpstr>
      <vt:lpstr> Thứ tự ưu tiên các task </vt:lpstr>
      <vt:lpstr>PowerPoint Presentation</vt:lpstr>
      <vt:lpstr>PowerPoint Presentation</vt:lpstr>
      <vt:lpstr>III. Ước lượng thời gian chi phí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Lập kế hoạch lịch trình</vt:lpstr>
      <vt:lpstr>Biểu đồ Pert</vt:lpstr>
      <vt:lpstr>Chi phí khác </vt:lpstr>
      <vt:lpstr>III. Quản lý rủi ro</vt:lpstr>
      <vt:lpstr>III. Quản lý rủi ro</vt:lpstr>
      <vt:lpstr>PowerPoint Presentation</vt:lpstr>
      <vt:lpstr>PowerPoint Presentation</vt:lpstr>
      <vt:lpstr>BÀI BÁO CÁO CỦA NHÓM 10 XIN KẾT THÚC TẠI ĐÂY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Nguyên Lộc Trần</cp:lastModifiedBy>
  <cp:revision>18</cp:revision>
  <dcterms:created xsi:type="dcterms:W3CDTF">2023-12-04T07:01:29Z</dcterms:created>
  <dcterms:modified xsi:type="dcterms:W3CDTF">2023-12-06T04:49:41Z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13B3B4F33B49435F8F5BEEB88C5C3B27_12</vt:lpwstr>
  </property>
  <property fmtid="{D5CDD505-2E9C-101B-9397-08002B2CF9AE}" pid="3" name="KSOProductBuildVer">
    <vt:lpwstr>1033-12.2.0.13306</vt:lpwstr>
  </property>
</Properties>
</file>