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58" r:id="rId7"/>
    <p:sldId id="276" r:id="rId8"/>
    <p:sldId id="277" r:id="rId9"/>
    <p:sldId id="278" r:id="rId10"/>
    <p:sldId id="279" r:id="rId11"/>
    <p:sldId id="259" r:id="rId12"/>
    <p:sldId id="261" r:id="rId13"/>
    <p:sldId id="260" r:id="rId14"/>
    <p:sldId id="273" r:id="rId15"/>
    <p:sldId id="271" r:id="rId16"/>
    <p:sldId id="269" r:id="rId17"/>
    <p:sldId id="264" r:id="rId18"/>
    <p:sldId id="270" r:id="rId19"/>
    <p:sldId id="265" r:id="rId20"/>
    <p:sldId id="266" r:id="rId21"/>
    <p:sldId id="26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varScale="1">
        <p:scale>
          <a:sx n="117" d="100"/>
          <a:sy n="117" d="100"/>
        </p:scale>
        <p:origin x="294"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a:latin typeface="Tenorite" pitchFamily="2" charset="0"/>
            </a:rPr>
            <a:t>Synergize scalable </a:t>
          </a:r>
          <a:br>
            <a:rPr lang="en-US" sz="1400">
              <a:latin typeface="Tenorite" pitchFamily="2" charset="0"/>
            </a:rPr>
          </a:br>
          <a:r>
            <a:rPr lang="en-US" sz="140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a:solidFill>
                <a:schemeClr val="bg1"/>
              </a:solidFill>
              <a:latin typeface="Tenorite" pitchFamily="2" charset="0"/>
            </a:rPr>
            <a:t>Deploy strategic networks with compelling e-business needs</a:t>
          </a:r>
          <a:endParaRPr lang="en-US" b="1">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a:solidFill>
                <a:schemeClr val="bg1"/>
              </a:solidFill>
              <a:latin typeface="Tenorite" pitchFamily="2" charset="0"/>
            </a:rPr>
            <a:t>Synergize scalable</a:t>
          </a:r>
          <a:br>
            <a:rPr lang="en-US" b="0">
              <a:solidFill>
                <a:schemeClr val="bg1"/>
              </a:solidFill>
              <a:latin typeface="Tenorite" pitchFamily="2" charset="0"/>
            </a:rPr>
          </a:br>
          <a:r>
            <a:rPr lang="en-US" b="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a:latin typeface="Tenorite" pitchFamily="2" charset="0"/>
            </a:rPr>
            <a:t>Planning</a:t>
          </a:r>
        </a:p>
        <a:p>
          <a:pPr marL="0" lvl="1" indent="-114300" algn="ctr" defTabSz="622300">
            <a:lnSpc>
              <a:spcPct val="90000"/>
            </a:lnSpc>
            <a:spcBef>
              <a:spcPct val="0"/>
            </a:spcBef>
            <a:spcAft>
              <a:spcPct val="15000"/>
            </a:spcAft>
            <a:buNone/>
          </a:pPr>
          <a:r>
            <a:rPr lang="en-US" sz="1400" kern="1200">
              <a:latin typeface="Tenorite" pitchFamily="2" charset="0"/>
            </a:rPr>
            <a:t>Synergize scalable </a:t>
          </a:r>
          <a:br>
            <a:rPr lang="en-US" sz="1400" kern="1200">
              <a:latin typeface="Tenorite" pitchFamily="2" charset="0"/>
            </a:rPr>
          </a:br>
          <a:r>
            <a:rPr lang="en-US" sz="1400" kern="120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Marketing</a:t>
          </a:r>
        </a:p>
        <a:p>
          <a:pPr marL="0" lvl="1" indent="-114300" algn="ctr" defTabSz="622300">
            <a:lnSpc>
              <a:spcPct val="90000"/>
            </a:lnSpc>
            <a:spcBef>
              <a:spcPct val="0"/>
            </a:spcBef>
            <a:spcAft>
              <a:spcPct val="15000"/>
            </a:spcAft>
            <a:buNone/>
          </a:pPr>
          <a:r>
            <a:rPr lang="en-US" sz="1400" kern="120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Design</a:t>
          </a:r>
        </a:p>
        <a:p>
          <a:pPr marL="0" lvl="1" indent="-114300" algn="ctr" defTabSz="622300">
            <a:lnSpc>
              <a:spcPct val="90000"/>
            </a:lnSpc>
            <a:spcBef>
              <a:spcPct val="0"/>
            </a:spcBef>
            <a:spcAft>
              <a:spcPct val="15000"/>
            </a:spcAft>
            <a:buNone/>
          </a:pPr>
          <a:r>
            <a:rPr lang="en-US" sz="1400" kern="1200">
              <a:latin typeface="Tenorite" pitchFamily="2" charset="0"/>
            </a:rPr>
            <a:t>Coordinate</a:t>
          </a:r>
        </a:p>
        <a:p>
          <a:pPr marL="0" lvl="1" indent="-114300" algn="ctr" defTabSz="622300">
            <a:lnSpc>
              <a:spcPct val="90000"/>
            </a:lnSpc>
            <a:spcBef>
              <a:spcPct val="0"/>
            </a:spcBef>
            <a:spcAft>
              <a:spcPct val="15000"/>
            </a:spcAft>
            <a:buNone/>
          </a:pPr>
          <a:r>
            <a:rPr lang="en-US" sz="1400" kern="120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Strategy</a:t>
          </a:r>
        </a:p>
        <a:p>
          <a:pPr marL="0" lvl="1" indent="-114300" algn="ctr" defTabSz="622300" rtl="0">
            <a:lnSpc>
              <a:spcPct val="90000"/>
            </a:lnSpc>
            <a:spcBef>
              <a:spcPct val="0"/>
            </a:spcBef>
            <a:spcAft>
              <a:spcPct val="15000"/>
            </a:spcAft>
            <a:buNone/>
          </a:pPr>
          <a:r>
            <a:rPr lang="en-US" sz="1400" kern="120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Launch</a:t>
          </a:r>
        </a:p>
        <a:p>
          <a:pPr marL="0" lvl="1" indent="-114300" algn="ctr" defTabSz="622300" rtl="0">
            <a:lnSpc>
              <a:spcPct val="90000"/>
            </a:lnSpc>
            <a:spcBef>
              <a:spcPct val="0"/>
            </a:spcBef>
            <a:spcAft>
              <a:spcPct val="15000"/>
            </a:spcAft>
            <a:buNone/>
          </a:pPr>
          <a:r>
            <a:rPr lang="en-US" sz="1400" kern="120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Synergize scalable</a:t>
          </a:r>
          <a:br>
            <a:rPr lang="en-US" sz="1300" b="0" kern="1200">
              <a:solidFill>
                <a:schemeClr val="bg1"/>
              </a:solidFill>
              <a:latin typeface="Tenorite" pitchFamily="2" charset="0"/>
            </a:rPr>
          </a:br>
          <a:r>
            <a:rPr lang="en-US" sz="1300" b="0" kern="120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Deploy strategic networks with compelling e-business needs</a:t>
          </a:r>
          <a:endParaRPr lang="en-US" sz="1300" b="1" kern="120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11/22/2022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11/22/2022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11/22/2022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11/22/2022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11/22/2022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18458" y="1053192"/>
            <a:ext cx="5666013" cy="1066007"/>
          </a:xfrm>
        </p:spPr>
        <p:txBody>
          <a:bodyPr/>
          <a:lstStyle/>
          <a:p>
            <a:r>
              <a:rPr lang="en-US" sz="3600" err="1">
                <a:latin typeface="Times New Roman" panose="02020603050405020304" pitchFamily="18" charset="0"/>
                <a:cs typeface="Times New Roman" panose="02020603050405020304" pitchFamily="18" charset="0"/>
              </a:rPr>
              <a:t>Bài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thuyết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trình</a:t>
            </a:r>
            <a:r>
              <a:rPr lang="en-US" sz="3600">
                <a:latin typeface="Times New Roman" panose="02020603050405020304" pitchFamily="18" charset="0"/>
                <a:cs typeface="Times New Roman" panose="02020603050405020304" pitchFamily="18" charset="0"/>
              </a:rPr>
              <a:t> - </a:t>
            </a:r>
            <a:r>
              <a:rPr lang="en-US" sz="3600" err="1">
                <a:latin typeface="Times New Roman" panose="02020603050405020304" pitchFamily="18" charset="0"/>
                <a:cs typeface="Times New Roman" panose="02020603050405020304" pitchFamily="18" charset="0"/>
              </a:rPr>
              <a:t>Nhóm</a:t>
            </a:r>
            <a:r>
              <a:rPr lang="en-US" sz="3600">
                <a:latin typeface="Times New Roman" panose="02020603050405020304" pitchFamily="18" charset="0"/>
                <a:cs typeface="Times New Roman" panose="02020603050405020304" pitchFamily="18" charset="0"/>
              </a:rPr>
              <a:t> 6</a:t>
            </a:r>
            <a:br>
              <a:rPr lang="en-US" sz="3600">
                <a:latin typeface="Times New Roman" panose="02020603050405020304" pitchFamily="18" charset="0"/>
                <a:cs typeface="Times New Roman" panose="02020603050405020304" pitchFamily="18" charset="0"/>
              </a:rPr>
            </a:br>
            <a:r>
              <a:rPr lang="en-US" sz="3600" err="1">
                <a:latin typeface="Times New Roman" panose="02020603050405020304" pitchFamily="18" charset="0"/>
                <a:cs typeface="Times New Roman" panose="02020603050405020304" pitchFamily="18" charset="0"/>
              </a:rPr>
              <a:t>Môn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Công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Nghệ</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Phần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Mềm</a:t>
            </a:r>
            <a:endParaRPr lang="en-US" sz="36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870120" y="2500030"/>
            <a:ext cx="3140529" cy="349476"/>
          </a:xfrm>
        </p:spPr>
        <p:txBody>
          <a:bodyPr/>
          <a:lstStyle/>
          <a:p>
            <a:r>
              <a:rPr lang="en-US" sz="1500" err="1">
                <a:latin typeface="Times New Roman" panose="02020603050405020304" pitchFamily="18" charset="0"/>
                <a:cs typeface="Times New Roman" panose="02020603050405020304" pitchFamily="18" charset="0"/>
              </a:rPr>
              <a:t>Giảng</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Nguyễn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Quốc</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Huy</a:t>
            </a:r>
            <a:endParaRPr lang="en-US" sz="150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CF27D7D-68A4-BEE0-CEF7-434FC2C128BA}"/>
              </a:ext>
            </a:extLst>
          </p:cNvPr>
          <p:cNvSpPr txBox="1">
            <a:spLocks/>
          </p:cNvSpPr>
          <p:nvPr/>
        </p:nvSpPr>
        <p:spPr>
          <a:xfrm>
            <a:off x="5870120" y="2849223"/>
            <a:ext cx="3140529" cy="16307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500" err="1">
                <a:latin typeface="Times New Roman" panose="02020603050405020304" pitchFamily="18" charset="0"/>
                <a:cs typeface="Times New Roman" panose="02020603050405020304" pitchFamily="18" charset="0"/>
              </a:rPr>
              <a:t>Thành</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nhóm</a:t>
            </a:r>
            <a:r>
              <a:rPr lang="en-US" sz="1500">
                <a:latin typeface="Times New Roman" panose="02020603050405020304" pitchFamily="18" charset="0"/>
                <a:cs typeface="Times New Roman" panose="02020603050405020304" pitchFamily="18" charset="0"/>
              </a:rPr>
              <a:t>:</a:t>
            </a:r>
          </a:p>
          <a:p>
            <a:r>
              <a:rPr lang="en-US" sz="1500">
                <a:latin typeface="Times New Roman" panose="02020603050405020304" pitchFamily="18" charset="0"/>
                <a:cs typeface="Times New Roman" panose="02020603050405020304" pitchFamily="18" charset="0"/>
              </a:rPr>
              <a:t>3120410297 - Trần Nguyên Lộc</a:t>
            </a:r>
          </a:p>
          <a:p>
            <a:r>
              <a:rPr lang="en-US" sz="1500">
                <a:solidFill>
                  <a:srgbClr val="000000"/>
                </a:solidFill>
                <a:effectLst/>
                <a:latin typeface="Times New Roman" panose="02020603050405020304" pitchFamily="18" charset="0"/>
                <a:ea typeface="Times New Roman" panose="02020603050405020304" pitchFamily="18" charset="0"/>
              </a:rPr>
              <a:t>3120410467 - </a:t>
            </a:r>
            <a:r>
              <a:rPr lang="en-US" sz="1500" err="1">
                <a:solidFill>
                  <a:srgbClr val="000000"/>
                </a:solidFill>
                <a:effectLst/>
                <a:latin typeface="Times New Roman" panose="02020603050405020304" pitchFamily="18" charset="0"/>
                <a:ea typeface="Times New Roman" panose="02020603050405020304" pitchFamily="18" charset="0"/>
              </a:rPr>
              <a:t>Võ</a:t>
            </a:r>
            <a:r>
              <a:rPr lang="en-US" sz="1500">
                <a:solidFill>
                  <a:srgbClr val="000000"/>
                </a:solidFill>
                <a:effectLst/>
                <a:latin typeface="Times New Roman" panose="02020603050405020304" pitchFamily="18" charset="0"/>
                <a:ea typeface="Times New Roman" panose="02020603050405020304" pitchFamily="18" charset="0"/>
              </a:rPr>
              <a:t> Minh </a:t>
            </a:r>
            <a:r>
              <a:rPr lang="en-US" sz="1500" err="1">
                <a:solidFill>
                  <a:srgbClr val="000000"/>
                </a:solidFill>
                <a:effectLst/>
                <a:latin typeface="Times New Roman" panose="02020603050405020304" pitchFamily="18" charset="0"/>
                <a:ea typeface="Times New Roman" panose="02020603050405020304" pitchFamily="18" charset="0"/>
              </a:rPr>
              <a:t>Tấn</a:t>
            </a:r>
            <a:endParaRPr lang="en-US" sz="1500">
              <a:solidFill>
                <a:srgbClr val="000000"/>
              </a:solidFill>
              <a:effectLst/>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3120410433 - </a:t>
            </a:r>
            <a:r>
              <a:rPr lang="en-US" sz="1500" err="1">
                <a:solidFill>
                  <a:srgbClr val="000000"/>
                </a:solidFill>
                <a:latin typeface="Times New Roman" panose="02020603050405020304" pitchFamily="18" charset="0"/>
                <a:ea typeface="Times New Roman" panose="02020603050405020304" pitchFamily="18" charset="0"/>
              </a:rPr>
              <a:t>Huỳnh</a:t>
            </a:r>
            <a:r>
              <a:rPr lang="en-US" sz="1500">
                <a:solidFill>
                  <a:srgbClr val="000000"/>
                </a:solidFill>
                <a:latin typeface="Times New Roman" panose="02020603050405020304" pitchFamily="18" charset="0"/>
                <a:ea typeface="Times New Roman" panose="02020603050405020304" pitchFamily="18" charset="0"/>
              </a:rPr>
              <a:t> Minh </a:t>
            </a:r>
            <a:r>
              <a:rPr lang="en-US" sz="1500" err="1">
                <a:solidFill>
                  <a:srgbClr val="000000"/>
                </a:solidFill>
                <a:latin typeface="Times New Roman" panose="02020603050405020304" pitchFamily="18" charset="0"/>
                <a:ea typeface="Times New Roman" panose="02020603050405020304" pitchFamily="18" charset="0"/>
              </a:rPr>
              <a:t>Quân</a:t>
            </a:r>
            <a:endParaRPr lang="en-US" sz="1500">
              <a:solidFill>
                <a:srgbClr val="000000"/>
              </a:solidFill>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3120410431 - </a:t>
            </a:r>
            <a:r>
              <a:rPr lang="en-US" sz="1500" err="1">
                <a:solidFill>
                  <a:srgbClr val="000000"/>
                </a:solidFill>
                <a:effectLst/>
                <a:latin typeface="Times New Roman" panose="02020603050405020304" pitchFamily="18" charset="0"/>
                <a:ea typeface="Times New Roman" panose="02020603050405020304" pitchFamily="18" charset="0"/>
              </a:rPr>
              <a:t>Đỗ</a:t>
            </a:r>
            <a:r>
              <a:rPr lang="en-US" sz="1500">
                <a:solidFill>
                  <a:srgbClr val="000000"/>
                </a:solidFill>
                <a:effectLst/>
                <a:latin typeface="Times New Roman" panose="02020603050405020304" pitchFamily="18" charset="0"/>
                <a:ea typeface="Times New Roman" panose="02020603050405020304" pitchFamily="18" charset="0"/>
              </a:rPr>
              <a:t> Linh </a:t>
            </a:r>
            <a:r>
              <a:rPr lang="en-US" sz="1500" err="1">
                <a:solidFill>
                  <a:srgbClr val="000000"/>
                </a:solidFill>
                <a:effectLst/>
                <a:latin typeface="Times New Roman" panose="02020603050405020304" pitchFamily="18" charset="0"/>
                <a:ea typeface="Times New Roman" panose="02020603050405020304" pitchFamily="18" charset="0"/>
              </a:rPr>
              <a:t>Quân</a:t>
            </a:r>
            <a:endParaRPr lang="en-US" sz="1500">
              <a:solidFill>
                <a:srgbClr val="000000"/>
              </a:solidFill>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FAA94FCF-DD5A-3B6A-93C9-55D1A0BB378B}"/>
              </a:ext>
            </a:extLst>
          </p:cNvPr>
          <p:cNvSpPr txBox="1">
            <a:spLocks/>
          </p:cNvSpPr>
          <p:nvPr/>
        </p:nvSpPr>
        <p:spPr>
          <a:xfrm>
            <a:off x="718458" y="2119200"/>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Đề</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tài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Thương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mại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điện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tử</a:t>
            </a:r>
            <a:r>
              <a:rPr lang="en-US" sz="1800">
                <a:latin typeface="Times New Roman" panose="02020603050405020304" pitchFamily="18" charset="0"/>
                <a:cs typeface="Times New Roman" panose="02020603050405020304" pitchFamily="18" charset="0"/>
              </a:rPr>
              <a:t> E-Commerce</a:t>
            </a:r>
          </a:p>
        </p:txBody>
      </p:sp>
      <p:sp>
        <p:nvSpPr>
          <p:cNvPr id="6" name="Title 1">
            <a:extLst>
              <a:ext uri="{FF2B5EF4-FFF2-40B4-BE49-F238E27FC236}">
                <a16:creationId xmlns:a16="http://schemas.microsoft.com/office/drawing/2014/main" id="{75220E55-ABC9-B8E7-95AC-4C0C38F31429}"/>
              </a:ext>
            </a:extLst>
          </p:cNvPr>
          <p:cNvSpPr txBox="1">
            <a:spLocks/>
          </p:cNvSpPr>
          <p:nvPr/>
        </p:nvSpPr>
        <p:spPr>
          <a:xfrm>
            <a:off x="718458" y="2505756"/>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Sản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phẩm</a:t>
            </a:r>
            <a:r>
              <a:rPr lang="en-US" sz="1800">
                <a:latin typeface="Times New Roman" panose="02020603050405020304" pitchFamily="18" charset="0"/>
                <a:cs typeface="Times New Roman" panose="02020603050405020304" pitchFamily="18" charset="0"/>
              </a:rPr>
              <a:t>: Trang web </a:t>
            </a:r>
            <a:r>
              <a:rPr lang="en-US" sz="1800" err="1">
                <a:latin typeface="Times New Roman" panose="02020603050405020304" pitchFamily="18" charset="0"/>
                <a:cs typeface="Times New Roman" panose="02020603050405020304" pitchFamily="18" charset="0"/>
              </a:rPr>
              <a:t>bán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quần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áo</a:t>
            </a:r>
            <a:r>
              <a:rPr lang="en-US" sz="1800">
                <a:latin typeface="Times New Roman" panose="02020603050405020304" pitchFamily="18" charset="0"/>
                <a:cs typeface="Times New Roman" panose="02020603050405020304" pitchFamily="18" charset="0"/>
              </a:rPr>
              <a:t> Fashion247</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11/22/2022</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421291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a:t>Richard Branson</a:t>
            </a:r>
          </a:p>
          <a:p>
            <a:endParaRPr lang="en-US"/>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11/22/2022</a:t>
            </a:fld>
            <a:endParaRPr lang="en-US"/>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11</a:t>
            </a:fld>
            <a:endParaRPr lang="en-US"/>
          </a:p>
        </p:txBody>
      </p:sp>
    </p:spTree>
    <p:extLst>
      <p:ext uri="{BB962C8B-B14F-4D97-AF65-F5344CB8AC3E}">
        <p14:creationId xmlns:p14="http://schemas.microsoft.com/office/powerpoint/2010/main" val="263998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11/22/2022</a:t>
            </a:fld>
            <a:endParaRPr lang="en-US"/>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333569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11/22/2022</a:t>
            </a:fld>
            <a:endParaRPr lang="en-US"/>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13</a:t>
            </a:fld>
            <a:endParaRPr lang="en-US"/>
          </a:p>
        </p:txBody>
      </p:sp>
    </p:spTree>
    <p:extLst>
      <p:ext uri="{BB962C8B-B14F-4D97-AF65-F5344CB8AC3E}">
        <p14:creationId xmlns:p14="http://schemas.microsoft.com/office/powerpoint/2010/main" val="339626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11/22/2022</a:t>
            </a:fld>
            <a:endParaRPr lang="en-US"/>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a:p>
        </p:txBody>
      </p:sp>
    </p:spTree>
    <p:extLst>
      <p:ext uri="{BB962C8B-B14F-4D97-AF65-F5344CB8AC3E}">
        <p14:creationId xmlns:p14="http://schemas.microsoft.com/office/powerpoint/2010/main" val="70020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11/22/2022</a:t>
            </a:fld>
            <a:endParaRPr lang="en-US"/>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15</a:t>
            </a:fld>
            <a:endParaRPr lang="en-US"/>
          </a:p>
        </p:txBody>
      </p:sp>
    </p:spTree>
    <p:extLst>
      <p:ext uri="{BB962C8B-B14F-4D97-AF65-F5344CB8AC3E}">
        <p14:creationId xmlns:p14="http://schemas.microsoft.com/office/powerpoint/2010/main" val="93249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a:t>Develop winning strategies to keep ahead of the competition</a:t>
            </a:r>
          </a:p>
          <a:p>
            <a:r>
              <a:rPr lang="en-US"/>
              <a:t>Capitalize on low-hanging fruit to identify a ballpark value</a:t>
            </a:r>
          </a:p>
          <a:p>
            <a:r>
              <a:rPr lang="en-US"/>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a:t>Iterative approaches to corporate strategy</a:t>
            </a:r>
          </a:p>
          <a:p>
            <a:r>
              <a:rPr lang="en-US"/>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11/22/2022</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a:p>
        </p:txBody>
      </p:sp>
    </p:spTree>
    <p:extLst>
      <p:ext uri="{BB962C8B-B14F-4D97-AF65-F5344CB8AC3E}">
        <p14:creationId xmlns:p14="http://schemas.microsoft.com/office/powerpoint/2010/main" val="25631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a:t>Envision multimedia-based expertise and cross-media growth strategies</a:t>
            </a:r>
          </a:p>
          <a:p>
            <a:r>
              <a:rPr lang="en-US"/>
              <a:t>Visualize quality intellectual capital</a:t>
            </a:r>
          </a:p>
          <a:p>
            <a:r>
              <a:rPr lang="en-US"/>
              <a:t>Engage worldwide methodologies with web-enabled technologies</a:t>
            </a:r>
          </a:p>
          <a:p>
            <a:endParaRPr lang="en-US"/>
          </a:p>
          <a:p>
            <a:endParaRPr lang="en-US"/>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a:t>Pursue scalable customer service through sustainable strategies</a:t>
            </a:r>
          </a:p>
          <a:p>
            <a:r>
              <a:rPr lang="en-US"/>
              <a:t>Engage top-line web services with cutting-edge deliverables</a:t>
            </a:r>
          </a:p>
          <a:p>
            <a:endParaRPr lang="en-US"/>
          </a:p>
          <a:p>
            <a:endParaRPr lang="en-US"/>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a:t>Cultivate one-to-one customer service with robust ideas</a:t>
            </a:r>
          </a:p>
          <a:p>
            <a:r>
              <a:rPr lang="en-US"/>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11/22/2022</a:t>
            </a:fld>
            <a:endParaRPr lang="en-US"/>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a:p>
        </p:txBody>
      </p:sp>
    </p:spTree>
    <p:extLst>
      <p:ext uri="{BB962C8B-B14F-4D97-AF65-F5344CB8AC3E}">
        <p14:creationId xmlns:p14="http://schemas.microsoft.com/office/powerpoint/2010/main" val="272150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11/22/2022</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a:p>
        </p:txBody>
      </p:sp>
    </p:spTree>
    <p:extLst>
      <p:ext uri="{BB962C8B-B14F-4D97-AF65-F5344CB8AC3E}">
        <p14:creationId xmlns:p14="http://schemas.microsoft.com/office/powerpoint/2010/main" val="44507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a:t>Mirjam Nilsson​</a:t>
            </a:r>
          </a:p>
          <a:p>
            <a:r>
              <a:rPr lang="en-US"/>
              <a:t>mirjam@contoso.com</a:t>
            </a:r>
          </a:p>
          <a:p>
            <a:r>
              <a:rPr lang="en-US"/>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latin typeface="Times New Roman" panose="02020603050405020304" pitchFamily="18" charset="0"/>
                <a:cs typeface="Times New Roman" panose="02020603050405020304" pitchFamily="18" charset="0"/>
              </a:rPr>
              <a:t>Nội dung thuyết trình</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sz="2400">
                <a:latin typeface="Times New Roman" panose="02020603050405020304" pitchFamily="18" charset="0"/>
                <a:cs typeface="Times New Roman" panose="02020603050405020304" pitchFamily="18" charset="0"/>
              </a:rPr>
              <a:t>1. Mô tả sơ lược sản phẩm.</a:t>
            </a:r>
          </a:p>
          <a:p>
            <a:r>
              <a:rPr lang="en-US" sz="2400">
                <a:latin typeface="Times New Roman" panose="02020603050405020304" pitchFamily="18" charset="0"/>
                <a:cs typeface="Times New Roman" panose="02020603050405020304" pitchFamily="18" charset="0"/>
              </a:rPr>
              <a:t>2. Đối tượng sử dụng sản phẩm và nghiệp vụ chức năng.</a:t>
            </a:r>
          </a:p>
          <a:p>
            <a:r>
              <a:rPr lang="en-US" sz="2400">
                <a:latin typeface="Times New Roman" panose="02020603050405020304" pitchFamily="18" charset="0"/>
                <a:cs typeface="Times New Roman" panose="02020603050405020304" pitchFamily="18" charset="0"/>
              </a:rPr>
              <a:t>3. Các chức năng đặc thù, tiêu biểu của sản phẩm.</a:t>
            </a:r>
          </a:p>
          <a:p>
            <a:r>
              <a:rPr lang="en-US" sz="2400">
                <a:latin typeface="Times New Roman" panose="02020603050405020304" pitchFamily="18" charset="0"/>
                <a:cs typeface="Times New Roman" panose="02020603050405020304" pitchFamily="18" charset="0"/>
              </a:rPr>
              <a:t>4. Lược đồ lớp Class Diagram.</a:t>
            </a:r>
          </a:p>
          <a:p>
            <a:r>
              <a:rPr lang="en-US" sz="2400">
                <a:latin typeface="Times New Roman" panose="02020603050405020304" pitchFamily="18" charset="0"/>
                <a:cs typeface="Times New Roman" panose="02020603050405020304" pitchFamily="18" charset="0"/>
              </a:rPr>
              <a:t>5. Lược đồ quan hệ ERD.</a:t>
            </a:r>
          </a:p>
          <a:p>
            <a:endParaRPr lang="en-US"/>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a:latin typeface="Times New Roman" panose="02020603050405020304" pitchFamily="18" charset="0"/>
                <a:cs typeface="Times New Roman" panose="02020603050405020304" pitchFamily="18" charset="0"/>
              </a:rPr>
              <a:t>1. Mô tả sơ lược sản phẩm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702153"/>
            <a:ext cx="9779183" cy="3436483"/>
          </a:xfrm>
        </p:spPr>
        <p:txBody>
          <a:bodyPr vert="horz" lIns="91440" tIns="45720" rIns="91440" bIns="45720" rtlCol="0" anchor="t">
            <a:normAutofit/>
          </a:bodyPr>
          <a:lstStyle/>
          <a:p>
            <a:pPr indent="457200" algn="just">
              <a:lnSpc>
                <a:spcPct val="107000"/>
              </a:lnSpc>
              <a:spcAft>
                <a:spcPts val="800"/>
              </a:spcAft>
            </a:pPr>
            <a:r>
              <a:rPr lang="en-US" sz="1800">
                <a:effectLst/>
                <a:latin typeface="Times New Roman" panose="02020603050405020304" pitchFamily="18" charset="0"/>
                <a:ea typeface="Calibri" panose="020F0502020204030204" pitchFamily="34" charset="0"/>
              </a:rPr>
              <a:t>Đối với một cửa hàng, việc quảng bá và giới thiệu sản phẩm đến khách hàng đáp ứng nhu cầu mua sắm ngày càng cao của khách hàng là điều cần thiết. Vì vậy, nhóm chúng em đã thực hiện đề tài “Thiết kế và xây dựng hệ thống trang web bán quần áo Fashion247”. Cửa hàng có thể đưa các sản phẩm lên hệ thống website của mình và quản lý website đó, khách hàng có thể đặt mua, mua hàng của cửa hàng mà không cần đến trực tiếp cửa hàng, cửa hàng sẽ gửi sản phẩm đến tân tay khách hàng. </a:t>
            </a:r>
            <a:r>
              <a:rPr lang="en-US" sz="1800">
                <a:latin typeface="Times New Roman" panose="02020603050405020304" pitchFamily="18" charset="0"/>
                <a:ea typeface="Calibri" panose="020F0502020204030204" pitchFamily="34" charset="0"/>
              </a:rPr>
              <a:t>Có thể nói w</a:t>
            </a:r>
            <a:r>
              <a:rPr lang="en-US" sz="1800">
                <a:effectLst/>
                <a:latin typeface="Times New Roman" panose="02020603050405020304" pitchFamily="18" charset="0"/>
                <a:ea typeface="Calibri" panose="020F0502020204030204" pitchFamily="34" charset="0"/>
              </a:rPr>
              <a:t>ebsite là nơi cửa hàng quảng bá tốt nhất tất cả các sản phẩm mình bán ra</a:t>
            </a:r>
            <a:r>
              <a:rPr lang="en-US" sz="1800">
                <a:latin typeface="Times New Roman" panose="02020603050405020304" pitchFamily="18" charset="0"/>
                <a:ea typeface="Calibri" panose="020F0502020204030204" pitchFamily="34" charset="0"/>
              </a:rPr>
              <a:t>.</a:t>
            </a:r>
            <a:endParaRPr lang="en-US" sz="18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2. Đối tượng sử dụng sản phẩm </a:t>
            </a:r>
            <a:br>
              <a:rPr lang="en-US" sz="4800">
                <a:latin typeface="Times New Roman" panose="02020603050405020304" pitchFamily="18" charset="0"/>
                <a:cs typeface="Times New Roman" panose="02020603050405020304" pitchFamily="18" charset="0"/>
              </a:rPr>
            </a:br>
            <a:r>
              <a:rPr lang="en-US" sz="4800">
                <a:latin typeface="Times New Roman" panose="02020603050405020304" pitchFamily="18" charset="0"/>
                <a:cs typeface="Times New Roman" panose="02020603050405020304" pitchFamily="18" charset="0"/>
              </a:rPr>
              <a:t>và nghiệp vụ chức năng</a:t>
            </a:r>
            <a:endParaRPr lang="en-US">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12D6277-CD65-4EF7-F648-A0ADC46460A5}"/>
              </a:ext>
            </a:extLst>
          </p:cNvPr>
          <p:cNvSpPr txBox="1">
            <a:spLocks/>
          </p:cNvSpPr>
          <p:nvPr/>
        </p:nvSpPr>
        <p:spPr>
          <a:xfrm>
            <a:off x="1167492" y="3203502"/>
            <a:ext cx="9356272" cy="2829905"/>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latin typeface="Times New Roman" panose="02020603050405020304" pitchFamily="18" charset="0"/>
                <a:cs typeface="Times New Roman" panose="02020603050405020304" pitchFamily="18" charset="0"/>
              </a:rPr>
              <a:t>Đối tượng sử dụng sản phẩm gồm: Khách hàng và Quản trị viên</a:t>
            </a:r>
          </a:p>
          <a:p>
            <a:pPr algn="just"/>
            <a:r>
              <a:rPr lang="en-US" sz="1800">
                <a:latin typeface="Times New Roman" panose="02020603050405020304" pitchFamily="18" charset="0"/>
                <a:cs typeface="Times New Roman" panose="02020603050405020304" pitchFamily="18" charset="0"/>
              </a:rPr>
              <a:t>- Khách hàng đóng vai trò như là người dùng chính của hệ thống, trực tiếp sử dụng các chức năng mua sắm sản phẩm và quản lí thông tin của họ trên hệ thống.</a:t>
            </a:r>
          </a:p>
          <a:p>
            <a:pPr algn="just"/>
            <a:r>
              <a:rPr lang="en-US" sz="1800">
                <a:latin typeface="Times New Roman" panose="02020603050405020304" pitchFamily="18" charset="0"/>
                <a:cs typeface="Times New Roman" panose="02020603050405020304" pitchFamily="18" charset="0"/>
              </a:rPr>
              <a:t>- Quản trị viên đóng vai trò như là người vận hành của hệ thống, tiếp nhận và xử lí các thao tác nghiệp vụ của người bán hàng, bên cạnh đó họ còn có quyền truy cập và sử dụng những chức năng quản trị hệ thống.</a:t>
            </a:r>
          </a:p>
        </p:txBody>
      </p:sp>
      <p:sp>
        <p:nvSpPr>
          <p:cNvPr id="5" name="Text Placeholder 3">
            <a:extLst>
              <a:ext uri="{FF2B5EF4-FFF2-40B4-BE49-F238E27FC236}">
                <a16:creationId xmlns:a16="http://schemas.microsoft.com/office/drawing/2014/main" id="{BE5E87AB-3D73-705A-227A-0B3F3D5B3869}"/>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latin typeface="Times New Roman" panose="02020603050405020304" pitchFamily="18" charset="0"/>
                <a:cs typeface="Times New Roman" panose="02020603050405020304" pitchFamily="18" charset="0"/>
              </a:rPr>
              <a:t>2.1 Đối tượng sử dụng sản phẩm</a:t>
            </a:r>
          </a:p>
        </p:txBody>
      </p:sp>
    </p:spTree>
    <p:extLst>
      <p:ext uri="{BB962C8B-B14F-4D97-AF65-F5344CB8AC3E}">
        <p14:creationId xmlns:p14="http://schemas.microsoft.com/office/powerpoint/2010/main" val="1642759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2. Đối tượng sử dụng sản phẩm </a:t>
            </a:r>
            <a:br>
              <a:rPr lang="en-US" sz="4800">
                <a:latin typeface="Times New Roman" panose="02020603050405020304" pitchFamily="18" charset="0"/>
                <a:cs typeface="Times New Roman" panose="02020603050405020304" pitchFamily="18" charset="0"/>
              </a:rPr>
            </a:br>
            <a:r>
              <a:rPr lang="en-US" sz="4800">
                <a:latin typeface="Times New Roman" panose="02020603050405020304" pitchFamily="18" charset="0"/>
                <a:cs typeface="Times New Roman" panose="02020603050405020304" pitchFamily="18" charset="0"/>
              </a:rPr>
              <a:t>và nghiệp vụ chức năng</a:t>
            </a:r>
            <a:endParaRPr lang="en-US">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12D6277-CD65-4EF7-F648-A0ADC46460A5}"/>
              </a:ext>
            </a:extLst>
          </p:cNvPr>
          <p:cNvSpPr txBox="1">
            <a:spLocks/>
          </p:cNvSpPr>
          <p:nvPr/>
        </p:nvSpPr>
        <p:spPr>
          <a:xfrm>
            <a:off x="1167492" y="3203502"/>
            <a:ext cx="9356272" cy="2829905"/>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latin typeface="Times New Roman" panose="02020603050405020304" pitchFamily="18" charset="0"/>
                <a:cs typeface="Times New Roman" panose="02020603050405020304" pitchFamily="18" charset="0"/>
              </a:rPr>
              <a:t>Nghiệp vụ chức năng được phân ra 2 loại: </a:t>
            </a:r>
          </a:p>
          <a:p>
            <a:pPr algn="just"/>
            <a:r>
              <a:rPr lang="en-US" sz="1800">
                <a:latin typeface="Times New Roman" panose="02020603050405020304" pitchFamily="18" charset="0"/>
                <a:cs typeface="Times New Roman" panose="02020603050405020304" pitchFamily="18" charset="0"/>
              </a:rPr>
              <a:t>- Nhóm nghiệp vụ của khách hàng: Đặt hàng, Thanh toán, Quản lí giỏ hàng, Xem lịch sử mua hàng, Liên hệ quản trị, ..v..vv</a:t>
            </a:r>
          </a:p>
          <a:p>
            <a:pPr algn="just"/>
            <a:r>
              <a:rPr lang="en-US" sz="1800">
                <a:latin typeface="Times New Roman" panose="02020603050405020304" pitchFamily="18" charset="0"/>
                <a:cs typeface="Times New Roman" panose="02020603050405020304" pitchFamily="18" charset="0"/>
              </a:rPr>
              <a:t>- Nhóm nghiệp vụ của người quản trị: Quản lí sản phẩm, Quản lí khách hàng, Quản lí đơn hàng, Quản lí hoá đơn, Thống kê mua bán, ..v..vv</a:t>
            </a:r>
          </a:p>
        </p:txBody>
      </p:sp>
      <p:sp>
        <p:nvSpPr>
          <p:cNvPr id="5" name="Text Placeholder 3">
            <a:extLst>
              <a:ext uri="{FF2B5EF4-FFF2-40B4-BE49-F238E27FC236}">
                <a16:creationId xmlns:a16="http://schemas.microsoft.com/office/drawing/2014/main" id="{BE5E87AB-3D73-705A-227A-0B3F3D5B3869}"/>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latin typeface="Times New Roman" panose="02020603050405020304" pitchFamily="18" charset="0"/>
                <a:cs typeface="Times New Roman" panose="02020603050405020304" pitchFamily="18" charset="0"/>
              </a:rPr>
              <a:t>2.2 Nghiệp vụ chức năng</a:t>
            </a:r>
          </a:p>
        </p:txBody>
      </p:sp>
    </p:spTree>
    <p:extLst>
      <p:ext uri="{BB962C8B-B14F-4D97-AF65-F5344CB8AC3E}">
        <p14:creationId xmlns:p14="http://schemas.microsoft.com/office/powerpoint/2010/main" val="692385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ADF2EE9-39F9-FF5B-8437-910AD4F57C25}"/>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3. Các chức năng đặc thù, tiêu biểu của sản phẩm </a:t>
            </a:r>
            <a:endParaRPr lang="en-US">
              <a:latin typeface="Times New Roman" panose="02020603050405020304" pitchFamily="18" charset="0"/>
              <a:cs typeface="Times New Roman" panose="02020603050405020304" pitchFamily="18" charset="0"/>
            </a:endParaRPr>
          </a:p>
        </p:txBody>
      </p:sp>
      <p:sp>
        <p:nvSpPr>
          <p:cNvPr id="21" name="Text Placeholder 3">
            <a:extLst>
              <a:ext uri="{FF2B5EF4-FFF2-40B4-BE49-F238E27FC236}">
                <a16:creationId xmlns:a16="http://schemas.microsoft.com/office/drawing/2014/main" id="{650E056D-A0F6-9DD2-6715-BE0388175066}"/>
              </a:ext>
            </a:extLst>
          </p:cNvPr>
          <p:cNvSpPr txBox="1">
            <a:spLocks/>
          </p:cNvSpPr>
          <p:nvPr/>
        </p:nvSpPr>
        <p:spPr>
          <a:xfrm>
            <a:off x="1167492" y="2642698"/>
            <a:ext cx="9356272" cy="508717"/>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solidFill>
                  <a:schemeClr val="tx1"/>
                </a:solidFill>
                <a:latin typeface="Times New Roman" panose="02020603050405020304" pitchFamily="18" charset="0"/>
                <a:cs typeface="Times New Roman" panose="02020603050405020304" pitchFamily="18" charset="0"/>
              </a:rPr>
              <a:t>Các chức năng đặc thù và tiêu biểu cho từng nhóm đối tượng trong sản phẩm</a:t>
            </a:r>
          </a:p>
          <a:p>
            <a:pPr algn="just"/>
            <a:endParaRPr lang="en-US" sz="1800">
              <a:solidFill>
                <a:schemeClr val="tx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C2703C5-EE2F-7F66-0785-B443A595DC50}"/>
              </a:ext>
            </a:extLst>
          </p:cNvPr>
          <p:cNvSpPr txBox="1"/>
          <p:nvPr/>
        </p:nvSpPr>
        <p:spPr>
          <a:xfrm>
            <a:off x="1167492" y="3151415"/>
            <a:ext cx="3592288" cy="1289071"/>
          </a:xfrm>
          <a:prstGeom prst="rect">
            <a:avLst/>
          </a:prstGeom>
          <a:noFill/>
        </p:spPr>
        <p:txBody>
          <a:bodyPr wrap="square">
            <a:spAutoFit/>
          </a:bodyPr>
          <a:lstStyle/>
          <a:p>
            <a:pPr algn="just">
              <a:lnSpc>
                <a:spcPct val="150000"/>
              </a:lnSpc>
            </a:pPr>
            <a:r>
              <a:rPr lang="en-US" sz="1800">
                <a:solidFill>
                  <a:schemeClr val="tx1"/>
                </a:solidFill>
                <a:latin typeface="Times New Roman" panose="02020603050405020304" pitchFamily="18" charset="0"/>
                <a:cs typeface="Times New Roman" panose="02020603050405020304" pitchFamily="18" charset="0"/>
              </a:rPr>
              <a:t>Khách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Đặt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Thanh toán</a:t>
            </a:r>
          </a:p>
        </p:txBody>
      </p:sp>
      <p:sp>
        <p:nvSpPr>
          <p:cNvPr id="25" name="TextBox 24">
            <a:extLst>
              <a:ext uri="{FF2B5EF4-FFF2-40B4-BE49-F238E27FC236}">
                <a16:creationId xmlns:a16="http://schemas.microsoft.com/office/drawing/2014/main" id="{8A1685E8-D707-D62C-7AE8-879DABCECD05}"/>
              </a:ext>
            </a:extLst>
          </p:cNvPr>
          <p:cNvSpPr txBox="1"/>
          <p:nvPr/>
        </p:nvSpPr>
        <p:spPr>
          <a:xfrm>
            <a:off x="5649687" y="3151414"/>
            <a:ext cx="3592288" cy="1289071"/>
          </a:xfrm>
          <a:prstGeom prst="rect">
            <a:avLst/>
          </a:prstGeom>
          <a:noFill/>
        </p:spPr>
        <p:txBody>
          <a:bodyPr wrap="square">
            <a:spAutoFit/>
          </a:bodyPr>
          <a:lstStyle/>
          <a:p>
            <a:pPr algn="just">
              <a:lnSpc>
                <a:spcPct val="150000"/>
              </a:lnSpc>
            </a:pPr>
            <a:r>
              <a:rPr lang="en-US" sz="1800">
                <a:solidFill>
                  <a:schemeClr val="tx1"/>
                </a:solidFill>
                <a:latin typeface="Times New Roman" panose="02020603050405020304" pitchFamily="18" charset="0"/>
                <a:cs typeface="Times New Roman" panose="02020603050405020304" pitchFamily="18" charset="0"/>
              </a:rPr>
              <a:t>Quản trị</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Quản lí đơn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Quản lí hoá đơn</a:t>
            </a:r>
          </a:p>
        </p:txBody>
      </p:sp>
    </p:spTree>
    <p:extLst>
      <p:ext uri="{BB962C8B-B14F-4D97-AF65-F5344CB8AC3E}">
        <p14:creationId xmlns:p14="http://schemas.microsoft.com/office/powerpoint/2010/main" val="2703464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195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a:t>Annual revenue growth</a:t>
            </a:r>
          </a:p>
        </p:txBody>
      </p:sp>
    </p:spTree>
    <p:extLst>
      <p:ext uri="{BB962C8B-B14F-4D97-AF65-F5344CB8AC3E}">
        <p14:creationId xmlns:p14="http://schemas.microsoft.com/office/powerpoint/2010/main" val="344679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11/22/2022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152738693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{2130EEE0-0AC0-472F-BB21-93E5170C0511}tf45331398_win32</Template>
  <TotalTime>104</TotalTime>
  <Words>915</Words>
  <Application>Microsoft Office PowerPoint</Application>
  <PresentationFormat>Widescreen</PresentationFormat>
  <Paragraphs>176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Tenorite</vt:lpstr>
      <vt:lpstr>Times New Roman</vt:lpstr>
      <vt:lpstr>Wingdings</vt:lpstr>
      <vt:lpstr>Office Theme</vt:lpstr>
      <vt:lpstr>Bài thuyết trình - Nhóm 6 Môn Công Nghệ Phần Mềm</vt:lpstr>
      <vt:lpstr>Nội dung thuyết trình</vt:lpstr>
      <vt:lpstr>1. Mô tả sơ lược sản phẩm</vt:lpstr>
      <vt:lpstr>2. Đối tượng sử dụng sản phẩm  và nghiệp vụ chức năng</vt:lpstr>
      <vt:lpstr>2. Đối tượng sử dụng sản phẩm  và nghiệp vụ chức năng</vt:lpstr>
      <vt:lpstr>3. Các chức năng đặc thù, tiêu biểu của sản phẩm </vt:lpstr>
      <vt:lpstr>PowerPoint Presentation</vt:lpstr>
      <vt:lpstr>Primary goals</vt:lpstr>
      <vt:lpstr>Quarterly performance</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 Nhóm 6 Môn Công Nghệ Phần Mềm</dc:title>
  <dc:creator>Nguyên Lộc Trần</dc:creator>
  <cp:lastModifiedBy>Nguyên Lộc Trần</cp:lastModifiedBy>
  <cp:revision>12</cp:revision>
  <dcterms:created xsi:type="dcterms:W3CDTF">2022-11-20T06:42:54Z</dcterms:created>
  <dcterms:modified xsi:type="dcterms:W3CDTF">2022-11-22T15:48:01Z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