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sldIdLst>
    <p:sldId id="256" r:id="rId5"/>
    <p:sldId id="257" r:id="rId6"/>
    <p:sldId id="258" r:id="rId7"/>
    <p:sldId id="276" r:id="rId8"/>
    <p:sldId id="277" r:id="rId9"/>
    <p:sldId id="259" r:id="rId10"/>
    <p:sldId id="261" r:id="rId11"/>
    <p:sldId id="260" r:id="rId12"/>
    <p:sldId id="273" r:id="rId13"/>
    <p:sldId id="271" r:id="rId14"/>
    <p:sldId id="269" r:id="rId15"/>
    <p:sldId id="264" r:id="rId16"/>
    <p:sldId id="270" r:id="rId17"/>
    <p:sldId id="265" r:id="rId18"/>
    <p:sldId id="266" r:id="rId19"/>
    <p:sldId id="267"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18"/>
  </p:normalViewPr>
  <p:slideViewPr>
    <p:cSldViewPr snapToGrid="0">
      <p:cViewPr varScale="1">
        <p:scale>
          <a:sx n="117" d="100"/>
          <a:sy n="117" d="100"/>
        </p:scale>
        <p:origin x="294" y="10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3</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Q2</c:v>
                </c:pt>
                <c:pt idx="1">
                  <c:v>Q1</c:v>
                </c:pt>
              </c:strCache>
            </c:strRef>
          </c:cat>
          <c:val>
            <c:numRef>
              <c:f>Sheet1!$B$2:$B$3</c:f>
              <c:numCache>
                <c:formatCode>General</c:formatCode>
                <c:ptCount val="2"/>
                <c:pt idx="0">
                  <c:v>2.5</c:v>
                </c:pt>
                <c:pt idx="1">
                  <c:v>4.3</c:v>
                </c:pt>
              </c:numCache>
            </c:numRef>
          </c:val>
          <c:extLst>
            <c:ext xmlns:c16="http://schemas.microsoft.com/office/drawing/2014/chart" uri="{C3380CC4-5D6E-409C-BE32-E72D297353CC}">
              <c16:uniqueId val="{00000000-5A55-423E-948E-3543A421E78B}"/>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Q2</c:v>
                </c:pt>
                <c:pt idx="1">
                  <c:v>Q1</c:v>
                </c:pt>
              </c:strCache>
            </c:strRef>
          </c:cat>
          <c:val>
            <c:numRef>
              <c:f>Sheet1!$C$2:$C$3</c:f>
              <c:numCache>
                <c:formatCode>General</c:formatCode>
                <c:ptCount val="2"/>
                <c:pt idx="0">
                  <c:v>4.4000000000000004</c:v>
                </c:pt>
                <c:pt idx="1">
                  <c:v>2.4</c:v>
                </c:pt>
              </c:numCache>
            </c:numRef>
          </c:val>
          <c:extLst>
            <c:ext xmlns:c16="http://schemas.microsoft.com/office/drawing/2014/chart" uri="{C3380CC4-5D6E-409C-BE32-E72D297353CC}">
              <c16:uniqueId val="{00000001-5A55-423E-948E-3543A421E78B}"/>
            </c:ext>
          </c:extLst>
        </c:ser>
        <c:ser>
          <c:idx val="2"/>
          <c:order val="2"/>
          <c:tx>
            <c:strRef>
              <c:f>Sheet1!$D$1</c:f>
              <c:strCache>
                <c:ptCount val="1"/>
                <c:pt idx="0">
                  <c:v>Series 1</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Q2</c:v>
                </c:pt>
                <c:pt idx="1">
                  <c:v>Q1</c:v>
                </c:pt>
              </c:strCache>
            </c:strRef>
          </c:cat>
          <c:val>
            <c:numRef>
              <c:f>Sheet1!$D$2:$D$3</c:f>
              <c:numCache>
                <c:formatCode>General</c:formatCode>
                <c:ptCount val="2"/>
                <c:pt idx="0">
                  <c:v>2</c:v>
                </c:pt>
                <c:pt idx="1">
                  <c:v>2</c:v>
                </c:pt>
              </c:numCache>
            </c:numRef>
          </c:val>
          <c:extLst>
            <c:ext xmlns:c16="http://schemas.microsoft.com/office/drawing/2014/chart" uri="{C3380CC4-5D6E-409C-BE32-E72D297353CC}">
              <c16:uniqueId val="{00000002-5A55-423E-948E-3543A421E78B}"/>
            </c:ext>
          </c:extLst>
        </c:ser>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crossAx val="11117050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3</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Q4</c:v>
                </c:pt>
                <c:pt idx="1">
                  <c:v>Q3</c:v>
                </c:pt>
              </c:strCache>
            </c:strRef>
          </c:cat>
          <c:val>
            <c:numRef>
              <c:f>Sheet1!$B$2:$B$3</c:f>
              <c:numCache>
                <c:formatCode>General</c:formatCode>
                <c:ptCount val="2"/>
                <c:pt idx="0">
                  <c:v>4.5</c:v>
                </c:pt>
                <c:pt idx="1">
                  <c:v>3.5</c:v>
                </c:pt>
              </c:numCache>
            </c:numRef>
          </c:val>
          <c:extLst>
            <c:ext xmlns:c16="http://schemas.microsoft.com/office/drawing/2014/chart" uri="{C3380CC4-5D6E-409C-BE32-E72D297353CC}">
              <c16:uniqueId val="{00000000-5A55-423E-948E-3543A421E78B}"/>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Q4</c:v>
                </c:pt>
                <c:pt idx="1">
                  <c:v>Q3</c:v>
                </c:pt>
              </c:strCache>
            </c:strRef>
          </c:cat>
          <c:val>
            <c:numRef>
              <c:f>Sheet1!$C$2:$C$3</c:f>
              <c:numCache>
                <c:formatCode>General</c:formatCode>
                <c:ptCount val="2"/>
                <c:pt idx="0">
                  <c:v>2.8</c:v>
                </c:pt>
                <c:pt idx="1">
                  <c:v>1.8</c:v>
                </c:pt>
              </c:numCache>
            </c:numRef>
          </c:val>
          <c:extLst>
            <c:ext xmlns:c16="http://schemas.microsoft.com/office/drawing/2014/chart" uri="{C3380CC4-5D6E-409C-BE32-E72D297353CC}">
              <c16:uniqueId val="{00000001-5A55-423E-948E-3543A421E78B}"/>
            </c:ext>
          </c:extLst>
        </c:ser>
        <c:ser>
          <c:idx val="2"/>
          <c:order val="2"/>
          <c:tx>
            <c:strRef>
              <c:f>Sheet1!$D$1</c:f>
              <c:strCache>
                <c:ptCount val="1"/>
                <c:pt idx="0">
                  <c:v>Series 1</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Q4</c:v>
                </c:pt>
                <c:pt idx="1">
                  <c:v>Q3</c:v>
                </c:pt>
              </c:strCache>
            </c:strRef>
          </c:cat>
          <c:val>
            <c:numRef>
              <c:f>Sheet1!$D$2:$D$3</c:f>
              <c:numCache>
                <c:formatCode>General</c:formatCode>
                <c:ptCount val="2"/>
                <c:pt idx="0">
                  <c:v>5</c:v>
                </c:pt>
                <c:pt idx="1">
                  <c:v>3</c:v>
                </c:pt>
              </c:numCache>
            </c:numRef>
          </c:val>
          <c:extLst>
            <c:ext xmlns:c16="http://schemas.microsoft.com/office/drawing/2014/chart" uri="{C3380CC4-5D6E-409C-BE32-E72D297353CC}">
              <c16:uniqueId val="{00000002-5A55-423E-948E-3543A421E78B}"/>
            </c:ext>
          </c:extLst>
        </c:ser>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crossAx val="11117050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8FE81FEC-2664-411F-AEB3-065F29F52751}">
      <dgm:prSet custT="1"/>
      <dgm:spPr>
        <a:solidFill>
          <a:schemeClr val="accent1"/>
        </a:solidFill>
        <a:ln>
          <a:noFill/>
        </a:ln>
      </dgm:spPr>
      <dgm:t>
        <a:bodyPr lIns="182880" tIns="182880" rIns="182880" bIns="182880"/>
        <a:lstStyle/>
        <a:p>
          <a:pPr marL="0" algn="ctr" rtl="0">
            <a:buNone/>
          </a:pPr>
          <a:r>
            <a:rPr lang="en-US" sz="1400">
              <a:latin typeface="Tenorite" pitchFamily="2" charset="0"/>
            </a:rPr>
            <a:t>Deploy strategic networks with compelling e-business needs</a:t>
          </a:r>
        </a:p>
      </dgm:t>
    </dgm:pt>
    <dgm:pt modelId="{BCBC007E-0269-421B-9C41-DE26D5C3A822}" type="parTrans" cxnId="{711E093C-AD42-45A4-8D40-A2D39702062E}">
      <dgm:prSet/>
      <dgm:spPr/>
      <dgm:t>
        <a:bodyPr/>
        <a:lstStyle/>
        <a:p>
          <a:endParaRPr lang="en-US">
            <a:latin typeface="Tenorite" pitchFamily="2" charset="0"/>
          </a:endParaRPr>
        </a:p>
      </dgm:t>
    </dgm:pt>
    <dgm:pt modelId="{80230EB7-7230-4881-A631-309C07417378}" type="sibTrans" cxnId="{711E093C-AD42-45A4-8D40-A2D39702062E}">
      <dgm:prSet/>
      <dgm:spPr/>
      <dgm:t>
        <a:bodyPr/>
        <a:lstStyle/>
        <a:p>
          <a:endParaRPr lang="en-US">
            <a:latin typeface="Tenorite" pitchFamily="2" charset="0"/>
          </a:endParaRPr>
        </a:p>
      </dgm:t>
    </dgm:pt>
    <dgm:pt modelId="{73D947E0-108F-4D20-A71E-3CF329F97212}">
      <dgm:prSet phldr="0"/>
      <dgm:spPr>
        <a:solidFill>
          <a:schemeClr val="accent1"/>
        </a:solidFill>
        <a:ln>
          <a:noFill/>
        </a:ln>
      </dgm:spPr>
      <dgm:t>
        <a:bodyPr/>
        <a:lstStyle/>
        <a:p>
          <a:pPr marL="0" algn="ctr" rtl="0">
            <a:buNone/>
          </a:pPr>
          <a:r>
            <a:rPr lang="en-US" sz="2000">
              <a:latin typeface="Tenorite" pitchFamily="2" charset="0"/>
            </a:rPr>
            <a:t>Planning</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None/>
          </a:pPr>
          <a:r>
            <a:rPr lang="en-US" sz="1400">
              <a:latin typeface="Tenorite" pitchFamily="2" charset="0"/>
            </a:rPr>
            <a:t>Synergize scalable </a:t>
          </a:r>
          <a:br>
            <a:rPr lang="en-US" sz="1400">
              <a:latin typeface="Tenorite" pitchFamily="2" charset="0"/>
            </a:rPr>
          </a:br>
          <a:r>
            <a:rPr lang="en-US" sz="1400">
              <a:latin typeface="Tenorite" pitchFamily="2" charset="0"/>
            </a:rPr>
            <a:t>e-commerce</a:t>
          </a:r>
        </a:p>
      </dgm:t>
    </dgm:pt>
    <dgm:pt modelId="{035C64B0-4F0C-4FD1-BD23-B1D4C9887CBE}" type="parTrans" cxnId="{381FE1CC-8184-4745-8EB3-6DE11655998D}">
      <dgm:prSet/>
      <dgm:spPr/>
      <dgm:t>
        <a:bodyPr/>
        <a:lstStyle/>
        <a:p>
          <a:endParaRPr lang="en-US">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a:latin typeface="Tenorite" pitchFamily="2" charset="0"/>
            </a:rPr>
            <a:t>Marketing</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None/>
          </a:pPr>
          <a:r>
            <a:rPr lang="en-US" sz="1400">
              <a:latin typeface="Tenorite" pitchFamily="2" charset="0"/>
            </a:rPr>
            <a:t>Disseminate standardized metrics</a:t>
          </a: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a:latin typeface="Tenorite" pitchFamily="2" charset="0"/>
            </a:rPr>
            <a:t>Design</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a:buNone/>
          </a:pPr>
          <a:r>
            <a:rPr lang="en-US" sz="1400">
              <a:latin typeface="Tenorite" pitchFamily="2" charset="0"/>
            </a:rPr>
            <a:t>Coordinate</a:t>
          </a: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FEB4A941-E9FA-4A86-A673-85FF34B35F20}">
      <dgm:prSet phldr="0" custT="1"/>
      <dgm:spPr>
        <a:solidFill>
          <a:schemeClr val="accent1"/>
        </a:solidFill>
        <a:ln>
          <a:noFill/>
        </a:ln>
      </dgm:spPr>
      <dgm:t>
        <a:bodyPr/>
        <a:lstStyle/>
        <a:p>
          <a:pPr marL="0" algn="ctr" rtl="0">
            <a:buNone/>
          </a:pPr>
          <a:r>
            <a:rPr lang="en-US" sz="1400">
              <a:latin typeface="Tenorite" pitchFamily="2" charset="0"/>
            </a:rPr>
            <a:t>Foster holistically superior methodologies</a:t>
          </a:r>
        </a:p>
      </dgm:t>
    </dgm:pt>
    <dgm:pt modelId="{39522508-BC4E-4DD5-A744-AFEFFE36DB74}" type="parTrans" cxnId="{F942F56C-9025-4AA1-9B36-C5AE0A93B0F5}">
      <dgm:prSet/>
      <dgm:spPr/>
      <dgm:t>
        <a:bodyPr/>
        <a:lstStyle/>
        <a:p>
          <a:endParaRPr lang="en-US">
            <a:latin typeface="Tenorite" pitchFamily="2" charset="0"/>
          </a:endParaRPr>
        </a:p>
      </dgm:t>
    </dgm:pt>
    <dgm:pt modelId="{97624CC8-6315-4683-B26C-C30D552DA5A6}" type="sibTrans" cxnId="{F942F56C-9025-4AA1-9B36-C5AE0A93B0F5}">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r>
            <a:rPr lang="en-US" sz="2000">
              <a:latin typeface="Tenorite" pitchFamily="2" charset="0"/>
            </a:rPr>
            <a:t>Launch</a:t>
          </a: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a:buNone/>
          </a:pPr>
          <a:r>
            <a:rPr lang="en-US" sz="2000">
              <a:latin typeface="Tenorite" pitchFamily="2" charset="0"/>
            </a:rPr>
            <a:t>Strategy</a:t>
          </a: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566CA0B6-95FF-3A46-BF54-8E3C5843F883}">
      <dgm:prSet phldr="0" custT="1"/>
      <dgm:spPr>
        <a:solidFill>
          <a:schemeClr val="accent1"/>
        </a:solidFill>
        <a:ln>
          <a:noFill/>
        </a:ln>
      </dgm:spPr>
      <dgm:t>
        <a:bodyPr/>
        <a:lstStyle/>
        <a:p>
          <a:pPr marL="0" algn="ctr">
            <a:buNone/>
          </a:pPr>
          <a:r>
            <a:rPr lang="en-US" sz="1400">
              <a:latin typeface="Tenorite" pitchFamily="2" charset="0"/>
            </a:rPr>
            <a:t>e-business applications</a:t>
          </a:r>
        </a:p>
      </dgm:t>
    </dgm:pt>
    <dgm:pt modelId="{C117508E-3024-E449-BAAE-1987AA32AD71}" type="parTrans" cxnId="{C499AF16-4A28-D448-9A77-B8BAAF4098DA}">
      <dgm:prSet/>
      <dgm:spPr/>
      <dgm:t>
        <a:bodyPr/>
        <a:lstStyle/>
        <a:p>
          <a:endParaRPr lang="en-US"/>
        </a:p>
      </dgm:t>
    </dgm:pt>
    <dgm:pt modelId="{0B3040D4-47C6-DA43-932A-AD2F185F5C5E}" type="sibTrans" cxnId="{C499AF16-4A28-D448-9A77-B8BAAF4098DA}">
      <dgm:prSet/>
      <dgm:spPr/>
      <dgm:t>
        <a:bodyPr/>
        <a:lstStyle/>
        <a:p>
          <a:endParaRPr lang="en-US"/>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C499AF16-4A28-D448-9A77-B8BAAF4098DA}" srcId="{E9682B4F-0217-4B50-923E-C104AA24290F}" destId="{566CA0B6-95FF-3A46-BF54-8E3C5843F883}" srcOrd="1" destOrd="0" parTransId="{C117508E-3024-E449-BAAE-1987AA32AD71}" sibTransId="{0B3040D4-47C6-DA43-932A-AD2F185F5C5E}"/>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946C164A-769F-8147-A19A-97A93F0144C2}" type="presOf" srcId="{566CA0B6-95FF-3A46-BF54-8E3C5843F883}" destId="{434ABADC-97F5-A547-823D-7594A86D79D3}" srcOrd="0" destOrd="2"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921076E0-4A47-034F-AF33-2E67CCE6BD8C}" type="presOf" srcId="{566CA0B6-95FF-3A46-BF54-8E3C5843F883}" destId="{BC636E4B-34B9-8543-A308-00E0D1B0D2F9}" srcOrd="1" destOrd="2"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en-US" b="0">
              <a:solidFill>
                <a:schemeClr val="bg1"/>
              </a:solidFill>
              <a:latin typeface="Tenorite" pitchFamily="2" charset="0"/>
            </a:rPr>
            <a:t>Deploy strategic networks with compelling e-business needs</a:t>
          </a:r>
          <a:endParaRPr lang="en-US" b="1">
            <a:solidFill>
              <a:schemeClr val="bg1"/>
            </a:solidFill>
            <a:latin typeface="Tenorite" pitchFamily="2" charset="0"/>
          </a:endParaRPr>
        </a:p>
      </dgm:t>
    </dgm:pt>
    <dgm:pt modelId="{78CB0E27-958C-4066-A189-8B36505E8204}" type="parTrans" cxnId="{15319551-A9EA-462E-845B-E5251E84291F}">
      <dgm:prSet/>
      <dgm:spPr/>
      <dgm:t>
        <a:bodyPr/>
        <a:lstStyle/>
        <a:p>
          <a:endParaRPr lang="en-US">
            <a:solidFill>
              <a:schemeClr val="bg1"/>
            </a:solidFill>
          </a:endParaRPr>
        </a:p>
      </dgm:t>
    </dgm:pt>
    <dgm:pt modelId="{70E4A1D3-514E-4327-991D-5CC9C6B41885}" type="sibTrans" cxnId="{15319551-A9EA-462E-845B-E5251E84291F}">
      <dgm:prSet/>
      <dgm:spPr/>
      <dgm:t>
        <a:bodyPr/>
        <a:lstStyle/>
        <a:p>
          <a:endParaRPr lang="en-US">
            <a:solidFill>
              <a:schemeClr val="bg1"/>
            </a:solidFill>
          </a:endParaRPr>
        </a:p>
      </dgm:t>
    </dgm:pt>
    <dgm:pt modelId="{58FF46FB-368D-4E9C-A650-0513B8879DA8}">
      <dgm:prSet phldr="0"/>
      <dgm:spPr/>
      <dgm:t>
        <a:bodyPr/>
        <a:lstStyle/>
        <a:p>
          <a:pPr>
            <a:defRPr b="1"/>
          </a:pPr>
          <a:r>
            <a:rPr lang="en-US" b="1">
              <a:solidFill>
                <a:schemeClr val="bg1"/>
              </a:solidFill>
              <a:latin typeface="Tenorite" pitchFamily="2" charset="0"/>
            </a:rPr>
            <a:t>Sep 20XX</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dgm:spPr/>
      <dgm:t>
        <a:bodyPr/>
        <a:lstStyle/>
        <a:p>
          <a:r>
            <a:rPr lang="en-US" b="0">
              <a:solidFill>
                <a:schemeClr val="bg1"/>
              </a:solidFill>
              <a:latin typeface="Tenorite" pitchFamily="2" charset="0"/>
            </a:rPr>
            <a:t>Synergize scalable</a:t>
          </a:r>
          <a:br>
            <a:rPr lang="en-US" b="0">
              <a:solidFill>
                <a:schemeClr val="bg1"/>
              </a:solidFill>
              <a:latin typeface="Tenorite" pitchFamily="2" charset="0"/>
            </a:rPr>
          </a:br>
          <a:r>
            <a:rPr lang="en-US" b="0">
              <a:solidFill>
                <a:schemeClr val="bg1"/>
              </a:solidFill>
              <a:latin typeface="Tenorite" pitchFamily="2" charset="0"/>
            </a:rPr>
            <a:t>e-commerce</a:t>
          </a: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D05E1923-5021-40F7-B4EF-E582E23A699D}">
      <dgm:prSet phldr="0"/>
      <dgm:spPr/>
      <dgm:t>
        <a:bodyPr/>
        <a:lstStyle/>
        <a:p>
          <a:pPr>
            <a:defRPr b="1"/>
          </a:pPr>
          <a:r>
            <a:rPr lang="en-US" b="1">
              <a:solidFill>
                <a:schemeClr val="bg1"/>
              </a:solidFill>
              <a:latin typeface="Tenorite" pitchFamily="2" charset="0"/>
            </a:rPr>
            <a:t>Nov 20XX</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dgm:spPr/>
      <dgm:t>
        <a:bodyPr/>
        <a:lstStyle/>
        <a:p>
          <a:r>
            <a:rPr lang="en-US" b="0">
              <a:solidFill>
                <a:schemeClr val="bg1"/>
              </a:solidFill>
              <a:latin typeface="Tenorite" pitchFamily="2" charset="0"/>
            </a:rPr>
            <a:t>Disseminate standardized metrics</a:t>
          </a: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lgn="l">
            <a:defRPr b="1"/>
          </a:pPr>
          <a:r>
            <a:rPr lang="en-US" b="1">
              <a:solidFill>
                <a:schemeClr val="bg1"/>
              </a:solidFill>
              <a:latin typeface="Tenorite" pitchFamily="2" charset="0"/>
            </a:rPr>
            <a:t>Jan 20XX</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dgm:spPr/>
      <dgm:t>
        <a:bodyPr/>
        <a:lstStyle/>
        <a:p>
          <a:r>
            <a:rPr lang="en-US" b="0">
              <a:solidFill>
                <a:schemeClr val="bg1"/>
              </a:solidFill>
              <a:latin typeface="Tenorite" pitchFamily="2" charset="0"/>
            </a:rPr>
            <a:t>Coordinate e-business applications</a:t>
          </a: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8BAB5E6F-A65E-41DB-A296-0818B0E49F7C}">
      <dgm:prSet phldr="0"/>
      <dgm:spPr/>
      <dgm:t>
        <a:bodyPr/>
        <a:lstStyle/>
        <a:p>
          <a:pPr>
            <a:defRPr b="1"/>
          </a:pPr>
          <a:r>
            <a:rPr lang="en-US" b="1">
              <a:solidFill>
                <a:schemeClr val="bg1"/>
              </a:solidFill>
              <a:latin typeface="Tenorite" pitchFamily="2" charset="0"/>
            </a:rPr>
            <a:t>March 20XX</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332BC85C-1CF3-4F8F-ACB7-5B6D53744AE1}">
      <dgm:prSet phldr="0"/>
      <dgm:spPr/>
      <dgm:t>
        <a:bodyPr/>
        <a:lstStyle/>
        <a:p>
          <a:r>
            <a:rPr lang="en-US" b="0">
              <a:solidFill>
                <a:schemeClr val="bg1"/>
              </a:solidFill>
              <a:latin typeface="Tenorite" pitchFamily="2" charset="0"/>
            </a:rPr>
            <a:t>Foster holistically superior methodologies</a:t>
          </a: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8B9AF88A-E1F7-4D3A-905F-87228D6A8655}">
      <dgm:prSet phldr="0"/>
      <dgm:spPr/>
      <dgm:t>
        <a:bodyPr/>
        <a:lstStyle/>
        <a:p>
          <a:pPr>
            <a:defRPr b="1"/>
          </a:pPr>
          <a:r>
            <a:rPr lang="en-US" b="1">
              <a:solidFill>
                <a:schemeClr val="bg1"/>
              </a:solidFill>
              <a:latin typeface="Tenorite" pitchFamily="2" charset="0"/>
            </a:rPr>
            <a:t>May 20XX</a:t>
          </a: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a:latin typeface="Tenorite" pitchFamily="2" charset="0"/>
            </a:rPr>
            <a:t>Planning</a:t>
          </a:r>
        </a:p>
        <a:p>
          <a:pPr marL="0" lvl="1" indent="-114300" algn="ctr" defTabSz="622300">
            <a:lnSpc>
              <a:spcPct val="90000"/>
            </a:lnSpc>
            <a:spcBef>
              <a:spcPct val="0"/>
            </a:spcBef>
            <a:spcAft>
              <a:spcPct val="15000"/>
            </a:spcAft>
            <a:buNone/>
          </a:pPr>
          <a:r>
            <a:rPr lang="en-US" sz="1400" kern="1200">
              <a:latin typeface="Tenorite" pitchFamily="2" charset="0"/>
            </a:rPr>
            <a:t>Synergize scalable </a:t>
          </a:r>
          <a:br>
            <a:rPr lang="en-US" sz="1400" kern="1200">
              <a:latin typeface="Tenorite" pitchFamily="2" charset="0"/>
            </a:rPr>
          </a:br>
          <a:r>
            <a:rPr lang="en-US" sz="1400" kern="1200">
              <a:latin typeface="Tenorite" pitchFamily="2" charset="0"/>
            </a:rPr>
            <a:t>e-commerce</a:t>
          </a: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a:latin typeface="Tenorite" pitchFamily="2" charset="0"/>
            </a:rPr>
            <a:t>Marketing</a:t>
          </a:r>
        </a:p>
        <a:p>
          <a:pPr marL="0" lvl="1" indent="-114300" algn="ctr" defTabSz="622300">
            <a:lnSpc>
              <a:spcPct val="90000"/>
            </a:lnSpc>
            <a:spcBef>
              <a:spcPct val="0"/>
            </a:spcBef>
            <a:spcAft>
              <a:spcPct val="15000"/>
            </a:spcAft>
            <a:buNone/>
          </a:pPr>
          <a:r>
            <a:rPr lang="en-US" sz="1400" kern="1200">
              <a:latin typeface="Tenorite" pitchFamily="2" charset="0"/>
            </a:rPr>
            <a:t>Disseminate standardized metrics</a:t>
          </a: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a:latin typeface="Tenorite" pitchFamily="2" charset="0"/>
            </a:rPr>
            <a:t>Design</a:t>
          </a:r>
        </a:p>
        <a:p>
          <a:pPr marL="0" lvl="1" indent="-114300" algn="ctr" defTabSz="622300">
            <a:lnSpc>
              <a:spcPct val="90000"/>
            </a:lnSpc>
            <a:spcBef>
              <a:spcPct val="0"/>
            </a:spcBef>
            <a:spcAft>
              <a:spcPct val="15000"/>
            </a:spcAft>
            <a:buNone/>
          </a:pPr>
          <a:r>
            <a:rPr lang="en-US" sz="1400" kern="1200">
              <a:latin typeface="Tenorite" pitchFamily="2" charset="0"/>
            </a:rPr>
            <a:t>Coordinate</a:t>
          </a:r>
        </a:p>
        <a:p>
          <a:pPr marL="0" lvl="1" indent="-114300" algn="ctr" defTabSz="622300">
            <a:lnSpc>
              <a:spcPct val="90000"/>
            </a:lnSpc>
            <a:spcBef>
              <a:spcPct val="0"/>
            </a:spcBef>
            <a:spcAft>
              <a:spcPct val="15000"/>
            </a:spcAft>
            <a:buNone/>
          </a:pPr>
          <a:r>
            <a:rPr lang="en-US" sz="1400" kern="1200">
              <a:latin typeface="Tenorite" pitchFamily="2" charset="0"/>
            </a:rPr>
            <a:t>e-business applications</a:t>
          </a: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a:latin typeface="Tenorite" pitchFamily="2" charset="0"/>
            </a:rPr>
            <a:t>Strategy</a:t>
          </a:r>
        </a:p>
        <a:p>
          <a:pPr marL="0" lvl="1" indent="-114300" algn="ctr" defTabSz="622300" rtl="0">
            <a:lnSpc>
              <a:spcPct val="90000"/>
            </a:lnSpc>
            <a:spcBef>
              <a:spcPct val="0"/>
            </a:spcBef>
            <a:spcAft>
              <a:spcPct val="15000"/>
            </a:spcAft>
            <a:buNone/>
          </a:pPr>
          <a:r>
            <a:rPr lang="en-US" sz="1400" kern="1200">
              <a:latin typeface="Tenorite" pitchFamily="2" charset="0"/>
            </a:rPr>
            <a:t>Foster holistically superior methodologies</a:t>
          </a: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a:latin typeface="Tenorite" pitchFamily="2" charset="0"/>
            </a:rPr>
            <a:t>Launch</a:t>
          </a:r>
        </a:p>
        <a:p>
          <a:pPr marL="0" lvl="1" indent="-114300" algn="ctr" defTabSz="622300" rtl="0">
            <a:lnSpc>
              <a:spcPct val="90000"/>
            </a:lnSpc>
            <a:spcBef>
              <a:spcPct val="0"/>
            </a:spcBef>
            <a:spcAft>
              <a:spcPct val="15000"/>
            </a:spcAft>
            <a:buNone/>
          </a:pPr>
          <a:r>
            <a:rPr lang="en-US" sz="1400" kern="1200">
              <a:latin typeface="Tenorite" pitchFamily="2" charset="0"/>
            </a:rPr>
            <a:t>Deploy strategic networks with compelling e-business needs</a:t>
          </a: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819"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5463"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55770" y="890053"/>
          <a:ext cx="2321488"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a:solidFill>
                <a:schemeClr val="bg1"/>
              </a:solidFill>
              <a:latin typeface="Tenorite" pitchFamily="2" charset="0"/>
            </a:rPr>
            <a:t>Synergize scalable</a:t>
          </a:r>
          <a:br>
            <a:rPr lang="en-US" sz="1300" b="0" kern="1200">
              <a:solidFill>
                <a:schemeClr val="bg1"/>
              </a:solidFill>
              <a:latin typeface="Tenorite" pitchFamily="2" charset="0"/>
            </a:rPr>
          </a:br>
          <a:r>
            <a:rPr lang="en-US" sz="1300" b="0" kern="1200">
              <a:solidFill>
                <a:schemeClr val="bg1"/>
              </a:solidFill>
              <a:latin typeface="Tenorite" pitchFamily="2" charset="0"/>
            </a:rPr>
            <a:t>e-commerce</a:t>
          </a:r>
        </a:p>
      </dsp:txBody>
      <dsp:txXfrm>
        <a:off x="655770" y="890053"/>
        <a:ext cx="2321488" cy="1291450"/>
      </dsp:txXfrm>
    </dsp:sp>
    <dsp:sp modelId="{8E3FB235-DF38-476B-9A0E-B1E583D50944}">
      <dsp:nvSpPr>
        <dsp:cNvPr id="0" name=""/>
        <dsp:cNvSpPr/>
      </dsp:nvSpPr>
      <dsp:spPr>
        <a:xfrm>
          <a:off x="655770" y="436300"/>
          <a:ext cx="232148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a:solidFill>
                <a:schemeClr val="bg1"/>
              </a:solidFill>
              <a:latin typeface="Tenorite" pitchFamily="2" charset="0"/>
            </a:rPr>
            <a:t>Sep 20XX</a:t>
          </a:r>
        </a:p>
      </dsp:txBody>
      <dsp:txXfrm>
        <a:off x="655770" y="436300"/>
        <a:ext cx="2321488" cy="453752"/>
      </dsp:txXfrm>
    </dsp:sp>
    <dsp:sp modelId="{9AA05CE5-209F-4AD9-BE2C-2A69F76DA8F4}">
      <dsp:nvSpPr>
        <dsp:cNvPr id="0" name=""/>
        <dsp:cNvSpPr/>
      </dsp:nvSpPr>
      <dsp:spPr>
        <a:xfrm>
          <a:off x="23024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9408"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76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32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92766"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a:solidFill>
                <a:schemeClr val="bg1"/>
              </a:solidFill>
              <a:latin typeface="Tenorite" pitchFamily="2" charset="0"/>
            </a:rPr>
            <a:t>Disseminate standardized metrics</a:t>
          </a:r>
        </a:p>
      </dsp:txBody>
      <dsp:txXfrm>
        <a:off x="2292766" y="2181504"/>
        <a:ext cx="2311834" cy="1291450"/>
      </dsp:txXfrm>
    </dsp:sp>
    <dsp:sp modelId="{223C5207-4FA2-4A6C-8F43-20BD55767C99}">
      <dsp:nvSpPr>
        <dsp:cNvPr id="0" name=""/>
        <dsp:cNvSpPr/>
      </dsp:nvSpPr>
      <dsp:spPr>
        <a:xfrm>
          <a:off x="2292766"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a:solidFill>
                <a:schemeClr val="bg1"/>
              </a:solidFill>
              <a:latin typeface="Tenorite" pitchFamily="2" charset="0"/>
            </a:rPr>
            <a:t>Nov 20XX</a:t>
          </a:r>
        </a:p>
      </dsp:txBody>
      <dsp:txXfrm>
        <a:off x="2292766" y="3472954"/>
        <a:ext cx="2311834" cy="453752"/>
      </dsp:txXfrm>
    </dsp:sp>
    <dsp:sp modelId="{4FE5EB5D-4CEF-4D0D-9394-0534E61844BE}">
      <dsp:nvSpPr>
        <dsp:cNvPr id="0" name=""/>
        <dsp:cNvSpPr/>
      </dsp:nvSpPr>
      <dsp:spPr>
        <a:xfrm>
          <a:off x="18680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62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18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74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169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a:solidFill>
                <a:schemeClr val="bg1"/>
              </a:solidFill>
              <a:latin typeface="Tenorite" pitchFamily="2" charset="0"/>
            </a:rPr>
            <a:t>Coordinate e-business applications</a:t>
          </a:r>
        </a:p>
      </dsp:txBody>
      <dsp:txXfrm>
        <a:off x="3916965" y="890053"/>
        <a:ext cx="2311834" cy="1291450"/>
      </dsp:txXfrm>
    </dsp:sp>
    <dsp:sp modelId="{2D6C7916-1130-46A8-833B-A6278CBD2192}">
      <dsp:nvSpPr>
        <dsp:cNvPr id="0" name=""/>
        <dsp:cNvSpPr/>
      </dsp:nvSpPr>
      <dsp:spPr>
        <a:xfrm>
          <a:off x="39169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a:solidFill>
                <a:schemeClr val="bg1"/>
              </a:solidFill>
              <a:latin typeface="Tenorite" pitchFamily="2" charset="0"/>
            </a:rPr>
            <a:t>Jan 20XX</a:t>
          </a:r>
        </a:p>
      </dsp:txBody>
      <dsp:txXfrm>
        <a:off x="3916965" y="436300"/>
        <a:ext cx="2311834" cy="453752"/>
      </dsp:txXfrm>
    </dsp:sp>
    <dsp:sp modelId="{4D953791-5C2F-4A75-A8F4-6ED7EAB5E015}">
      <dsp:nvSpPr>
        <dsp:cNvPr id="0" name=""/>
        <dsp:cNvSpPr/>
      </dsp:nvSpPr>
      <dsp:spPr>
        <a:xfrm>
          <a:off x="34922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504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60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16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41165"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a:solidFill>
                <a:schemeClr val="bg1"/>
              </a:solidFill>
              <a:latin typeface="Tenorite" pitchFamily="2" charset="0"/>
            </a:rPr>
            <a:t>Foster holistically superior methodologies</a:t>
          </a:r>
        </a:p>
      </dsp:txBody>
      <dsp:txXfrm>
        <a:off x="5541165" y="2181504"/>
        <a:ext cx="2311834" cy="1291450"/>
      </dsp:txXfrm>
    </dsp:sp>
    <dsp:sp modelId="{7C1E6B4A-59F7-4018-A403-E1CCAEE78BA1}">
      <dsp:nvSpPr>
        <dsp:cNvPr id="0" name=""/>
        <dsp:cNvSpPr/>
      </dsp:nvSpPr>
      <dsp:spPr>
        <a:xfrm>
          <a:off x="5541165"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a:solidFill>
                <a:schemeClr val="bg1"/>
              </a:solidFill>
              <a:latin typeface="Tenorite" pitchFamily="2" charset="0"/>
            </a:rPr>
            <a:t>March 20XX</a:t>
          </a:r>
        </a:p>
      </dsp:txBody>
      <dsp:txXfrm>
        <a:off x="5541165" y="3472954"/>
        <a:ext cx="2311834" cy="453752"/>
      </dsp:txXfrm>
    </dsp:sp>
    <dsp:sp modelId="{A03C5372-D306-43AC-B406-6F8183849431}">
      <dsp:nvSpPr>
        <dsp:cNvPr id="0" name=""/>
        <dsp:cNvSpPr/>
      </dsp:nvSpPr>
      <dsp:spPr>
        <a:xfrm>
          <a:off x="51164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46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2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8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53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a:solidFill>
                <a:schemeClr val="bg1"/>
              </a:solidFill>
              <a:latin typeface="Tenorite" pitchFamily="2" charset="0"/>
            </a:rPr>
            <a:t>Deploy strategic networks with compelling e-business needs</a:t>
          </a:r>
          <a:endParaRPr lang="en-US" sz="1300" b="1" kern="1200">
            <a:solidFill>
              <a:schemeClr val="bg1"/>
            </a:solidFill>
            <a:latin typeface="Tenorite" pitchFamily="2" charset="0"/>
          </a:endParaRPr>
        </a:p>
      </dsp:txBody>
      <dsp:txXfrm>
        <a:off x="7165365" y="890053"/>
        <a:ext cx="2311834" cy="1291450"/>
      </dsp:txXfrm>
    </dsp:sp>
    <dsp:sp modelId="{3FA5D5AE-9CAE-4D19-9765-BCEE62095312}">
      <dsp:nvSpPr>
        <dsp:cNvPr id="0" name=""/>
        <dsp:cNvSpPr/>
      </dsp:nvSpPr>
      <dsp:spPr>
        <a:xfrm>
          <a:off x="71653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a:solidFill>
                <a:schemeClr val="bg1"/>
              </a:solidFill>
              <a:latin typeface="Tenorite" pitchFamily="2" charset="0"/>
            </a:rPr>
            <a:t>May 20XX</a:t>
          </a:r>
        </a:p>
      </dsp:txBody>
      <dsp:txXfrm>
        <a:off x="7165365" y="436300"/>
        <a:ext cx="2311834" cy="453752"/>
      </dsp:txXfrm>
    </dsp:sp>
    <dsp:sp modelId="{FE6CA7EB-68EC-4E76-9051-08C4CF370101}">
      <dsp:nvSpPr>
        <dsp:cNvPr id="0" name=""/>
        <dsp:cNvSpPr/>
      </dsp:nvSpPr>
      <dsp:spPr>
        <a:xfrm>
          <a:off x="67406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8885"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11/21/2022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11/21/2022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11/21/2022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11/21/2022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11/21/2022</a:t>
            </a:fld>
            <a:endParaRPr lang="en-US"/>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11/21/2022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11/21/2022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11/21/2022</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11/21/2022</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11/21/2022</a:t>
            </a:fld>
            <a:endParaRPr lang="en-US"/>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11/21/2022</a:t>
            </a:fld>
            <a:endParaRPr lang="en-US"/>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8.xml"/><Relationship Id="rId5" Type="http://schemas.openxmlformats.org/officeDocument/2006/relationships/image" Target="../media/image4.jpe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9.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 Id="rId9"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718458" y="1053192"/>
            <a:ext cx="5666013" cy="1066007"/>
          </a:xfrm>
        </p:spPr>
        <p:txBody>
          <a:bodyPr/>
          <a:lstStyle/>
          <a:p>
            <a:r>
              <a:rPr lang="en-US" sz="3600" err="1">
                <a:latin typeface="Times New Roman" panose="02020603050405020304" pitchFamily="18" charset="0"/>
                <a:cs typeface="Times New Roman" panose="02020603050405020304" pitchFamily="18" charset="0"/>
              </a:rPr>
              <a:t>Bài</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thuyết</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trình</a:t>
            </a:r>
            <a:r>
              <a:rPr lang="en-US" sz="3600">
                <a:latin typeface="Times New Roman" panose="02020603050405020304" pitchFamily="18" charset="0"/>
                <a:cs typeface="Times New Roman" panose="02020603050405020304" pitchFamily="18" charset="0"/>
              </a:rPr>
              <a:t> - </a:t>
            </a:r>
            <a:r>
              <a:rPr lang="en-US" sz="3600" err="1">
                <a:latin typeface="Times New Roman" panose="02020603050405020304" pitchFamily="18" charset="0"/>
                <a:cs typeface="Times New Roman" panose="02020603050405020304" pitchFamily="18" charset="0"/>
              </a:rPr>
              <a:t>Nhóm</a:t>
            </a:r>
            <a:r>
              <a:rPr lang="en-US" sz="3600">
                <a:latin typeface="Times New Roman" panose="02020603050405020304" pitchFamily="18" charset="0"/>
                <a:cs typeface="Times New Roman" panose="02020603050405020304" pitchFamily="18" charset="0"/>
              </a:rPr>
              <a:t> 6</a:t>
            </a:r>
            <a:br>
              <a:rPr lang="en-US" sz="3600">
                <a:latin typeface="Times New Roman" panose="02020603050405020304" pitchFamily="18" charset="0"/>
                <a:cs typeface="Times New Roman" panose="02020603050405020304" pitchFamily="18" charset="0"/>
              </a:rPr>
            </a:br>
            <a:r>
              <a:rPr lang="en-US" sz="3600" err="1">
                <a:latin typeface="Times New Roman" panose="02020603050405020304" pitchFamily="18" charset="0"/>
                <a:cs typeface="Times New Roman" panose="02020603050405020304" pitchFamily="18" charset="0"/>
              </a:rPr>
              <a:t>Môn</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Công</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Nghệ</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Phần</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Mềm</a:t>
            </a:r>
            <a:endParaRPr lang="en-US" sz="360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5870120" y="2500030"/>
            <a:ext cx="3140529" cy="349476"/>
          </a:xfrm>
        </p:spPr>
        <p:txBody>
          <a:bodyPr/>
          <a:lstStyle/>
          <a:p>
            <a:r>
              <a:rPr lang="en-US" sz="1500" err="1">
                <a:latin typeface="Times New Roman" panose="02020603050405020304" pitchFamily="18" charset="0"/>
                <a:cs typeface="Times New Roman" panose="02020603050405020304" pitchFamily="18" charset="0"/>
              </a:rPr>
              <a:t>Giảng</a:t>
            </a:r>
            <a:r>
              <a:rPr lang="en-US"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viên</a:t>
            </a:r>
            <a:r>
              <a:rPr lang="en-US"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Nguyễn</a:t>
            </a:r>
            <a:r>
              <a:rPr lang="en-US"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Quốc</a:t>
            </a:r>
            <a:r>
              <a:rPr lang="en-US"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Huy</a:t>
            </a:r>
            <a:endParaRPr lang="en-US" sz="150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ECF27D7D-68A4-BEE0-CEF7-434FC2C128BA}"/>
              </a:ext>
            </a:extLst>
          </p:cNvPr>
          <p:cNvSpPr txBox="1">
            <a:spLocks/>
          </p:cNvSpPr>
          <p:nvPr/>
        </p:nvSpPr>
        <p:spPr>
          <a:xfrm>
            <a:off x="5870120" y="2849223"/>
            <a:ext cx="3140529" cy="163070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500" err="1">
                <a:latin typeface="Times New Roman" panose="02020603050405020304" pitchFamily="18" charset="0"/>
                <a:cs typeface="Times New Roman" panose="02020603050405020304" pitchFamily="18" charset="0"/>
              </a:rPr>
              <a:t>Thành</a:t>
            </a:r>
            <a:r>
              <a:rPr lang="en-US"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viên</a:t>
            </a:r>
            <a:r>
              <a:rPr lang="en-US"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nhóm</a:t>
            </a:r>
            <a:r>
              <a:rPr lang="en-US" sz="1500">
                <a:latin typeface="Times New Roman" panose="02020603050405020304" pitchFamily="18" charset="0"/>
                <a:cs typeface="Times New Roman" panose="02020603050405020304" pitchFamily="18" charset="0"/>
              </a:rPr>
              <a:t>:</a:t>
            </a:r>
          </a:p>
          <a:p>
            <a:r>
              <a:rPr lang="en-US" sz="1500">
                <a:latin typeface="Times New Roman" panose="02020603050405020304" pitchFamily="18" charset="0"/>
                <a:cs typeface="Times New Roman" panose="02020603050405020304" pitchFamily="18" charset="0"/>
              </a:rPr>
              <a:t>3120410297 - Trần Nguyên Lộc</a:t>
            </a:r>
          </a:p>
          <a:p>
            <a:r>
              <a:rPr lang="en-US" sz="1500">
                <a:solidFill>
                  <a:srgbClr val="000000"/>
                </a:solidFill>
                <a:effectLst/>
                <a:latin typeface="Times New Roman" panose="02020603050405020304" pitchFamily="18" charset="0"/>
                <a:ea typeface="Times New Roman" panose="02020603050405020304" pitchFamily="18" charset="0"/>
              </a:rPr>
              <a:t>3120410467 - </a:t>
            </a:r>
            <a:r>
              <a:rPr lang="en-US" sz="1500" err="1">
                <a:solidFill>
                  <a:srgbClr val="000000"/>
                </a:solidFill>
                <a:effectLst/>
                <a:latin typeface="Times New Roman" panose="02020603050405020304" pitchFamily="18" charset="0"/>
                <a:ea typeface="Times New Roman" panose="02020603050405020304" pitchFamily="18" charset="0"/>
              </a:rPr>
              <a:t>Võ</a:t>
            </a:r>
            <a:r>
              <a:rPr lang="en-US" sz="1500">
                <a:solidFill>
                  <a:srgbClr val="000000"/>
                </a:solidFill>
                <a:effectLst/>
                <a:latin typeface="Times New Roman" panose="02020603050405020304" pitchFamily="18" charset="0"/>
                <a:ea typeface="Times New Roman" panose="02020603050405020304" pitchFamily="18" charset="0"/>
              </a:rPr>
              <a:t> Minh </a:t>
            </a:r>
            <a:r>
              <a:rPr lang="en-US" sz="1500" err="1">
                <a:solidFill>
                  <a:srgbClr val="000000"/>
                </a:solidFill>
                <a:effectLst/>
                <a:latin typeface="Times New Roman" panose="02020603050405020304" pitchFamily="18" charset="0"/>
                <a:ea typeface="Times New Roman" panose="02020603050405020304" pitchFamily="18" charset="0"/>
              </a:rPr>
              <a:t>Tấn</a:t>
            </a:r>
            <a:endParaRPr lang="en-US" sz="1500">
              <a:solidFill>
                <a:srgbClr val="000000"/>
              </a:solidFill>
              <a:effectLst/>
              <a:latin typeface="Times New Roman" panose="02020603050405020304" pitchFamily="18" charset="0"/>
              <a:ea typeface="Times New Roman" panose="02020603050405020304" pitchFamily="18" charset="0"/>
            </a:endParaRPr>
          </a:p>
          <a:p>
            <a:r>
              <a:rPr lang="en-US" sz="1500">
                <a:solidFill>
                  <a:srgbClr val="000000"/>
                </a:solidFill>
                <a:effectLst/>
                <a:latin typeface="Times New Roman" panose="02020603050405020304" pitchFamily="18" charset="0"/>
                <a:ea typeface="Times New Roman" panose="02020603050405020304" pitchFamily="18" charset="0"/>
              </a:rPr>
              <a:t>3120410433 - </a:t>
            </a:r>
            <a:r>
              <a:rPr lang="en-US" sz="1500" err="1">
                <a:solidFill>
                  <a:srgbClr val="000000"/>
                </a:solidFill>
                <a:latin typeface="Times New Roman" panose="02020603050405020304" pitchFamily="18" charset="0"/>
                <a:ea typeface="Times New Roman" panose="02020603050405020304" pitchFamily="18" charset="0"/>
              </a:rPr>
              <a:t>Huỳnh</a:t>
            </a:r>
            <a:r>
              <a:rPr lang="en-US" sz="1500">
                <a:solidFill>
                  <a:srgbClr val="000000"/>
                </a:solidFill>
                <a:latin typeface="Times New Roman" panose="02020603050405020304" pitchFamily="18" charset="0"/>
                <a:ea typeface="Times New Roman" panose="02020603050405020304" pitchFamily="18" charset="0"/>
              </a:rPr>
              <a:t> Minh </a:t>
            </a:r>
            <a:r>
              <a:rPr lang="en-US" sz="1500" err="1">
                <a:solidFill>
                  <a:srgbClr val="000000"/>
                </a:solidFill>
                <a:latin typeface="Times New Roman" panose="02020603050405020304" pitchFamily="18" charset="0"/>
                <a:ea typeface="Times New Roman" panose="02020603050405020304" pitchFamily="18" charset="0"/>
              </a:rPr>
              <a:t>Quân</a:t>
            </a:r>
            <a:endParaRPr lang="en-US" sz="1500">
              <a:solidFill>
                <a:srgbClr val="000000"/>
              </a:solidFill>
              <a:latin typeface="Times New Roman" panose="02020603050405020304" pitchFamily="18" charset="0"/>
              <a:ea typeface="Times New Roman" panose="02020603050405020304" pitchFamily="18" charset="0"/>
            </a:endParaRPr>
          </a:p>
          <a:p>
            <a:r>
              <a:rPr lang="en-US" sz="1500">
                <a:solidFill>
                  <a:srgbClr val="000000"/>
                </a:solidFill>
                <a:effectLst/>
                <a:latin typeface="Times New Roman" panose="02020603050405020304" pitchFamily="18" charset="0"/>
                <a:ea typeface="Times New Roman" panose="02020603050405020304" pitchFamily="18" charset="0"/>
              </a:rPr>
              <a:t>3120410431 - </a:t>
            </a:r>
            <a:r>
              <a:rPr lang="en-US" sz="1500" err="1">
                <a:solidFill>
                  <a:srgbClr val="000000"/>
                </a:solidFill>
                <a:effectLst/>
                <a:latin typeface="Times New Roman" panose="02020603050405020304" pitchFamily="18" charset="0"/>
                <a:ea typeface="Times New Roman" panose="02020603050405020304" pitchFamily="18" charset="0"/>
              </a:rPr>
              <a:t>Đỗ</a:t>
            </a:r>
            <a:r>
              <a:rPr lang="en-US" sz="1500">
                <a:solidFill>
                  <a:srgbClr val="000000"/>
                </a:solidFill>
                <a:effectLst/>
                <a:latin typeface="Times New Roman" panose="02020603050405020304" pitchFamily="18" charset="0"/>
                <a:ea typeface="Times New Roman" panose="02020603050405020304" pitchFamily="18" charset="0"/>
              </a:rPr>
              <a:t> Linh </a:t>
            </a:r>
            <a:r>
              <a:rPr lang="en-US" sz="1500" err="1">
                <a:solidFill>
                  <a:srgbClr val="000000"/>
                </a:solidFill>
                <a:effectLst/>
                <a:latin typeface="Times New Roman" panose="02020603050405020304" pitchFamily="18" charset="0"/>
                <a:ea typeface="Times New Roman" panose="02020603050405020304" pitchFamily="18" charset="0"/>
              </a:rPr>
              <a:t>Quân</a:t>
            </a:r>
            <a:endParaRPr lang="en-US" sz="1500">
              <a:solidFill>
                <a:srgbClr val="000000"/>
              </a:solidFill>
              <a:effectLst/>
              <a:latin typeface="Times New Roman" panose="02020603050405020304" pitchFamily="18" charset="0"/>
              <a:ea typeface="Times New Roman" panose="02020603050405020304" pitchFamily="18" charset="0"/>
            </a:endParaRPr>
          </a:p>
        </p:txBody>
      </p:sp>
      <p:sp>
        <p:nvSpPr>
          <p:cNvPr id="5" name="Title 1">
            <a:extLst>
              <a:ext uri="{FF2B5EF4-FFF2-40B4-BE49-F238E27FC236}">
                <a16:creationId xmlns:a16="http://schemas.microsoft.com/office/drawing/2014/main" id="{FAA94FCF-DD5A-3B6A-93C9-55D1A0BB378B}"/>
              </a:ext>
            </a:extLst>
          </p:cNvPr>
          <p:cNvSpPr txBox="1">
            <a:spLocks/>
          </p:cNvSpPr>
          <p:nvPr/>
        </p:nvSpPr>
        <p:spPr>
          <a:xfrm>
            <a:off x="718458" y="2119200"/>
            <a:ext cx="5151663" cy="38655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a:solidFill>
                  <a:schemeClr val="tx1"/>
                </a:solidFill>
                <a:latin typeface="+mj-lt"/>
                <a:ea typeface="+mj-ea"/>
                <a:cs typeface="+mj-cs"/>
              </a:defRPr>
            </a:lvl1pPr>
          </a:lstStyle>
          <a:p>
            <a:r>
              <a:rPr lang="en-US" sz="1800" err="1">
                <a:latin typeface="Times New Roman" panose="02020603050405020304" pitchFamily="18" charset="0"/>
                <a:cs typeface="Times New Roman" panose="02020603050405020304" pitchFamily="18" charset="0"/>
              </a:rPr>
              <a:t>Đề</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tài</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Thương</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mại</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điện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tử</a:t>
            </a:r>
            <a:r>
              <a:rPr lang="en-US" sz="1800">
                <a:latin typeface="Times New Roman" panose="02020603050405020304" pitchFamily="18" charset="0"/>
                <a:cs typeface="Times New Roman" panose="02020603050405020304" pitchFamily="18" charset="0"/>
              </a:rPr>
              <a:t> E-Commerce</a:t>
            </a:r>
          </a:p>
        </p:txBody>
      </p:sp>
      <p:sp>
        <p:nvSpPr>
          <p:cNvPr id="6" name="Title 1">
            <a:extLst>
              <a:ext uri="{FF2B5EF4-FFF2-40B4-BE49-F238E27FC236}">
                <a16:creationId xmlns:a16="http://schemas.microsoft.com/office/drawing/2014/main" id="{75220E55-ABC9-B8E7-95AC-4C0C38F31429}"/>
              </a:ext>
            </a:extLst>
          </p:cNvPr>
          <p:cNvSpPr txBox="1">
            <a:spLocks/>
          </p:cNvSpPr>
          <p:nvPr/>
        </p:nvSpPr>
        <p:spPr>
          <a:xfrm>
            <a:off x="718458" y="2505756"/>
            <a:ext cx="5151663" cy="38655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a:solidFill>
                  <a:schemeClr val="tx1"/>
                </a:solidFill>
                <a:latin typeface="+mj-lt"/>
                <a:ea typeface="+mj-ea"/>
                <a:cs typeface="+mj-cs"/>
              </a:defRPr>
            </a:lvl1pPr>
          </a:lstStyle>
          <a:p>
            <a:r>
              <a:rPr lang="en-US" sz="1800" err="1">
                <a:latin typeface="Times New Roman" panose="02020603050405020304" pitchFamily="18" charset="0"/>
                <a:cs typeface="Times New Roman" panose="02020603050405020304" pitchFamily="18" charset="0"/>
              </a:rPr>
              <a:t>Sản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phẩm</a:t>
            </a:r>
            <a:r>
              <a:rPr lang="en-US" sz="1800">
                <a:latin typeface="Times New Roman" panose="02020603050405020304" pitchFamily="18" charset="0"/>
                <a:cs typeface="Times New Roman" panose="02020603050405020304" pitchFamily="18" charset="0"/>
              </a:rPr>
              <a:t>: Trang web </a:t>
            </a:r>
            <a:r>
              <a:rPr lang="en-US" sz="1800" err="1">
                <a:latin typeface="Times New Roman" panose="02020603050405020304" pitchFamily="18" charset="0"/>
                <a:cs typeface="Times New Roman" panose="02020603050405020304" pitchFamily="18" charset="0"/>
              </a:rPr>
              <a:t>bán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quần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áo</a:t>
            </a:r>
            <a:r>
              <a:rPr lang="en-US" sz="1800">
                <a:latin typeface="Times New Roman" panose="02020603050405020304" pitchFamily="18" charset="0"/>
                <a:cs typeface="Times New Roman" panose="02020603050405020304" pitchFamily="18" charset="0"/>
              </a:rPr>
              <a:t> Fashion247</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a:lstStyle/>
          <a:p>
            <a:r>
              <a:rPr lang="en-US"/>
              <a:t>Meet our team</a:t>
            </a:r>
          </a:p>
        </p:txBody>
      </p:sp>
      <p:pic>
        <p:nvPicPr>
          <p:cNvPr id="42" name="Picture Placeholder 15" descr="Team member headshot">
            <a:extLst>
              <a:ext uri="{FF2B5EF4-FFF2-40B4-BE49-F238E27FC236}">
                <a16:creationId xmlns:a16="http://schemas.microsoft.com/office/drawing/2014/main" id="{8BDB1906-FF07-4447-9C68-585F54C5EED2}"/>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50429" y="2227758"/>
            <a:ext cx="1200374" cy="1201242"/>
          </a:xfrm>
        </p:spPr>
      </p:pic>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2123351" y="2426400"/>
            <a:ext cx="2281237" cy="347662"/>
          </a:xfrm>
        </p:spPr>
        <p:txBody>
          <a:bodyPr/>
          <a:lstStyle/>
          <a:p>
            <a:r>
              <a:rPr lang="en-US"/>
              <a:t>Takuma Hayashi</a:t>
            </a:r>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2123350" y="2811646"/>
            <a:ext cx="2281237" cy="347662"/>
          </a:xfrm>
        </p:spPr>
        <p:txBody>
          <a:bodyPr/>
          <a:lstStyle/>
          <a:p>
            <a:r>
              <a:rPr lang="en-US"/>
              <a:t>President</a:t>
            </a:r>
          </a:p>
        </p:txBody>
      </p:sp>
      <p:pic>
        <p:nvPicPr>
          <p:cNvPr id="43" name="Picture Placeholder 17" descr="Team member headshot">
            <a:extLst>
              <a:ext uri="{FF2B5EF4-FFF2-40B4-BE49-F238E27FC236}">
                <a16:creationId xmlns:a16="http://schemas.microsoft.com/office/drawing/2014/main" id="{A82F6AEE-FCBF-0245-BB71-E76973B3A97D}"/>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5495813" y="2227758"/>
            <a:ext cx="1200374" cy="1201242"/>
          </a:xfrm>
        </p:spPr>
      </p:pic>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6870817" y="2422565"/>
            <a:ext cx="2281237" cy="347662"/>
          </a:xfrm>
        </p:spPr>
        <p:txBody>
          <a:bodyPr/>
          <a:lstStyle/>
          <a:p>
            <a:r>
              <a:rPr lang="en-US"/>
              <a:t>Mirjam Nilsson</a:t>
            </a:r>
          </a:p>
        </p:txBody>
      </p:sp>
      <p:sp>
        <p:nvSpPr>
          <p:cNvPr id="37" name="Text Placeholder 36">
            <a:extLst>
              <a:ext uri="{FF2B5EF4-FFF2-40B4-BE49-F238E27FC236}">
                <a16:creationId xmlns:a16="http://schemas.microsoft.com/office/drawing/2014/main" id="{7990731F-95DE-4F44-8EA0-E275CEAFD8A2}"/>
              </a:ext>
            </a:extLst>
          </p:cNvPr>
          <p:cNvSpPr>
            <a:spLocks noGrp="1"/>
          </p:cNvSpPr>
          <p:nvPr>
            <p:ph type="body" sz="quarter" idx="20"/>
          </p:nvPr>
        </p:nvSpPr>
        <p:spPr>
          <a:xfrm>
            <a:off x="6870816" y="2807811"/>
            <a:ext cx="2281237" cy="347662"/>
          </a:xfrm>
        </p:spPr>
        <p:txBody>
          <a:bodyPr/>
          <a:lstStyle/>
          <a:p>
            <a:r>
              <a:rPr lang="en-US"/>
              <a:t>Chief Executive Officer</a:t>
            </a:r>
          </a:p>
        </p:txBody>
      </p:sp>
      <p:pic>
        <p:nvPicPr>
          <p:cNvPr id="44" name="Picture Placeholder 19" descr="Team member headshot">
            <a:extLst>
              <a:ext uri="{FF2B5EF4-FFF2-40B4-BE49-F238E27FC236}">
                <a16:creationId xmlns:a16="http://schemas.microsoft.com/office/drawing/2014/main" id="{C99B7845-619A-9F40-A5C3-4C122626044D}"/>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a:stretch/>
        </p:blipFill>
        <p:spPr>
          <a:xfrm>
            <a:off x="750429" y="4254273"/>
            <a:ext cx="1200374" cy="1201242"/>
          </a:xfrm>
        </p:spPr>
      </p:pic>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21"/>
          </p:nvPr>
        </p:nvSpPr>
        <p:spPr>
          <a:xfrm>
            <a:off x="2123351" y="4498793"/>
            <a:ext cx="2281237" cy="347662"/>
          </a:xfrm>
        </p:spPr>
        <p:txBody>
          <a:bodyPr/>
          <a:lstStyle/>
          <a:p>
            <a:r>
              <a:rPr lang="en-US"/>
              <a:t>Flora Berggren</a:t>
            </a:r>
          </a:p>
        </p:txBody>
      </p:sp>
      <p:sp>
        <p:nvSpPr>
          <p:cNvPr id="39" name="Text Placeholder 38">
            <a:extLst>
              <a:ext uri="{FF2B5EF4-FFF2-40B4-BE49-F238E27FC236}">
                <a16:creationId xmlns:a16="http://schemas.microsoft.com/office/drawing/2014/main" id="{2A6ACC78-74DF-604E-BD14-4BBE7B4EEF5B}"/>
              </a:ext>
            </a:extLst>
          </p:cNvPr>
          <p:cNvSpPr>
            <a:spLocks noGrp="1"/>
          </p:cNvSpPr>
          <p:nvPr>
            <p:ph type="body" sz="quarter" idx="22"/>
          </p:nvPr>
        </p:nvSpPr>
        <p:spPr>
          <a:xfrm>
            <a:off x="2123350" y="4884039"/>
            <a:ext cx="2281237" cy="347662"/>
          </a:xfrm>
        </p:spPr>
        <p:txBody>
          <a:bodyPr/>
          <a:lstStyle/>
          <a:p>
            <a:r>
              <a:rPr lang="en-US"/>
              <a:t>Chief Operation Officer</a:t>
            </a:r>
          </a:p>
        </p:txBody>
      </p:sp>
      <p:pic>
        <p:nvPicPr>
          <p:cNvPr id="45" name="Picture Placeholder 21" descr="Team member headshot">
            <a:extLst>
              <a:ext uri="{FF2B5EF4-FFF2-40B4-BE49-F238E27FC236}">
                <a16:creationId xmlns:a16="http://schemas.microsoft.com/office/drawing/2014/main" id="{647F7FB2-8714-6449-A700-2E1B81F9DFB7}"/>
              </a:ext>
            </a:extLst>
          </p:cNvPr>
          <p:cNvPicPr>
            <a:picLocks noGrp="1" noChangeAspect="1"/>
          </p:cNvPicPr>
          <p:nvPr>
            <p:ph type="pic" sz="quarter" idx="16"/>
          </p:nvPr>
        </p:nvPicPr>
        <p:blipFill rotWithShape="1">
          <a:blip r:embed="rId5">
            <a:extLst>
              <a:ext uri="{28A0092B-C50C-407E-A947-70E740481C1C}">
                <a14:useLocalDpi xmlns:a14="http://schemas.microsoft.com/office/drawing/2010/main" val="0"/>
              </a:ext>
            </a:extLst>
          </a:blip>
          <a:srcRect/>
          <a:stretch/>
        </p:blipFill>
        <p:spPr>
          <a:xfrm>
            <a:off x="5495813" y="4254273"/>
            <a:ext cx="1200374" cy="1201242"/>
          </a:xfrm>
        </p:spPr>
      </p:pic>
      <p:sp>
        <p:nvSpPr>
          <p:cNvPr id="40" name="Text Placeholder 39">
            <a:extLst>
              <a:ext uri="{FF2B5EF4-FFF2-40B4-BE49-F238E27FC236}">
                <a16:creationId xmlns:a16="http://schemas.microsoft.com/office/drawing/2014/main" id="{9DC429C0-1DEB-1F4F-AE66-C503B31B7B48}"/>
              </a:ext>
            </a:extLst>
          </p:cNvPr>
          <p:cNvSpPr>
            <a:spLocks noGrp="1"/>
          </p:cNvSpPr>
          <p:nvPr>
            <p:ph type="body" sz="quarter" idx="23"/>
          </p:nvPr>
        </p:nvSpPr>
        <p:spPr>
          <a:xfrm>
            <a:off x="6870817" y="4498793"/>
            <a:ext cx="2281237" cy="347662"/>
          </a:xfrm>
        </p:spPr>
        <p:txBody>
          <a:bodyPr/>
          <a:lstStyle/>
          <a:p>
            <a:r>
              <a:rPr lang="en-US"/>
              <a:t>Rajesh Santoshi</a:t>
            </a:r>
          </a:p>
        </p:txBody>
      </p:sp>
      <p:sp>
        <p:nvSpPr>
          <p:cNvPr id="41" name="Text Placeholder 40">
            <a:extLst>
              <a:ext uri="{FF2B5EF4-FFF2-40B4-BE49-F238E27FC236}">
                <a16:creationId xmlns:a16="http://schemas.microsoft.com/office/drawing/2014/main" id="{31C0CCD4-2502-A14F-B520-7B57524EDF8E}"/>
              </a:ext>
            </a:extLst>
          </p:cNvPr>
          <p:cNvSpPr>
            <a:spLocks noGrp="1"/>
          </p:cNvSpPr>
          <p:nvPr>
            <p:ph type="body" sz="quarter" idx="24"/>
          </p:nvPr>
        </p:nvSpPr>
        <p:spPr>
          <a:xfrm>
            <a:off x="6870816" y="4884039"/>
            <a:ext cx="2281237" cy="347662"/>
          </a:xfrm>
        </p:spPr>
        <p:txBody>
          <a:bodyPr/>
          <a:lstStyle/>
          <a:p>
            <a:r>
              <a:rPr lang="en-US"/>
              <a:t>VP Marketing</a:t>
            </a:r>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a:lstStyle/>
          <a:p>
            <a:fld id="{F742F39E-1B75-804F-BDAE-BCC03958AB94}" type="datetime1">
              <a:rPr lang="en-US" smtClean="0"/>
              <a:pPr/>
              <a:t>11/21/2022</a:t>
            </a:fld>
            <a:endParaRPr lang="en-US"/>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a:t>PRESENTATION TITLE</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10</a:t>
            </a:fld>
            <a:endParaRPr lang="en-US"/>
          </a:p>
        </p:txBody>
      </p:sp>
    </p:spTree>
    <p:extLst>
      <p:ext uri="{BB962C8B-B14F-4D97-AF65-F5344CB8AC3E}">
        <p14:creationId xmlns:p14="http://schemas.microsoft.com/office/powerpoint/2010/main" val="3335690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10678142" cy="1325563"/>
          </a:xfrm>
        </p:spPr>
        <p:txBody>
          <a:bodyPr/>
          <a:lstStyle/>
          <a:p>
            <a:r>
              <a:rPr lang="en-US"/>
              <a:t>The full team</a:t>
            </a:r>
          </a:p>
        </p:txBody>
      </p:sp>
      <p:pic>
        <p:nvPicPr>
          <p:cNvPr id="61" name="Picture Placeholder 21" descr="Team member headshot">
            <a:extLst>
              <a:ext uri="{FF2B5EF4-FFF2-40B4-BE49-F238E27FC236}">
                <a16:creationId xmlns:a16="http://schemas.microsoft.com/office/drawing/2014/main" id="{E64AEA23-99EE-8546-A59A-590923ADA6CA}"/>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50429" y="2068734"/>
            <a:ext cx="904987" cy="905641"/>
          </a:xfrm>
        </p:spPr>
      </p:pic>
      <p:sp>
        <p:nvSpPr>
          <p:cNvPr id="7" name="Text Placeholder 6">
            <a:extLst>
              <a:ext uri="{FF2B5EF4-FFF2-40B4-BE49-F238E27FC236}">
                <a16:creationId xmlns:a16="http://schemas.microsoft.com/office/drawing/2014/main" id="{ACC180CB-0C9D-0441-A2D3-F4EDC5DB9741}"/>
              </a:ext>
            </a:extLst>
          </p:cNvPr>
          <p:cNvSpPr>
            <a:spLocks noGrp="1"/>
          </p:cNvSpPr>
          <p:nvPr>
            <p:ph type="body" sz="quarter" idx="17"/>
          </p:nvPr>
        </p:nvSpPr>
        <p:spPr>
          <a:xfrm>
            <a:off x="750430" y="2994545"/>
            <a:ext cx="2281237" cy="347662"/>
          </a:xfrm>
        </p:spPr>
        <p:txBody>
          <a:bodyPr/>
          <a:lstStyle/>
          <a:p>
            <a:r>
              <a:rPr lang="en-US"/>
              <a:t>Takuma Hayashi</a:t>
            </a:r>
          </a:p>
        </p:txBody>
      </p:sp>
      <p:sp>
        <p:nvSpPr>
          <p:cNvPr id="8" name="Text Placeholder 7">
            <a:extLst>
              <a:ext uri="{FF2B5EF4-FFF2-40B4-BE49-F238E27FC236}">
                <a16:creationId xmlns:a16="http://schemas.microsoft.com/office/drawing/2014/main" id="{44627161-B78C-7646-8E85-99BD47FE64E0}"/>
              </a:ext>
            </a:extLst>
          </p:cNvPr>
          <p:cNvSpPr>
            <a:spLocks noGrp="1"/>
          </p:cNvSpPr>
          <p:nvPr>
            <p:ph type="body" sz="quarter" idx="18"/>
          </p:nvPr>
        </p:nvSpPr>
        <p:spPr>
          <a:xfrm>
            <a:off x="750429" y="3379791"/>
            <a:ext cx="2281237" cy="347662"/>
          </a:xfrm>
        </p:spPr>
        <p:txBody>
          <a:bodyPr/>
          <a:lstStyle/>
          <a:p>
            <a:r>
              <a:rPr lang="en-US"/>
              <a:t>President</a:t>
            </a:r>
          </a:p>
        </p:txBody>
      </p:sp>
      <p:pic>
        <p:nvPicPr>
          <p:cNvPr id="62" name="Picture Placeholder 50" descr="Team member headshot">
            <a:extLst>
              <a:ext uri="{FF2B5EF4-FFF2-40B4-BE49-F238E27FC236}">
                <a16:creationId xmlns:a16="http://schemas.microsoft.com/office/drawing/2014/main" id="{C17F05A5-CE13-1545-943B-E3644258662F}"/>
              </a:ext>
            </a:extLst>
          </p:cNvPr>
          <p:cNvPicPr>
            <a:picLocks noGrp="1" noChangeAspect="1"/>
          </p:cNvPicPr>
          <p:nvPr>
            <p:ph type="pic" sz="quarter" idx="28"/>
          </p:nvPr>
        </p:nvPicPr>
        <p:blipFill rotWithShape="1">
          <a:blip r:embed="rId3">
            <a:extLst>
              <a:ext uri="{28A0092B-C50C-407E-A947-70E740481C1C}">
                <a14:useLocalDpi xmlns:a14="http://schemas.microsoft.com/office/drawing/2010/main" val="0"/>
              </a:ext>
            </a:extLst>
          </a:blip>
          <a:srcRect/>
          <a:stretch/>
        </p:blipFill>
        <p:spPr>
          <a:xfrm>
            <a:off x="3549397" y="2068734"/>
            <a:ext cx="904987" cy="905641"/>
          </a:xfrm>
        </p:spPr>
      </p:pic>
      <p:sp>
        <p:nvSpPr>
          <p:cNvPr id="12" name="Text Placeholder 11">
            <a:extLst>
              <a:ext uri="{FF2B5EF4-FFF2-40B4-BE49-F238E27FC236}">
                <a16:creationId xmlns:a16="http://schemas.microsoft.com/office/drawing/2014/main" id="{E88BDBE3-DBB3-9040-95AC-86789B700450}"/>
              </a:ext>
            </a:extLst>
          </p:cNvPr>
          <p:cNvSpPr>
            <a:spLocks noGrp="1"/>
          </p:cNvSpPr>
          <p:nvPr>
            <p:ph type="body" sz="quarter" idx="29"/>
          </p:nvPr>
        </p:nvSpPr>
        <p:spPr>
          <a:xfrm>
            <a:off x="3549398" y="2994545"/>
            <a:ext cx="2281237" cy="347662"/>
          </a:xfrm>
        </p:spPr>
        <p:txBody>
          <a:bodyPr/>
          <a:lstStyle/>
          <a:p>
            <a:r>
              <a:rPr lang="en-US"/>
              <a:t>Mirjam Nilsson</a:t>
            </a:r>
          </a:p>
        </p:txBody>
      </p:sp>
      <p:sp>
        <p:nvSpPr>
          <p:cNvPr id="13" name="Text Placeholder 12">
            <a:extLst>
              <a:ext uri="{FF2B5EF4-FFF2-40B4-BE49-F238E27FC236}">
                <a16:creationId xmlns:a16="http://schemas.microsoft.com/office/drawing/2014/main" id="{D0969AD2-8004-9B40-90B0-0EBD95268B5A}"/>
              </a:ext>
            </a:extLst>
          </p:cNvPr>
          <p:cNvSpPr>
            <a:spLocks noGrp="1"/>
          </p:cNvSpPr>
          <p:nvPr>
            <p:ph type="body" sz="quarter" idx="30"/>
          </p:nvPr>
        </p:nvSpPr>
        <p:spPr>
          <a:xfrm>
            <a:off x="3549397" y="3379791"/>
            <a:ext cx="2281237" cy="347662"/>
          </a:xfrm>
        </p:spPr>
        <p:txBody>
          <a:bodyPr/>
          <a:lstStyle/>
          <a:p>
            <a:r>
              <a:rPr lang="en-US"/>
              <a:t>Chief Executive Officer</a:t>
            </a:r>
          </a:p>
        </p:txBody>
      </p:sp>
      <p:pic>
        <p:nvPicPr>
          <p:cNvPr id="63" name="Picture Placeholder 17" descr="Team member headshot">
            <a:extLst>
              <a:ext uri="{FF2B5EF4-FFF2-40B4-BE49-F238E27FC236}">
                <a16:creationId xmlns:a16="http://schemas.microsoft.com/office/drawing/2014/main" id="{F3C0B2AF-2268-AE4E-BACC-9FF64E86564C}"/>
              </a:ext>
            </a:extLst>
          </p:cNvPr>
          <p:cNvPicPr>
            <a:picLocks noGrp="1" noChangeAspect="1"/>
          </p:cNvPicPr>
          <p:nvPr>
            <p:ph type="pic" sz="quarter" idx="31"/>
          </p:nvPr>
        </p:nvPicPr>
        <p:blipFill rotWithShape="1">
          <a:blip r:embed="rId4">
            <a:extLst>
              <a:ext uri="{28A0092B-C50C-407E-A947-70E740481C1C}">
                <a14:useLocalDpi xmlns:a14="http://schemas.microsoft.com/office/drawing/2010/main" val="0"/>
              </a:ext>
            </a:extLst>
          </a:blip>
          <a:srcRect/>
          <a:stretch/>
        </p:blipFill>
        <p:spPr>
          <a:xfrm>
            <a:off x="6348367" y="2068734"/>
            <a:ext cx="904987" cy="905641"/>
          </a:xfrm>
        </p:spPr>
      </p:pic>
      <p:sp>
        <p:nvSpPr>
          <p:cNvPr id="15" name="Text Placeholder 14">
            <a:extLst>
              <a:ext uri="{FF2B5EF4-FFF2-40B4-BE49-F238E27FC236}">
                <a16:creationId xmlns:a16="http://schemas.microsoft.com/office/drawing/2014/main" id="{02C30DA5-B4D3-C343-8FEC-D62948BDA920}"/>
              </a:ext>
            </a:extLst>
          </p:cNvPr>
          <p:cNvSpPr>
            <a:spLocks noGrp="1"/>
          </p:cNvSpPr>
          <p:nvPr>
            <p:ph type="body" sz="quarter" idx="32"/>
          </p:nvPr>
        </p:nvSpPr>
        <p:spPr>
          <a:xfrm>
            <a:off x="6348368" y="2994545"/>
            <a:ext cx="2281237" cy="347662"/>
          </a:xfrm>
        </p:spPr>
        <p:txBody>
          <a:bodyPr/>
          <a:lstStyle/>
          <a:p>
            <a:r>
              <a:rPr lang="en-US"/>
              <a:t>Flora Berggren</a:t>
            </a:r>
          </a:p>
        </p:txBody>
      </p:sp>
      <p:sp>
        <p:nvSpPr>
          <p:cNvPr id="16" name="Text Placeholder 15">
            <a:extLst>
              <a:ext uri="{FF2B5EF4-FFF2-40B4-BE49-F238E27FC236}">
                <a16:creationId xmlns:a16="http://schemas.microsoft.com/office/drawing/2014/main" id="{CD202676-78EE-3240-950B-84A1520E27EE}"/>
              </a:ext>
            </a:extLst>
          </p:cNvPr>
          <p:cNvSpPr>
            <a:spLocks noGrp="1"/>
          </p:cNvSpPr>
          <p:nvPr>
            <p:ph type="body" sz="quarter" idx="33"/>
          </p:nvPr>
        </p:nvSpPr>
        <p:spPr>
          <a:xfrm>
            <a:off x="6348367" y="3379791"/>
            <a:ext cx="2281237" cy="347662"/>
          </a:xfrm>
        </p:spPr>
        <p:txBody>
          <a:bodyPr/>
          <a:lstStyle/>
          <a:p>
            <a:r>
              <a:rPr lang="en-US"/>
              <a:t>Chief Operations Manager</a:t>
            </a:r>
          </a:p>
        </p:txBody>
      </p:sp>
      <p:pic>
        <p:nvPicPr>
          <p:cNvPr id="64" name="Picture Placeholder 19" descr="Team member headshot">
            <a:extLst>
              <a:ext uri="{FF2B5EF4-FFF2-40B4-BE49-F238E27FC236}">
                <a16:creationId xmlns:a16="http://schemas.microsoft.com/office/drawing/2014/main" id="{F2FCDCCE-6383-4047-9485-41AA1E24E8E2}"/>
              </a:ext>
            </a:extLst>
          </p:cNvPr>
          <p:cNvPicPr>
            <a:picLocks noGrp="1" noChangeAspect="1"/>
          </p:cNvPicPr>
          <p:nvPr>
            <p:ph type="pic" sz="quarter" idx="34"/>
          </p:nvPr>
        </p:nvPicPr>
        <p:blipFill rotWithShape="1">
          <a:blip r:embed="rId5">
            <a:extLst>
              <a:ext uri="{28A0092B-C50C-407E-A947-70E740481C1C}">
                <a14:useLocalDpi xmlns:a14="http://schemas.microsoft.com/office/drawing/2010/main" val="0"/>
              </a:ext>
            </a:extLst>
          </a:blip>
          <a:srcRect/>
          <a:stretch/>
        </p:blipFill>
        <p:spPr>
          <a:xfrm>
            <a:off x="9147335" y="2068734"/>
            <a:ext cx="904987" cy="905641"/>
          </a:xfrm>
        </p:spPr>
      </p:pic>
      <p:sp>
        <p:nvSpPr>
          <p:cNvPr id="18" name="Text Placeholder 17">
            <a:extLst>
              <a:ext uri="{FF2B5EF4-FFF2-40B4-BE49-F238E27FC236}">
                <a16:creationId xmlns:a16="http://schemas.microsoft.com/office/drawing/2014/main" id="{7C503641-A7D5-AD48-A486-CD57C1620326}"/>
              </a:ext>
            </a:extLst>
          </p:cNvPr>
          <p:cNvSpPr>
            <a:spLocks noGrp="1"/>
          </p:cNvSpPr>
          <p:nvPr>
            <p:ph type="body" sz="quarter" idx="35"/>
          </p:nvPr>
        </p:nvSpPr>
        <p:spPr>
          <a:xfrm>
            <a:off x="9147336" y="2994545"/>
            <a:ext cx="2281237" cy="347662"/>
          </a:xfrm>
        </p:spPr>
        <p:txBody>
          <a:bodyPr/>
          <a:lstStyle/>
          <a:p>
            <a:r>
              <a:rPr lang="en-US"/>
              <a:t>Rajesh Santoshi</a:t>
            </a:r>
          </a:p>
        </p:txBody>
      </p:sp>
      <p:sp>
        <p:nvSpPr>
          <p:cNvPr id="19" name="Text Placeholder 18">
            <a:extLst>
              <a:ext uri="{FF2B5EF4-FFF2-40B4-BE49-F238E27FC236}">
                <a16:creationId xmlns:a16="http://schemas.microsoft.com/office/drawing/2014/main" id="{BBEE7C7B-4D43-1342-88B5-B6F833D51AE8}"/>
              </a:ext>
            </a:extLst>
          </p:cNvPr>
          <p:cNvSpPr>
            <a:spLocks noGrp="1"/>
          </p:cNvSpPr>
          <p:nvPr>
            <p:ph type="body" sz="quarter" idx="36"/>
          </p:nvPr>
        </p:nvSpPr>
        <p:spPr>
          <a:xfrm>
            <a:off x="9147335" y="3379791"/>
            <a:ext cx="2281237" cy="347662"/>
          </a:xfrm>
        </p:spPr>
        <p:txBody>
          <a:bodyPr/>
          <a:lstStyle/>
          <a:p>
            <a:r>
              <a:rPr lang="en-US"/>
              <a:t>VP Marketing</a:t>
            </a:r>
          </a:p>
        </p:txBody>
      </p:sp>
      <p:pic>
        <p:nvPicPr>
          <p:cNvPr id="65" name="Picture Placeholder 15" descr="Team member headshot">
            <a:extLst>
              <a:ext uri="{FF2B5EF4-FFF2-40B4-BE49-F238E27FC236}">
                <a16:creationId xmlns:a16="http://schemas.microsoft.com/office/drawing/2014/main" id="{1A89579F-2EA4-E049-9B78-D2237993CDAB}"/>
              </a:ext>
            </a:extLst>
          </p:cNvPr>
          <p:cNvPicPr>
            <a:picLocks noGrp="1" noChangeAspect="1"/>
          </p:cNvPicPr>
          <p:nvPr>
            <p:ph type="pic" sz="quarter" idx="37"/>
          </p:nvPr>
        </p:nvPicPr>
        <p:blipFill rotWithShape="1">
          <a:blip r:embed="rId6">
            <a:extLst>
              <a:ext uri="{28A0092B-C50C-407E-A947-70E740481C1C}">
                <a14:useLocalDpi xmlns:a14="http://schemas.microsoft.com/office/drawing/2010/main" val="0"/>
              </a:ext>
            </a:extLst>
          </a:blip>
          <a:srcRect/>
          <a:stretch/>
        </p:blipFill>
        <p:spPr>
          <a:xfrm>
            <a:off x="750429" y="4118551"/>
            <a:ext cx="904987" cy="905641"/>
          </a:xfrm>
        </p:spPr>
      </p:pic>
      <p:sp>
        <p:nvSpPr>
          <p:cNvPr id="21" name="Text Placeholder 20">
            <a:extLst>
              <a:ext uri="{FF2B5EF4-FFF2-40B4-BE49-F238E27FC236}">
                <a16:creationId xmlns:a16="http://schemas.microsoft.com/office/drawing/2014/main" id="{F8C89E42-8364-1040-9DF6-7305561F98D7}"/>
              </a:ext>
            </a:extLst>
          </p:cNvPr>
          <p:cNvSpPr>
            <a:spLocks noGrp="1"/>
          </p:cNvSpPr>
          <p:nvPr>
            <p:ph type="body" sz="quarter" idx="38"/>
          </p:nvPr>
        </p:nvSpPr>
        <p:spPr>
          <a:xfrm>
            <a:off x="750430" y="5044362"/>
            <a:ext cx="2281237" cy="347662"/>
          </a:xfrm>
        </p:spPr>
        <p:txBody>
          <a:bodyPr/>
          <a:lstStyle/>
          <a:p>
            <a:r>
              <a:rPr lang="en-US"/>
              <a:t>Graham Barnes</a:t>
            </a:r>
          </a:p>
        </p:txBody>
      </p:sp>
      <p:sp>
        <p:nvSpPr>
          <p:cNvPr id="22" name="Text Placeholder 21">
            <a:extLst>
              <a:ext uri="{FF2B5EF4-FFF2-40B4-BE49-F238E27FC236}">
                <a16:creationId xmlns:a16="http://schemas.microsoft.com/office/drawing/2014/main" id="{B05EDAD8-33DD-0B49-9FA0-360E67ED9B6A}"/>
              </a:ext>
            </a:extLst>
          </p:cNvPr>
          <p:cNvSpPr>
            <a:spLocks noGrp="1"/>
          </p:cNvSpPr>
          <p:nvPr>
            <p:ph type="body" sz="quarter" idx="39"/>
          </p:nvPr>
        </p:nvSpPr>
        <p:spPr>
          <a:xfrm>
            <a:off x="750429" y="5429608"/>
            <a:ext cx="2281237" cy="347662"/>
          </a:xfrm>
        </p:spPr>
        <p:txBody>
          <a:bodyPr/>
          <a:lstStyle/>
          <a:p>
            <a:r>
              <a:rPr lang="en-US"/>
              <a:t>VP Product</a:t>
            </a:r>
          </a:p>
        </p:txBody>
      </p:sp>
      <p:pic>
        <p:nvPicPr>
          <p:cNvPr id="66" name="Picture Placeholder 48" descr="Team member headshot">
            <a:extLst>
              <a:ext uri="{FF2B5EF4-FFF2-40B4-BE49-F238E27FC236}">
                <a16:creationId xmlns:a16="http://schemas.microsoft.com/office/drawing/2014/main" id="{4E145096-B7BF-9C4C-97FA-308F61FE406A}"/>
              </a:ext>
            </a:extLst>
          </p:cNvPr>
          <p:cNvPicPr>
            <a:picLocks noGrp="1" noChangeAspect="1"/>
          </p:cNvPicPr>
          <p:nvPr>
            <p:ph type="pic" sz="quarter" idx="40"/>
          </p:nvPr>
        </p:nvPicPr>
        <p:blipFill rotWithShape="1">
          <a:blip r:embed="rId7">
            <a:extLst>
              <a:ext uri="{28A0092B-C50C-407E-A947-70E740481C1C}">
                <a14:useLocalDpi xmlns:a14="http://schemas.microsoft.com/office/drawing/2010/main" val="0"/>
              </a:ext>
            </a:extLst>
          </a:blip>
          <a:srcRect/>
          <a:stretch/>
        </p:blipFill>
        <p:spPr>
          <a:xfrm>
            <a:off x="3549397" y="4118551"/>
            <a:ext cx="904987" cy="905641"/>
          </a:xfrm>
        </p:spPr>
      </p:pic>
      <p:sp>
        <p:nvSpPr>
          <p:cNvPr id="24" name="Text Placeholder 23">
            <a:extLst>
              <a:ext uri="{FF2B5EF4-FFF2-40B4-BE49-F238E27FC236}">
                <a16:creationId xmlns:a16="http://schemas.microsoft.com/office/drawing/2014/main" id="{9B1711A4-C7D5-8D4D-82CD-4FBE8CC7FFE7}"/>
              </a:ext>
            </a:extLst>
          </p:cNvPr>
          <p:cNvSpPr>
            <a:spLocks noGrp="1"/>
          </p:cNvSpPr>
          <p:nvPr>
            <p:ph type="body" sz="quarter" idx="41"/>
          </p:nvPr>
        </p:nvSpPr>
        <p:spPr>
          <a:xfrm>
            <a:off x="3549398" y="5044362"/>
            <a:ext cx="2281237" cy="347662"/>
          </a:xfrm>
        </p:spPr>
        <p:txBody>
          <a:bodyPr/>
          <a:lstStyle/>
          <a:p>
            <a:r>
              <a:rPr lang="en-US"/>
              <a:t>Rowan Murphy</a:t>
            </a:r>
          </a:p>
        </p:txBody>
      </p:sp>
      <p:sp>
        <p:nvSpPr>
          <p:cNvPr id="25" name="Text Placeholder 24">
            <a:extLst>
              <a:ext uri="{FF2B5EF4-FFF2-40B4-BE49-F238E27FC236}">
                <a16:creationId xmlns:a16="http://schemas.microsoft.com/office/drawing/2014/main" id="{1D585144-668F-6141-B4A4-98C6E14ACA71}"/>
              </a:ext>
            </a:extLst>
          </p:cNvPr>
          <p:cNvSpPr>
            <a:spLocks noGrp="1"/>
          </p:cNvSpPr>
          <p:nvPr>
            <p:ph type="body" sz="quarter" idx="42"/>
          </p:nvPr>
        </p:nvSpPr>
        <p:spPr>
          <a:xfrm>
            <a:off x="3549397" y="5429608"/>
            <a:ext cx="2281237" cy="347662"/>
          </a:xfrm>
        </p:spPr>
        <p:txBody>
          <a:bodyPr/>
          <a:lstStyle/>
          <a:p>
            <a:r>
              <a:rPr lang="en-US"/>
              <a:t>SEO Strategist</a:t>
            </a:r>
          </a:p>
        </p:txBody>
      </p:sp>
      <p:pic>
        <p:nvPicPr>
          <p:cNvPr id="67" name="Picture Placeholder 52" descr="Team member headshot">
            <a:extLst>
              <a:ext uri="{FF2B5EF4-FFF2-40B4-BE49-F238E27FC236}">
                <a16:creationId xmlns:a16="http://schemas.microsoft.com/office/drawing/2014/main" id="{25B94F1A-D947-AF4E-BC9D-9B02C4E4EB30}"/>
              </a:ext>
            </a:extLst>
          </p:cNvPr>
          <p:cNvPicPr>
            <a:picLocks noGrp="1" noChangeAspect="1"/>
          </p:cNvPicPr>
          <p:nvPr>
            <p:ph type="pic" sz="quarter" idx="43"/>
          </p:nvPr>
        </p:nvPicPr>
        <p:blipFill rotWithShape="1">
          <a:blip r:embed="rId8">
            <a:extLst>
              <a:ext uri="{28A0092B-C50C-407E-A947-70E740481C1C}">
                <a14:useLocalDpi xmlns:a14="http://schemas.microsoft.com/office/drawing/2010/main" val="0"/>
              </a:ext>
            </a:extLst>
          </a:blip>
          <a:srcRect/>
          <a:stretch/>
        </p:blipFill>
        <p:spPr>
          <a:xfrm>
            <a:off x="6348367" y="4118551"/>
            <a:ext cx="904987" cy="905641"/>
          </a:xfrm>
        </p:spPr>
      </p:pic>
      <p:sp>
        <p:nvSpPr>
          <p:cNvPr id="27" name="Text Placeholder 26">
            <a:extLst>
              <a:ext uri="{FF2B5EF4-FFF2-40B4-BE49-F238E27FC236}">
                <a16:creationId xmlns:a16="http://schemas.microsoft.com/office/drawing/2014/main" id="{C63E461E-3AFB-0843-B481-D906526D48B2}"/>
              </a:ext>
            </a:extLst>
          </p:cNvPr>
          <p:cNvSpPr>
            <a:spLocks noGrp="1"/>
          </p:cNvSpPr>
          <p:nvPr>
            <p:ph type="body" sz="quarter" idx="44"/>
          </p:nvPr>
        </p:nvSpPr>
        <p:spPr>
          <a:xfrm>
            <a:off x="6348368" y="5044362"/>
            <a:ext cx="2281237" cy="347662"/>
          </a:xfrm>
        </p:spPr>
        <p:txBody>
          <a:bodyPr/>
          <a:lstStyle/>
          <a:p>
            <a:r>
              <a:rPr lang="en-US"/>
              <a:t>Elizabeth Moore</a:t>
            </a:r>
          </a:p>
        </p:txBody>
      </p:sp>
      <p:sp>
        <p:nvSpPr>
          <p:cNvPr id="28" name="Text Placeholder 27">
            <a:extLst>
              <a:ext uri="{FF2B5EF4-FFF2-40B4-BE49-F238E27FC236}">
                <a16:creationId xmlns:a16="http://schemas.microsoft.com/office/drawing/2014/main" id="{83F586E4-67FA-B94C-AF67-F2E5E6E54157}"/>
              </a:ext>
            </a:extLst>
          </p:cNvPr>
          <p:cNvSpPr>
            <a:spLocks noGrp="1"/>
          </p:cNvSpPr>
          <p:nvPr>
            <p:ph type="body" sz="quarter" idx="45"/>
          </p:nvPr>
        </p:nvSpPr>
        <p:spPr>
          <a:xfrm>
            <a:off x="6348367" y="5429608"/>
            <a:ext cx="2281237" cy="347662"/>
          </a:xfrm>
        </p:spPr>
        <p:txBody>
          <a:bodyPr/>
          <a:lstStyle/>
          <a:p>
            <a:r>
              <a:rPr lang="en-US"/>
              <a:t>Product Designer</a:t>
            </a:r>
          </a:p>
        </p:txBody>
      </p:sp>
      <p:pic>
        <p:nvPicPr>
          <p:cNvPr id="68" name="Picture Placeholder 54" descr="Team member headshot">
            <a:extLst>
              <a:ext uri="{FF2B5EF4-FFF2-40B4-BE49-F238E27FC236}">
                <a16:creationId xmlns:a16="http://schemas.microsoft.com/office/drawing/2014/main" id="{7E3F00C5-0B4F-FE4F-9561-1EB505B31873}"/>
              </a:ext>
            </a:extLst>
          </p:cNvPr>
          <p:cNvPicPr>
            <a:picLocks noGrp="1" noChangeAspect="1"/>
          </p:cNvPicPr>
          <p:nvPr>
            <p:ph type="pic" sz="quarter" idx="46"/>
          </p:nvPr>
        </p:nvPicPr>
        <p:blipFill rotWithShape="1">
          <a:blip r:embed="rId9">
            <a:extLst>
              <a:ext uri="{28A0092B-C50C-407E-A947-70E740481C1C}">
                <a14:useLocalDpi xmlns:a14="http://schemas.microsoft.com/office/drawing/2010/main" val="0"/>
              </a:ext>
            </a:extLst>
          </a:blip>
          <a:srcRect/>
          <a:stretch/>
        </p:blipFill>
        <p:spPr>
          <a:xfrm>
            <a:off x="9147335" y="4118551"/>
            <a:ext cx="904987" cy="905641"/>
          </a:xfrm>
        </p:spPr>
      </p:pic>
      <p:sp>
        <p:nvSpPr>
          <p:cNvPr id="36" name="Text Placeholder 35">
            <a:extLst>
              <a:ext uri="{FF2B5EF4-FFF2-40B4-BE49-F238E27FC236}">
                <a16:creationId xmlns:a16="http://schemas.microsoft.com/office/drawing/2014/main" id="{875B85E2-950C-CB45-A7F7-DE257EA20BB3}"/>
              </a:ext>
            </a:extLst>
          </p:cNvPr>
          <p:cNvSpPr>
            <a:spLocks noGrp="1"/>
          </p:cNvSpPr>
          <p:nvPr>
            <p:ph type="body" sz="quarter" idx="47"/>
          </p:nvPr>
        </p:nvSpPr>
        <p:spPr>
          <a:xfrm>
            <a:off x="9147336" y="5044362"/>
            <a:ext cx="2281237" cy="347662"/>
          </a:xfrm>
        </p:spPr>
        <p:txBody>
          <a:bodyPr/>
          <a:lstStyle/>
          <a:p>
            <a:r>
              <a:rPr lang="en-US"/>
              <a:t>Robin Kline</a:t>
            </a:r>
          </a:p>
        </p:txBody>
      </p:sp>
      <p:sp>
        <p:nvSpPr>
          <p:cNvPr id="37" name="Text Placeholder 36">
            <a:extLst>
              <a:ext uri="{FF2B5EF4-FFF2-40B4-BE49-F238E27FC236}">
                <a16:creationId xmlns:a16="http://schemas.microsoft.com/office/drawing/2014/main" id="{FC8EFF8B-CC40-9646-AAFC-092814DA02AD}"/>
              </a:ext>
            </a:extLst>
          </p:cNvPr>
          <p:cNvSpPr>
            <a:spLocks noGrp="1"/>
          </p:cNvSpPr>
          <p:nvPr>
            <p:ph type="body" sz="quarter" idx="48"/>
          </p:nvPr>
        </p:nvSpPr>
        <p:spPr>
          <a:xfrm>
            <a:off x="9147335" y="5429608"/>
            <a:ext cx="2281237" cy="347662"/>
          </a:xfrm>
        </p:spPr>
        <p:txBody>
          <a:bodyPr/>
          <a:lstStyle/>
          <a:p>
            <a:r>
              <a:rPr lang="en-US"/>
              <a:t>Content Developer</a:t>
            </a:r>
          </a:p>
        </p:txBody>
      </p:sp>
      <p:sp>
        <p:nvSpPr>
          <p:cNvPr id="3" name="Date Placeholder 2">
            <a:extLst>
              <a:ext uri="{FF2B5EF4-FFF2-40B4-BE49-F238E27FC236}">
                <a16:creationId xmlns:a16="http://schemas.microsoft.com/office/drawing/2014/main" id="{DF3B501F-5E7A-5D46-8856-A27912A21D96}"/>
              </a:ext>
            </a:extLst>
          </p:cNvPr>
          <p:cNvSpPr>
            <a:spLocks noGrp="1"/>
          </p:cNvSpPr>
          <p:nvPr>
            <p:ph type="dt" sz="half" idx="25"/>
          </p:nvPr>
        </p:nvSpPr>
        <p:spPr>
          <a:xfrm>
            <a:off x="381000" y="6356350"/>
            <a:ext cx="2743200" cy="365125"/>
          </a:xfrm>
        </p:spPr>
        <p:txBody>
          <a:bodyPr/>
          <a:lstStyle/>
          <a:p>
            <a:fld id="{52D104B6-D63E-FE41-98E2-AF7FB6EA6483}" type="datetime1">
              <a:rPr lang="en-US" smtClean="0"/>
              <a:pPr/>
              <a:t>11/21/2022</a:t>
            </a:fld>
            <a:endParaRPr lang="en-US"/>
          </a:p>
        </p:txBody>
      </p:sp>
      <p:sp>
        <p:nvSpPr>
          <p:cNvPr id="4" name="Footer Placeholder 3">
            <a:extLst>
              <a:ext uri="{FF2B5EF4-FFF2-40B4-BE49-F238E27FC236}">
                <a16:creationId xmlns:a16="http://schemas.microsoft.com/office/drawing/2014/main" id="{E9CE3E8F-3700-FE42-BA65-89071D20A786}"/>
              </a:ext>
            </a:extLst>
          </p:cNvPr>
          <p:cNvSpPr>
            <a:spLocks noGrp="1"/>
          </p:cNvSpPr>
          <p:nvPr>
            <p:ph type="ftr" sz="quarter" idx="26"/>
          </p:nvPr>
        </p:nvSpPr>
        <p:spPr>
          <a:xfrm>
            <a:off x="4038600" y="6356350"/>
            <a:ext cx="4114800" cy="365125"/>
          </a:xfrm>
        </p:spPr>
        <p:txBody>
          <a:bodyPr/>
          <a:lstStyle/>
          <a:p>
            <a:r>
              <a:rPr lang="en-US"/>
              <a:t>PRESENTATION TITLE</a:t>
            </a:r>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11</a:t>
            </a:fld>
            <a:endParaRPr lang="en-US"/>
          </a:p>
        </p:txBody>
      </p:sp>
    </p:spTree>
    <p:extLst>
      <p:ext uri="{BB962C8B-B14F-4D97-AF65-F5344CB8AC3E}">
        <p14:creationId xmlns:p14="http://schemas.microsoft.com/office/powerpoint/2010/main" val="3396266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a:t>Plan for product launch </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2447468529"/>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a:solidFill>
                  <a:schemeClr val="bg1"/>
                </a:solidFill>
                <a:latin typeface="Tenorite" pitchFamily="2" charset="0"/>
              </a:rPr>
              <a:t>5</a:t>
            </a:r>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11/21/2022</a:t>
            </a:fld>
            <a:endParaRPr lang="en-US"/>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a:t>PRESENTATION TITLE</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a:p>
        </p:txBody>
      </p:sp>
    </p:spTree>
    <p:extLst>
      <p:ext uri="{BB962C8B-B14F-4D97-AF65-F5344CB8AC3E}">
        <p14:creationId xmlns:p14="http://schemas.microsoft.com/office/powerpoint/2010/main" val="700209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a:t>Timeline </a:t>
            </a:r>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4294231098"/>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79C497D8-AFA6-424B-9876-402B886244CF}" type="datetime1">
              <a:rPr lang="en-US" smtClean="0"/>
              <a:t>11/21/2022</a:t>
            </a:fld>
            <a:endParaRPr lang="en-US"/>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13</a:t>
            </a:fld>
            <a:endParaRPr lang="en-US"/>
          </a:p>
        </p:txBody>
      </p:sp>
    </p:spTree>
    <p:extLst>
      <p:ext uri="{BB962C8B-B14F-4D97-AF65-F5344CB8AC3E}">
        <p14:creationId xmlns:p14="http://schemas.microsoft.com/office/powerpoint/2010/main" val="932498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a:t>Areas of focus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r>
              <a:rPr lang="en-US"/>
              <a:t>B2B market scenarios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r>
              <a:rPr lang="en-US"/>
              <a:t>Develop winning strategies to keep ahead of the competition</a:t>
            </a:r>
          </a:p>
          <a:p>
            <a:r>
              <a:rPr lang="en-US"/>
              <a:t>Capitalize on low-hanging fruit to identify a ballpark value</a:t>
            </a:r>
          </a:p>
          <a:p>
            <a:r>
              <a:rPr lang="en-US"/>
              <a:t>Visualize customer directed convergence</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r>
              <a:rPr lang="en-US"/>
              <a:t>Cloud-based opportunities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a:bodyPr>
          <a:lstStyle/>
          <a:p>
            <a:r>
              <a:rPr lang="en-US"/>
              <a:t>Iterative approaches to corporate strategy</a:t>
            </a:r>
          </a:p>
          <a:p>
            <a:r>
              <a:rPr lang="en-US"/>
              <a:t>Establish a management framework from the inside</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11/21/2022</a:t>
            </a:fld>
            <a:endParaRPr lang="en-US"/>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a:p>
        </p:txBody>
      </p:sp>
    </p:spTree>
    <p:extLst>
      <p:ext uri="{BB962C8B-B14F-4D97-AF65-F5344CB8AC3E}">
        <p14:creationId xmlns:p14="http://schemas.microsoft.com/office/powerpoint/2010/main" val="2563119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a:t>How we get there</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3173278" cy="522514"/>
          </a:xfrm>
        </p:spPr>
        <p:txBody>
          <a:bodyPr/>
          <a:lstStyle/>
          <a:p>
            <a:r>
              <a:rPr lang="en-US"/>
              <a:t>ROI</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r>
              <a:rPr lang="en-US"/>
              <a:t>Envision multimedia-based expertise and cross-media growth strategies</a:t>
            </a:r>
          </a:p>
          <a:p>
            <a:r>
              <a:rPr lang="en-US"/>
              <a:t>Visualize quality intellectual capital</a:t>
            </a:r>
          </a:p>
          <a:p>
            <a:r>
              <a:rPr lang="en-US"/>
              <a:t>Engage worldwide methodologies with web-enabled technologies</a:t>
            </a:r>
          </a:p>
          <a:p>
            <a:endParaRPr lang="en-US"/>
          </a:p>
          <a:p>
            <a:endParaRPr lang="en-US"/>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a:lstStyle/>
          <a:p>
            <a:r>
              <a:rPr lang="en-US"/>
              <a:t>Niche Markets</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2828613"/>
          </a:xfrm>
        </p:spPr>
        <p:txBody>
          <a:bodyPr vert="horz" lIns="91440" tIns="45720" rIns="91440" bIns="45720" rtlCol="0" anchor="t">
            <a:normAutofit/>
          </a:bodyPr>
          <a:lstStyle/>
          <a:p>
            <a:r>
              <a:rPr lang="en-US"/>
              <a:t>Pursue scalable customer service through sustainable strategies</a:t>
            </a:r>
          </a:p>
          <a:p>
            <a:r>
              <a:rPr lang="en-US"/>
              <a:t>Engage top-line web services with cutting-edge deliverables</a:t>
            </a:r>
          </a:p>
          <a:p>
            <a:endParaRPr lang="en-US"/>
          </a:p>
          <a:p>
            <a:endParaRPr lang="en-US"/>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200083" y="2003804"/>
            <a:ext cx="3173278" cy="522514"/>
          </a:xfrm>
        </p:spPr>
        <p:txBody>
          <a:bodyPr/>
          <a:lstStyle/>
          <a:p>
            <a:r>
              <a:rPr lang="en-US"/>
              <a:t>Supply chains</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2828613"/>
          </a:xfrm>
        </p:spPr>
        <p:txBody>
          <a:bodyPr/>
          <a:lstStyle/>
          <a:p>
            <a:r>
              <a:rPr lang="en-US"/>
              <a:t>Cultivate one-to-one customer service with robust ideas</a:t>
            </a:r>
          </a:p>
          <a:p>
            <a:r>
              <a:rPr lang="en-US"/>
              <a:t>Maximize timely deliverables for real-time schemas</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11/21/2022</a:t>
            </a:fld>
            <a:endParaRPr lang="en-US"/>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15</a:t>
            </a:fld>
            <a:endParaRPr lang="en-US"/>
          </a:p>
        </p:txBody>
      </p:sp>
    </p:spTree>
    <p:extLst>
      <p:ext uri="{BB962C8B-B14F-4D97-AF65-F5344CB8AC3E}">
        <p14:creationId xmlns:p14="http://schemas.microsoft.com/office/powerpoint/2010/main" val="2721508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11/21/2022</a:t>
            </a:fld>
            <a:endParaRPr lang="en-US"/>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16</a:t>
            </a:fld>
            <a:endParaRPr lang="en-US"/>
          </a:p>
        </p:txBody>
      </p:sp>
    </p:spTree>
    <p:extLst>
      <p:ext uri="{BB962C8B-B14F-4D97-AF65-F5344CB8AC3E}">
        <p14:creationId xmlns:p14="http://schemas.microsoft.com/office/powerpoint/2010/main" val="445070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a:t>Mirjam Nilsson​</a:t>
            </a:r>
          </a:p>
          <a:p>
            <a:r>
              <a:rPr lang="en-US"/>
              <a:t>mirjam@contoso.com</a:t>
            </a:r>
          </a:p>
          <a:p>
            <a:r>
              <a:rPr lang="en-US"/>
              <a:t>www.contoso.com</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a:latin typeface="Times New Roman" panose="02020603050405020304" pitchFamily="18" charset="0"/>
                <a:cs typeface="Times New Roman" panose="02020603050405020304" pitchFamily="18" charset="0"/>
              </a:rPr>
              <a:t>Nội dung thuyết trình</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sz="2400">
                <a:latin typeface="Times New Roman" panose="02020603050405020304" pitchFamily="18" charset="0"/>
                <a:cs typeface="Times New Roman" panose="02020603050405020304" pitchFamily="18" charset="0"/>
              </a:rPr>
              <a:t>1. Mô tả sơ lược sản phẩm.</a:t>
            </a:r>
          </a:p>
          <a:p>
            <a:r>
              <a:rPr lang="en-US" sz="2400">
                <a:latin typeface="Times New Roman" panose="02020603050405020304" pitchFamily="18" charset="0"/>
                <a:cs typeface="Times New Roman" panose="02020603050405020304" pitchFamily="18" charset="0"/>
              </a:rPr>
              <a:t>2. Đối tượng sử dụng sản phẩm và nghiệp vụ chức năng.</a:t>
            </a:r>
          </a:p>
          <a:p>
            <a:r>
              <a:rPr lang="en-US" sz="2400">
                <a:latin typeface="Times New Roman" panose="02020603050405020304" pitchFamily="18" charset="0"/>
                <a:cs typeface="Times New Roman" panose="02020603050405020304" pitchFamily="18" charset="0"/>
              </a:rPr>
              <a:t>3. Các chức năng đặc thù, tiêu biểu của sản phẩm.</a:t>
            </a:r>
          </a:p>
          <a:p>
            <a:r>
              <a:rPr lang="en-US" sz="2400">
                <a:latin typeface="Times New Roman" panose="02020603050405020304" pitchFamily="18" charset="0"/>
                <a:cs typeface="Times New Roman" panose="02020603050405020304" pitchFamily="18" charset="0"/>
              </a:rPr>
              <a:t>4. Lược đồ lớp Class Diagram.</a:t>
            </a:r>
          </a:p>
          <a:p>
            <a:r>
              <a:rPr lang="en-US" sz="2400">
                <a:latin typeface="Times New Roman" panose="02020603050405020304" pitchFamily="18" charset="0"/>
                <a:cs typeface="Times New Roman" panose="02020603050405020304" pitchFamily="18" charset="0"/>
              </a:rPr>
              <a:t>5. Lược đồ quan hệ ERD.</a:t>
            </a:r>
          </a:p>
          <a:p>
            <a:endParaRPr lang="en-US"/>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405492"/>
            <a:ext cx="9779183" cy="1325563"/>
          </a:xfrm>
        </p:spPr>
        <p:txBody>
          <a:bodyPr/>
          <a:lstStyle/>
          <a:p>
            <a:r>
              <a:rPr lang="en-US">
                <a:latin typeface="Times New Roman" panose="02020603050405020304" pitchFamily="18" charset="0"/>
                <a:cs typeface="Times New Roman" panose="02020603050405020304" pitchFamily="18" charset="0"/>
              </a:rPr>
              <a:t>1. Mô tả sơ lược sản phẩm</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702153"/>
            <a:ext cx="9779183" cy="3436483"/>
          </a:xfrm>
        </p:spPr>
        <p:txBody>
          <a:bodyPr vert="horz" lIns="91440" tIns="45720" rIns="91440" bIns="45720" rtlCol="0" anchor="t">
            <a:normAutofit/>
          </a:bodyPr>
          <a:lstStyle/>
          <a:p>
            <a:pPr indent="457200" algn="just">
              <a:lnSpc>
                <a:spcPct val="107000"/>
              </a:lnSpc>
              <a:spcAft>
                <a:spcPts val="800"/>
              </a:spcAft>
            </a:pPr>
            <a:r>
              <a:rPr lang="en-US" sz="1800">
                <a:effectLst/>
                <a:latin typeface="Times New Roman" panose="02020603050405020304" pitchFamily="18" charset="0"/>
                <a:ea typeface="Calibri" panose="020F0502020204030204" pitchFamily="34" charset="0"/>
              </a:rPr>
              <a:t>Đối với một cửa hàng, việc quảng bá và giới thiệu sản phẩm đến khách hàng đáp ứng nhu cầu mua sắm ngày càng cao của khách hàng là điều cần thiết. Vì vậy, nhóm chúng em đã thực hiện đề tài “Thiết kế và xây dựng hệ thống trang web bán quần áo Fashion247”. Cửa hàng có thể đưa các sản phẩm lên hệ thống website của mình và quản lý website đó, khách hàng có thể đặt mua, mua hàng của cửa hàng mà không cần đến trực tiếp cửa hàng, cửa hàng sẽ gửi sản phẩm đến tân tay khách hàng. </a:t>
            </a:r>
            <a:r>
              <a:rPr lang="en-US" sz="1800">
                <a:latin typeface="Times New Roman" panose="02020603050405020304" pitchFamily="18" charset="0"/>
                <a:ea typeface="Calibri" panose="020F0502020204030204" pitchFamily="34" charset="0"/>
              </a:rPr>
              <a:t>Có thể nói w</a:t>
            </a:r>
            <a:r>
              <a:rPr lang="en-US" sz="1800">
                <a:effectLst/>
                <a:latin typeface="Times New Roman" panose="02020603050405020304" pitchFamily="18" charset="0"/>
                <a:ea typeface="Calibri" panose="020F0502020204030204" pitchFamily="34" charset="0"/>
              </a:rPr>
              <a:t>ebsite là nơi cửa hàng quảng bá tốt nhất tất cả các sản phẩm mình bán ra</a:t>
            </a:r>
            <a:r>
              <a:rPr lang="en-US" sz="1800">
                <a:latin typeface="Times New Roman" panose="02020603050405020304" pitchFamily="18" charset="0"/>
                <a:ea typeface="Calibri" panose="020F0502020204030204" pitchFamily="34" charset="0"/>
              </a:rPr>
              <a:t>.</a:t>
            </a:r>
            <a:endParaRPr lang="en-US" sz="180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405492"/>
            <a:ext cx="9779183" cy="1325563"/>
          </a:xfrm>
        </p:spPr>
        <p:txBody>
          <a:bodyPr/>
          <a:lstStyle/>
          <a:p>
            <a:r>
              <a:rPr lang="en-US" sz="4800">
                <a:latin typeface="Times New Roman" panose="02020603050405020304" pitchFamily="18" charset="0"/>
                <a:cs typeface="Times New Roman" panose="02020603050405020304" pitchFamily="18" charset="0"/>
              </a:rPr>
              <a:t>2. Đối tượng sử dụng sản phẩm </a:t>
            </a:r>
            <a:br>
              <a:rPr lang="en-US" sz="4800">
                <a:latin typeface="Times New Roman" panose="02020603050405020304" pitchFamily="18" charset="0"/>
                <a:cs typeface="Times New Roman" panose="02020603050405020304" pitchFamily="18" charset="0"/>
              </a:rPr>
            </a:br>
            <a:r>
              <a:rPr lang="en-US" sz="4800">
                <a:latin typeface="Times New Roman" panose="02020603050405020304" pitchFamily="18" charset="0"/>
                <a:cs typeface="Times New Roman" panose="02020603050405020304" pitchFamily="18" charset="0"/>
              </a:rPr>
              <a:t>và nghiệp vụ chức năng</a:t>
            </a:r>
            <a:endParaRPr lang="en-US">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612D6277-CD65-4EF7-F648-A0ADC46460A5}"/>
              </a:ext>
            </a:extLst>
          </p:cNvPr>
          <p:cNvSpPr txBox="1">
            <a:spLocks/>
          </p:cNvSpPr>
          <p:nvPr/>
        </p:nvSpPr>
        <p:spPr>
          <a:xfrm>
            <a:off x="1167492" y="3203502"/>
            <a:ext cx="9356272" cy="2829905"/>
          </a:xfrm>
          <a:prstGeom prst="rect">
            <a:avLst/>
          </a:prstGeom>
        </p:spPr>
        <p:txBody>
          <a:bodyPr vert="horz" lIns="91440" tIns="45720" rIns="91440" bIns="45720" rtlCol="0" anchor="t">
            <a:noAutofit/>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1800">
                <a:latin typeface="Times New Roman" panose="02020603050405020304" pitchFamily="18" charset="0"/>
                <a:cs typeface="Times New Roman" panose="02020603050405020304" pitchFamily="18" charset="0"/>
              </a:rPr>
              <a:t>Đối tượng sử dụng sản phẩm gồm: Khách hàng và Quản trị viên</a:t>
            </a:r>
          </a:p>
          <a:p>
            <a:pPr algn="just"/>
            <a:r>
              <a:rPr lang="en-US" sz="1800">
                <a:latin typeface="Times New Roman" panose="02020603050405020304" pitchFamily="18" charset="0"/>
                <a:cs typeface="Times New Roman" panose="02020603050405020304" pitchFamily="18" charset="0"/>
              </a:rPr>
              <a:t>- Khách hàng đóng vai trò như là người dùng chính của hệ thống, trực tiếp sử dụng các chức năng mua sắm sản phẩm và quản lí thông tin của họ trên hệ thống.</a:t>
            </a:r>
          </a:p>
          <a:p>
            <a:pPr algn="just"/>
            <a:r>
              <a:rPr lang="en-US" sz="1800">
                <a:latin typeface="Times New Roman" panose="02020603050405020304" pitchFamily="18" charset="0"/>
                <a:cs typeface="Times New Roman" panose="02020603050405020304" pitchFamily="18" charset="0"/>
              </a:rPr>
              <a:t>- Quản trị viên đóng vai trò như là người vận hành của hệ thống, tiếp nhận và xử lí các thao tác nghiệp vụ của người bán hàng, bên cạnh đó họ còn có quyền truy cập và sử dụng những chức năng quản trị hệ thống.</a:t>
            </a:r>
          </a:p>
        </p:txBody>
      </p:sp>
      <p:sp>
        <p:nvSpPr>
          <p:cNvPr id="5" name="Text Placeholder 3">
            <a:extLst>
              <a:ext uri="{FF2B5EF4-FFF2-40B4-BE49-F238E27FC236}">
                <a16:creationId xmlns:a16="http://schemas.microsoft.com/office/drawing/2014/main" id="{BE5E87AB-3D73-705A-227A-0B3F3D5B3869}"/>
              </a:ext>
            </a:extLst>
          </p:cNvPr>
          <p:cNvSpPr txBox="1">
            <a:spLocks/>
          </p:cNvSpPr>
          <p:nvPr/>
        </p:nvSpPr>
        <p:spPr>
          <a:xfrm>
            <a:off x="1167492" y="2583397"/>
            <a:ext cx="9013372" cy="513970"/>
          </a:xfrm>
          <a:prstGeom prst="rect">
            <a:avLst/>
          </a:prstGeom>
        </p:spPr>
        <p:txBody>
          <a:bodyPr vert="horz" lIns="91440" tIns="45720" rIns="91440" bIns="45720" rtlCol="0" anchor="t">
            <a:noAutofit/>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2200" b="1">
                <a:latin typeface="Times New Roman" panose="02020603050405020304" pitchFamily="18" charset="0"/>
                <a:cs typeface="Times New Roman" panose="02020603050405020304" pitchFamily="18" charset="0"/>
              </a:rPr>
              <a:t>2.1 Đối tượng sử dụng sản phẩm</a:t>
            </a:r>
          </a:p>
        </p:txBody>
      </p:sp>
    </p:spTree>
    <p:extLst>
      <p:ext uri="{BB962C8B-B14F-4D97-AF65-F5344CB8AC3E}">
        <p14:creationId xmlns:p14="http://schemas.microsoft.com/office/powerpoint/2010/main" val="1642759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405492"/>
            <a:ext cx="9779183" cy="1325563"/>
          </a:xfrm>
        </p:spPr>
        <p:txBody>
          <a:bodyPr/>
          <a:lstStyle/>
          <a:p>
            <a:r>
              <a:rPr lang="en-US" sz="4800">
                <a:latin typeface="Times New Roman" panose="02020603050405020304" pitchFamily="18" charset="0"/>
                <a:cs typeface="Times New Roman" panose="02020603050405020304" pitchFamily="18" charset="0"/>
              </a:rPr>
              <a:t>2. Đối tượng sử dụng sản phẩm </a:t>
            </a:r>
            <a:br>
              <a:rPr lang="en-US" sz="4800">
                <a:latin typeface="Times New Roman" panose="02020603050405020304" pitchFamily="18" charset="0"/>
                <a:cs typeface="Times New Roman" panose="02020603050405020304" pitchFamily="18" charset="0"/>
              </a:rPr>
            </a:br>
            <a:r>
              <a:rPr lang="en-US" sz="4800">
                <a:latin typeface="Times New Roman" panose="02020603050405020304" pitchFamily="18" charset="0"/>
                <a:cs typeface="Times New Roman" panose="02020603050405020304" pitchFamily="18" charset="0"/>
              </a:rPr>
              <a:t>và nghiệp vụ chức năng</a:t>
            </a:r>
            <a:endParaRPr lang="en-US">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612D6277-CD65-4EF7-F648-A0ADC46460A5}"/>
              </a:ext>
            </a:extLst>
          </p:cNvPr>
          <p:cNvSpPr txBox="1">
            <a:spLocks/>
          </p:cNvSpPr>
          <p:nvPr/>
        </p:nvSpPr>
        <p:spPr>
          <a:xfrm>
            <a:off x="1167492" y="3203502"/>
            <a:ext cx="9356272" cy="2829905"/>
          </a:xfrm>
          <a:prstGeom prst="rect">
            <a:avLst/>
          </a:prstGeom>
        </p:spPr>
        <p:txBody>
          <a:bodyPr vert="horz" lIns="91440" tIns="45720" rIns="91440" bIns="45720" rtlCol="0" anchor="t">
            <a:noAutofit/>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1800">
                <a:latin typeface="Times New Roman" panose="02020603050405020304" pitchFamily="18" charset="0"/>
                <a:cs typeface="Times New Roman" panose="02020603050405020304" pitchFamily="18" charset="0"/>
              </a:rPr>
              <a:t>Nghiệp vụ chức năng được phân ra 2 loại: </a:t>
            </a:r>
          </a:p>
          <a:p>
            <a:pPr algn="just"/>
            <a:r>
              <a:rPr lang="en-US" sz="1800">
                <a:latin typeface="Times New Roman" panose="02020603050405020304" pitchFamily="18" charset="0"/>
                <a:cs typeface="Times New Roman" panose="02020603050405020304" pitchFamily="18" charset="0"/>
              </a:rPr>
              <a:t>- Nhóm nghiệp vụ của khách hàng: Đặt hàng, Thanh toán, Quản lí giỏ hàng, Xem lịch sử mua hàng, Liên hệ quản trị, ..v..vv</a:t>
            </a:r>
          </a:p>
          <a:p>
            <a:pPr algn="just"/>
            <a:r>
              <a:rPr lang="en-US" sz="1800">
                <a:latin typeface="Times New Roman" panose="02020603050405020304" pitchFamily="18" charset="0"/>
                <a:cs typeface="Times New Roman" panose="02020603050405020304" pitchFamily="18" charset="0"/>
              </a:rPr>
              <a:t>- Nhóm nghiệp vụ của người quản trị: Quản lí sản phẩm, Quản lí khách hàng, Quản lí đơn hàng, Quản lí hoá đơn, Thống kê mua bán, ..v..vv</a:t>
            </a:r>
          </a:p>
        </p:txBody>
      </p:sp>
      <p:sp>
        <p:nvSpPr>
          <p:cNvPr id="5" name="Text Placeholder 3">
            <a:extLst>
              <a:ext uri="{FF2B5EF4-FFF2-40B4-BE49-F238E27FC236}">
                <a16:creationId xmlns:a16="http://schemas.microsoft.com/office/drawing/2014/main" id="{BE5E87AB-3D73-705A-227A-0B3F3D5B3869}"/>
              </a:ext>
            </a:extLst>
          </p:cNvPr>
          <p:cNvSpPr txBox="1">
            <a:spLocks/>
          </p:cNvSpPr>
          <p:nvPr/>
        </p:nvSpPr>
        <p:spPr>
          <a:xfrm>
            <a:off x="1167492" y="2583397"/>
            <a:ext cx="9013372" cy="513970"/>
          </a:xfrm>
          <a:prstGeom prst="rect">
            <a:avLst/>
          </a:prstGeom>
        </p:spPr>
        <p:txBody>
          <a:bodyPr vert="horz" lIns="91440" tIns="45720" rIns="91440" bIns="45720" rtlCol="0" anchor="t">
            <a:noAutofit/>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2200" b="1">
                <a:latin typeface="Times New Roman" panose="02020603050405020304" pitchFamily="18" charset="0"/>
                <a:cs typeface="Times New Roman" panose="02020603050405020304" pitchFamily="18" charset="0"/>
              </a:rPr>
              <a:t>2.2 Nghiệp vụ chức năng</a:t>
            </a:r>
          </a:p>
        </p:txBody>
      </p:sp>
    </p:spTree>
    <p:extLst>
      <p:ext uri="{BB962C8B-B14F-4D97-AF65-F5344CB8AC3E}">
        <p14:creationId xmlns:p14="http://schemas.microsoft.com/office/powerpoint/2010/main" val="692385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a:t>Primary goals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r>
              <a:rPr lang="en-US"/>
              <a:t>Annual revenue growth</a:t>
            </a:r>
          </a:p>
        </p:txBody>
      </p:sp>
    </p:spTree>
    <p:extLst>
      <p:ext uri="{BB962C8B-B14F-4D97-AF65-F5344CB8AC3E}">
        <p14:creationId xmlns:p14="http://schemas.microsoft.com/office/powerpoint/2010/main" val="3446797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a:t>Quarterly performance</a:t>
            </a:r>
          </a:p>
        </p:txBody>
      </p:sp>
      <p:graphicFrame>
        <p:nvGraphicFramePr>
          <p:cNvPr id="6" name="Content Placeholder 5" descr="Chart">
            <a:extLst>
              <a:ext uri="{FF2B5EF4-FFF2-40B4-BE49-F238E27FC236}">
                <a16:creationId xmlns:a16="http://schemas.microsoft.com/office/drawing/2014/main" id="{DB23E567-BDB1-4E6F-9EA8-3E4297461AEE}"/>
              </a:ext>
            </a:extLst>
          </p:cNvPr>
          <p:cNvGraphicFramePr>
            <a:graphicFrameLocks noGrp="1"/>
          </p:cNvGraphicFramePr>
          <p:nvPr>
            <p:ph idx="1"/>
            <p:extLst>
              <p:ext uri="{D42A27DB-BD31-4B8C-83A1-F6EECF244321}">
                <p14:modId xmlns:p14="http://schemas.microsoft.com/office/powerpoint/2010/main" val="1484250899"/>
              </p:ext>
            </p:extLst>
          </p:nvPr>
        </p:nvGraphicFramePr>
        <p:xfrm>
          <a:off x="1258176" y="2360884"/>
          <a:ext cx="4765635" cy="27017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ontent Placeholder 5" descr="Chart">
            <a:extLst>
              <a:ext uri="{FF2B5EF4-FFF2-40B4-BE49-F238E27FC236}">
                <a16:creationId xmlns:a16="http://schemas.microsoft.com/office/drawing/2014/main" id="{5A839DA0-FCCD-084E-87E3-CCD098AB7F71}"/>
              </a:ext>
            </a:extLst>
          </p:cNvPr>
          <p:cNvGraphicFramePr>
            <a:graphicFrameLocks/>
          </p:cNvGraphicFramePr>
          <p:nvPr>
            <p:extLst>
              <p:ext uri="{D42A27DB-BD31-4B8C-83A1-F6EECF244321}">
                <p14:modId xmlns:p14="http://schemas.microsoft.com/office/powerpoint/2010/main" val="669982935"/>
              </p:ext>
            </p:extLst>
          </p:nvPr>
        </p:nvGraphicFramePr>
        <p:xfrm>
          <a:off x="6697091" y="2360884"/>
          <a:ext cx="4765635" cy="2701770"/>
        </p:xfrm>
        <a:graphic>
          <a:graphicData uri="http://schemas.openxmlformats.org/drawingml/2006/chart">
            <c:chart xmlns:c="http://schemas.openxmlformats.org/drawingml/2006/chart" xmlns:r="http://schemas.openxmlformats.org/officeDocument/2006/relationships" r:id="rId3"/>
          </a:graphicData>
        </a:graphic>
      </p:graphicFrame>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11/21/2022</a:t>
            </a:fld>
            <a:endParaRPr lang="en-US"/>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a:t>
            </a:fld>
            <a:endParaRPr lang="en-US"/>
          </a:p>
        </p:txBody>
      </p:sp>
    </p:spTree>
    <p:extLst>
      <p:ext uri="{BB962C8B-B14F-4D97-AF65-F5344CB8AC3E}">
        <p14:creationId xmlns:p14="http://schemas.microsoft.com/office/powerpoint/2010/main" val="1527386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a:t>Areas of growth</a:t>
            </a:r>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2222644665"/>
              </p:ext>
            </p:extLst>
          </p:nvPr>
        </p:nvGraphicFramePr>
        <p:xfrm>
          <a:off x="1205707" y="2501900"/>
          <a:ext cx="9780585" cy="1854200"/>
        </p:xfrm>
        <a:graphic>
          <a:graphicData uri="http://schemas.openxmlformats.org/drawingml/2006/table">
            <a:tbl>
              <a:tblPr firstRow="1" bandRow="1">
                <a:tableStyleId>{5C22544A-7EE6-4342-B048-85BDC9FD1C3A}</a:tableStyleId>
              </a:tblPr>
              <a:tblGrid>
                <a:gridCol w="1956117">
                  <a:extLst>
                    <a:ext uri="{9D8B030D-6E8A-4147-A177-3AD203B41FA5}">
                      <a16:colId xmlns:a16="http://schemas.microsoft.com/office/drawing/2014/main" val="1689330750"/>
                    </a:ext>
                  </a:extLst>
                </a:gridCol>
                <a:gridCol w="1956117">
                  <a:extLst>
                    <a:ext uri="{9D8B030D-6E8A-4147-A177-3AD203B41FA5}">
                      <a16:colId xmlns:a16="http://schemas.microsoft.com/office/drawing/2014/main" val="2660631934"/>
                    </a:ext>
                  </a:extLst>
                </a:gridCol>
                <a:gridCol w="1956117">
                  <a:extLst>
                    <a:ext uri="{9D8B030D-6E8A-4147-A177-3AD203B41FA5}">
                      <a16:colId xmlns:a16="http://schemas.microsoft.com/office/drawing/2014/main" val="3909717689"/>
                    </a:ext>
                  </a:extLst>
                </a:gridCol>
                <a:gridCol w="1956117">
                  <a:extLst>
                    <a:ext uri="{9D8B030D-6E8A-4147-A177-3AD203B41FA5}">
                      <a16:colId xmlns:a16="http://schemas.microsoft.com/office/drawing/2014/main" val="1603189107"/>
                    </a:ext>
                  </a:extLst>
                </a:gridCol>
                <a:gridCol w="1956117">
                  <a:extLst>
                    <a:ext uri="{9D8B030D-6E8A-4147-A177-3AD203B41FA5}">
                      <a16:colId xmlns:a16="http://schemas.microsoft.com/office/drawing/2014/main" val="2755691855"/>
                    </a:ext>
                  </a:extLst>
                </a:gridCol>
              </a:tblGrid>
              <a:tr h="370840">
                <a:tc>
                  <a:txBody>
                    <a:bodyPr/>
                    <a:lstStyle/>
                    <a:p>
                      <a:pPr algn="ctr"/>
                      <a:endParaRPr lang="en-US" b="1">
                        <a:latin typeface="Tenorite" pitchFamily="2"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a:latin typeface="Tenorite" pitchFamily="2" charset="0"/>
                        </a:rPr>
                        <a:t>B2B</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a:latin typeface="Tenorite" pitchFamily="2" charset="0"/>
                        </a:rPr>
                        <a:t>Supply chain</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a:latin typeface="Tenorite" pitchFamily="2" charset="0"/>
                        </a:rPr>
                        <a:t>ROI</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a:latin typeface="Tenorite" pitchFamily="2" charset="0"/>
                        </a:rPr>
                        <a:t>E-commerce</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370840">
                <a:tc>
                  <a:txBody>
                    <a:bodyPr/>
                    <a:lstStyle/>
                    <a:p>
                      <a:pPr algn="ctr"/>
                      <a:r>
                        <a:rPr lang="en-US" sz="1400">
                          <a:solidFill>
                            <a:schemeClr val="tx2">
                              <a:lumMod val="75000"/>
                            </a:schemeClr>
                          </a:solidFill>
                          <a:latin typeface="Tenorite" pitchFamily="2" charset="0"/>
                        </a:rPr>
                        <a:t>Q1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2.3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5.0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0208656"/>
                  </a:ext>
                </a:extLst>
              </a:tr>
              <a:tr h="370840">
                <a:tc>
                  <a:txBody>
                    <a:bodyPr/>
                    <a:lstStyle/>
                    <a:p>
                      <a:pPr algn="ctr"/>
                      <a:r>
                        <a:rPr lang="en-US" sz="1400">
                          <a:solidFill>
                            <a:schemeClr val="tx2">
                              <a:lumMod val="75000"/>
                            </a:schemeClr>
                          </a:solidFill>
                          <a:latin typeface="Tenorite" pitchFamily="2" charset="0"/>
                        </a:rPr>
                        <a:t>Q2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3.2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5.1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4.4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3.0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4243071"/>
                  </a:ext>
                </a:extLst>
              </a:tr>
              <a:tr h="370840">
                <a:tc>
                  <a:txBody>
                    <a:bodyPr/>
                    <a:lstStyle/>
                    <a:p>
                      <a:pPr algn="ctr"/>
                      <a:r>
                        <a:rPr lang="en-US" sz="1400">
                          <a:solidFill>
                            <a:schemeClr val="tx2">
                              <a:lumMod val="75000"/>
                            </a:schemeClr>
                          </a:solidFill>
                          <a:latin typeface="Tenorite" pitchFamily="2" charset="0"/>
                        </a:rPr>
                        <a:t>Q3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2.1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2.5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2.8</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808797"/>
                  </a:ext>
                </a:extLst>
              </a:tr>
              <a:tr h="370840">
                <a:tc>
                  <a:txBody>
                    <a:bodyPr/>
                    <a:lstStyle/>
                    <a:p>
                      <a:pPr algn="ctr"/>
                      <a:r>
                        <a:rPr lang="en-US" sz="1400">
                          <a:solidFill>
                            <a:schemeClr val="tx2">
                              <a:lumMod val="75000"/>
                            </a:schemeClr>
                          </a:solidFill>
                          <a:latin typeface="Tenorite" pitchFamily="2" charset="0"/>
                        </a:rPr>
                        <a:t>Q4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2.2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a:solidFill>
                            <a:schemeClr val="tx2">
                              <a:lumMod val="75000"/>
                            </a:schemeClr>
                          </a:solidFill>
                          <a:latin typeface="Tenorite" pitchFamily="2" charset="0"/>
                        </a:rPr>
                        <a:t>7.0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950325"/>
                  </a:ext>
                </a:extLst>
              </a:tr>
            </a:tbl>
          </a:graphicData>
        </a:graphic>
      </p:graphicFrame>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11/21/2022</a:t>
            </a:fld>
            <a:endParaRPr lang="en-US"/>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8</a:t>
            </a:fld>
            <a:endParaRPr lang="en-US"/>
          </a:p>
        </p:txBody>
      </p:sp>
    </p:spTree>
    <p:extLst>
      <p:ext uri="{BB962C8B-B14F-4D97-AF65-F5344CB8AC3E}">
        <p14:creationId xmlns:p14="http://schemas.microsoft.com/office/powerpoint/2010/main" val="4212917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4400"/>
              <a:t>Business opportunities are like buses. There's always another one coming.</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r>
              <a:rPr lang="en-US"/>
              <a:t>Richard Branson</a:t>
            </a:r>
          </a:p>
          <a:p>
            <a:endParaRPr lang="en-US"/>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a: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p:txBody>
          <a:bodyPr/>
          <a:lstStyle/>
          <a:p>
            <a:fld id="{4CF75428-5BE0-934D-BB71-675F8E23A386}" type="datetime1">
              <a:rPr lang="en-US" smtClean="0"/>
              <a:t>11/21/2022</a:t>
            </a:fld>
            <a:endParaRPr lang="en-US"/>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9</a:t>
            </a:fld>
            <a:endParaRPr lang="en-US"/>
          </a:p>
        </p:txBody>
      </p:sp>
    </p:spTree>
    <p:extLst>
      <p:ext uri="{BB962C8B-B14F-4D97-AF65-F5344CB8AC3E}">
        <p14:creationId xmlns:p14="http://schemas.microsoft.com/office/powerpoint/2010/main" val="263998376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{2130EEE0-0AC0-472F-BB21-93E5170C0511}tf45331398_win32</Template>
  <TotalTime>90</TotalTime>
  <Words>862</Words>
  <Application>Microsoft Office PowerPoint</Application>
  <PresentationFormat>Widescreen</PresentationFormat>
  <Paragraphs>168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Tenorite</vt:lpstr>
      <vt:lpstr>Times New Roman</vt:lpstr>
      <vt:lpstr>Office Theme</vt:lpstr>
      <vt:lpstr>Bài thuyết trình - Nhóm 6 Môn Công Nghệ Phần Mềm</vt:lpstr>
      <vt:lpstr>Nội dung thuyết trình</vt:lpstr>
      <vt:lpstr>1. Mô tả sơ lược sản phẩm</vt:lpstr>
      <vt:lpstr>2. Đối tượng sử dụng sản phẩm  và nghiệp vụ chức năng</vt:lpstr>
      <vt:lpstr>2. Đối tượng sử dụng sản phẩm  và nghiệp vụ chức năng</vt:lpstr>
      <vt:lpstr>Primary goals</vt:lpstr>
      <vt:lpstr>Quarterly performance</vt:lpstr>
      <vt:lpstr>Areas of growth</vt:lpstr>
      <vt:lpstr>Business opportunities are like buses. There's always another one coming.</vt:lpstr>
      <vt:lpstr>Meet our team</vt:lpstr>
      <vt:lpstr>The full team</vt:lpstr>
      <vt:lpstr>Plan for product launch </vt:lpstr>
      <vt:lpstr>Timeline </vt:lpstr>
      <vt:lpstr>Areas of focus</vt:lpstr>
      <vt:lpstr>How we get there</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thuyết trình - Nhóm 6 Môn Công Nghệ Phần Mềm</dc:title>
  <dc:creator>Nguyên Lộc Trần</dc:creator>
  <cp:lastModifiedBy>Nguyên Lộc Trần</cp:lastModifiedBy>
  <cp:revision>9</cp:revision>
  <dcterms:created xsi:type="dcterms:W3CDTF">2022-11-20T06:42:54Z</dcterms:created>
  <dcterms:modified xsi:type="dcterms:W3CDTF">2022-11-20T19:38:27Z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