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6" r:id="rId5"/>
    <p:sldId id="257" r:id="rId6"/>
    <p:sldId id="258" r:id="rId7"/>
    <p:sldId id="259" r:id="rId8"/>
    <p:sldId id="261" r:id="rId9"/>
    <p:sldId id="260" r:id="rId10"/>
    <p:sldId id="273" r:id="rId11"/>
    <p:sldId id="271" r:id="rId12"/>
    <p:sldId id="269" r:id="rId13"/>
    <p:sldId id="264" r:id="rId14"/>
    <p:sldId id="270" r:id="rId15"/>
    <p:sldId id="265" r:id="rId16"/>
    <p:sldId id="266" r:id="rId17"/>
    <p:sldId id="267"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18"/>
  </p:normalViewPr>
  <p:slideViewPr>
    <p:cSldViewPr snapToGrid="0">
      <p:cViewPr varScale="1">
        <p:scale>
          <a:sx n="117" d="100"/>
          <a:sy n="117" d="100"/>
        </p:scale>
        <p:origin x="294" y="10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Sheet1!$B$2:$B$3</c:f>
              <c:numCache>
                <c:formatCode>General</c:formatCode>
                <c:ptCount val="2"/>
                <c:pt idx="0">
                  <c:v>2.5</c:v>
                </c:pt>
                <c:pt idx="1">
                  <c:v>4.3</c:v>
                </c:pt>
              </c:numCache>
            </c:numRef>
          </c:val>
          <c:extLst>
            <c:ext xmlns:c16="http://schemas.microsoft.com/office/drawing/2014/chart" uri="{C3380CC4-5D6E-409C-BE32-E72D297353CC}">
              <c16:uniqueId val="{00000000-5A55-423E-948E-3543A421E78B}"/>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Sheet1!$C$2:$C$3</c:f>
              <c:numCache>
                <c:formatCode>General</c:formatCode>
                <c:ptCount val="2"/>
                <c:pt idx="0">
                  <c:v>4.4000000000000004</c:v>
                </c:pt>
                <c:pt idx="1">
                  <c:v>2.4</c:v>
                </c:pt>
              </c:numCache>
            </c:numRef>
          </c:val>
          <c:extLst>
            <c:ext xmlns:c16="http://schemas.microsoft.com/office/drawing/2014/chart" uri="{C3380CC4-5D6E-409C-BE32-E72D297353CC}">
              <c16:uniqueId val="{00000001-5A55-423E-948E-3543A421E78B}"/>
            </c:ext>
          </c:extLst>
        </c:ser>
        <c:ser>
          <c:idx val="2"/>
          <c:order val="2"/>
          <c:tx>
            <c:strRef>
              <c:f>Sheet1!$D$1</c:f>
              <c:strCache>
                <c:ptCount val="1"/>
                <c:pt idx="0">
                  <c:v>Series 1</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Sheet1!$D$2:$D$3</c:f>
              <c:numCache>
                <c:formatCode>General</c:formatCode>
                <c:ptCount val="2"/>
                <c:pt idx="0">
                  <c:v>2</c:v>
                </c:pt>
                <c:pt idx="1">
                  <c:v>2</c:v>
                </c:pt>
              </c:numCache>
            </c:numRef>
          </c:val>
          <c:extLst>
            <c:ext xmlns:c16="http://schemas.microsoft.com/office/drawing/2014/chart" uri="{C3380CC4-5D6E-409C-BE32-E72D297353CC}">
              <c16:uniqueId val="{00000002-5A55-423E-948E-3543A421E78B}"/>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Sheet1!$B$2:$B$3</c:f>
              <c:numCache>
                <c:formatCode>General</c:formatCode>
                <c:ptCount val="2"/>
                <c:pt idx="0">
                  <c:v>4.5</c:v>
                </c:pt>
                <c:pt idx="1">
                  <c:v>3.5</c:v>
                </c:pt>
              </c:numCache>
            </c:numRef>
          </c:val>
          <c:extLst>
            <c:ext xmlns:c16="http://schemas.microsoft.com/office/drawing/2014/chart" uri="{C3380CC4-5D6E-409C-BE32-E72D297353CC}">
              <c16:uniqueId val="{00000000-5A55-423E-948E-3543A421E78B}"/>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Sheet1!$C$2:$C$3</c:f>
              <c:numCache>
                <c:formatCode>General</c:formatCode>
                <c:ptCount val="2"/>
                <c:pt idx="0">
                  <c:v>2.8</c:v>
                </c:pt>
                <c:pt idx="1">
                  <c:v>1.8</c:v>
                </c:pt>
              </c:numCache>
            </c:numRef>
          </c:val>
          <c:extLst>
            <c:ext xmlns:c16="http://schemas.microsoft.com/office/drawing/2014/chart" uri="{C3380CC4-5D6E-409C-BE32-E72D297353CC}">
              <c16:uniqueId val="{00000001-5A55-423E-948E-3543A421E78B}"/>
            </c:ext>
          </c:extLst>
        </c:ser>
        <c:ser>
          <c:idx val="2"/>
          <c:order val="2"/>
          <c:tx>
            <c:strRef>
              <c:f>Sheet1!$D$1</c:f>
              <c:strCache>
                <c:ptCount val="1"/>
                <c:pt idx="0">
                  <c:v>Series 1</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Sheet1!$D$2:$D$3</c:f>
              <c:numCache>
                <c:formatCode>General</c:formatCode>
                <c:ptCount val="2"/>
                <c:pt idx="0">
                  <c:v>5</c:v>
                </c:pt>
                <c:pt idx="1">
                  <c:v>3</c:v>
                </c:pt>
              </c:numCache>
            </c:numRef>
          </c:val>
          <c:extLst>
            <c:ext xmlns:c16="http://schemas.microsoft.com/office/drawing/2014/chart" uri="{C3380CC4-5D6E-409C-BE32-E72D297353CC}">
              <c16:uniqueId val="{00000002-5A55-423E-948E-3543A421E78B}"/>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a:latin typeface="Tenorite" pitchFamily="2" charset="0"/>
            </a:rPr>
            <a:t>Deploy strategic networks with compelling e-business needs</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a:latin typeface="Tenorite" pitchFamily="2" charset="0"/>
            </a:rPr>
            <a:t>Planning</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a:latin typeface="Tenorite" pitchFamily="2" charset="0"/>
            </a:rPr>
            <a:t>Synergize scalable </a:t>
          </a:r>
          <a:br>
            <a:rPr lang="en-US" sz="1400">
              <a:latin typeface="Tenorite" pitchFamily="2" charset="0"/>
            </a:rPr>
          </a:br>
          <a:r>
            <a:rPr lang="en-US" sz="1400">
              <a:latin typeface="Tenorite" pitchFamily="2" charset="0"/>
            </a:rPr>
            <a:t>e-commerce</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a:latin typeface="Tenorite" pitchFamily="2" charset="0"/>
            </a:rPr>
            <a:t>Marketing</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a:latin typeface="Tenorite" pitchFamily="2" charset="0"/>
            </a:rPr>
            <a:t>Disseminate standardized metrics</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a:latin typeface="Tenorite" pitchFamily="2" charset="0"/>
            </a:rPr>
            <a:t>Design</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a:latin typeface="Tenorite" pitchFamily="2" charset="0"/>
            </a:rPr>
            <a:t>Coordinate</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a:latin typeface="Tenorite" pitchFamily="2" charset="0"/>
            </a:rPr>
            <a:t>Foster holistically superior methodologies</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a:latin typeface="Tenorite" pitchFamily="2" charset="0"/>
            </a:rPr>
            <a:t>Launch</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a:latin typeface="Tenorite" pitchFamily="2" charset="0"/>
            </a:rPr>
            <a:t>Strategy</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566CA0B6-95FF-3A46-BF54-8E3C5843F883}">
      <dgm:prSet phldr="0" custT="1"/>
      <dgm:spPr>
        <a:solidFill>
          <a:schemeClr val="accent1"/>
        </a:solidFill>
        <a:ln>
          <a:noFill/>
        </a:ln>
      </dgm:spPr>
      <dgm:t>
        <a:bodyPr/>
        <a:lstStyle/>
        <a:p>
          <a:pPr marL="0" algn="ctr">
            <a:buNone/>
          </a:pPr>
          <a:r>
            <a:rPr lang="en-US" sz="1400">
              <a:latin typeface="Tenorite" pitchFamily="2" charset="0"/>
            </a:rPr>
            <a:t>e-business applications</a:t>
          </a:r>
        </a:p>
      </dgm:t>
    </dgm:pt>
    <dgm:pt modelId="{C117508E-3024-E449-BAAE-1987AA32AD71}" type="parTrans" cxnId="{C499AF16-4A28-D448-9A77-B8BAAF4098DA}">
      <dgm:prSet/>
      <dgm:spPr/>
      <dgm:t>
        <a:bodyPr/>
        <a:lstStyle/>
        <a:p>
          <a:endParaRPr lang="en-US"/>
        </a:p>
      </dgm:t>
    </dgm:pt>
    <dgm:pt modelId="{0B3040D4-47C6-DA43-932A-AD2F185F5C5E}" type="sibTrans" cxnId="{C499AF16-4A28-D448-9A77-B8BAAF4098DA}">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a:solidFill>
                <a:schemeClr val="bg1"/>
              </a:solidFill>
              <a:latin typeface="Tenorite" pitchFamily="2" charset="0"/>
            </a:rPr>
            <a:t>Deploy strategic networks with compelling e-business needs</a:t>
          </a:r>
          <a:endParaRPr lang="en-US" b="1">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a:solidFill>
                <a:schemeClr val="bg1"/>
              </a:solidFill>
              <a:latin typeface="Tenorite" pitchFamily="2" charset="0"/>
            </a:rPr>
            <a:t>Sep 20XX</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a:solidFill>
                <a:schemeClr val="bg1"/>
              </a:solidFill>
              <a:latin typeface="Tenorite" pitchFamily="2" charset="0"/>
            </a:rPr>
            <a:t>Synergize scalable</a:t>
          </a:r>
          <a:br>
            <a:rPr lang="en-US" b="0">
              <a:solidFill>
                <a:schemeClr val="bg1"/>
              </a:solidFill>
              <a:latin typeface="Tenorite" pitchFamily="2" charset="0"/>
            </a:rPr>
          </a:br>
          <a:r>
            <a:rPr lang="en-US" b="0">
              <a:solidFill>
                <a:schemeClr val="bg1"/>
              </a:solidFill>
              <a:latin typeface="Tenorite" pitchFamily="2" charset="0"/>
            </a:rPr>
            <a:t>e-commerce</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a:solidFill>
                <a:schemeClr val="bg1"/>
              </a:solidFill>
              <a:latin typeface="Tenorite" pitchFamily="2" charset="0"/>
            </a:rPr>
            <a:t>Nov 20XX</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a:solidFill>
                <a:schemeClr val="bg1"/>
              </a:solidFill>
              <a:latin typeface="Tenorite" pitchFamily="2" charset="0"/>
            </a:rPr>
            <a:t>Disseminate standardized metrics</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a:solidFill>
                <a:schemeClr val="bg1"/>
              </a:solidFill>
              <a:latin typeface="Tenorite" pitchFamily="2" charset="0"/>
            </a:rPr>
            <a:t>Jan 20XX</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a:solidFill>
                <a:schemeClr val="bg1"/>
              </a:solidFill>
              <a:latin typeface="Tenorite" pitchFamily="2" charset="0"/>
            </a:rPr>
            <a:t>Coordinate e-business applications</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a:solidFill>
                <a:schemeClr val="bg1"/>
              </a:solidFill>
              <a:latin typeface="Tenorite" pitchFamily="2" charset="0"/>
            </a:rPr>
            <a:t>March 20XX</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a:solidFill>
                <a:schemeClr val="bg1"/>
              </a:solidFill>
              <a:latin typeface="Tenorite" pitchFamily="2" charset="0"/>
            </a:rPr>
            <a:t>Foster holistically superior methodologies</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a:solidFill>
                <a:schemeClr val="bg1"/>
              </a:solidFill>
              <a:latin typeface="Tenorite" pitchFamily="2" charset="0"/>
            </a:rPr>
            <a:t>May 20XX</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a:latin typeface="Tenorite" pitchFamily="2" charset="0"/>
            </a:rPr>
            <a:t>Planning</a:t>
          </a:r>
        </a:p>
        <a:p>
          <a:pPr marL="0" lvl="1" indent="-114300" algn="ctr" defTabSz="622300">
            <a:lnSpc>
              <a:spcPct val="90000"/>
            </a:lnSpc>
            <a:spcBef>
              <a:spcPct val="0"/>
            </a:spcBef>
            <a:spcAft>
              <a:spcPct val="15000"/>
            </a:spcAft>
            <a:buNone/>
          </a:pPr>
          <a:r>
            <a:rPr lang="en-US" sz="1400" kern="1200">
              <a:latin typeface="Tenorite" pitchFamily="2" charset="0"/>
            </a:rPr>
            <a:t>Synergize scalable </a:t>
          </a:r>
          <a:br>
            <a:rPr lang="en-US" sz="1400" kern="1200">
              <a:latin typeface="Tenorite" pitchFamily="2" charset="0"/>
            </a:rPr>
          </a:br>
          <a:r>
            <a:rPr lang="en-US" sz="1400" kern="1200">
              <a:latin typeface="Tenorite" pitchFamily="2" charset="0"/>
            </a:rPr>
            <a:t>e-commerce</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a:latin typeface="Tenorite" pitchFamily="2" charset="0"/>
            </a:rPr>
            <a:t>Marketing</a:t>
          </a:r>
        </a:p>
        <a:p>
          <a:pPr marL="0" lvl="1" indent="-114300" algn="ctr" defTabSz="622300">
            <a:lnSpc>
              <a:spcPct val="90000"/>
            </a:lnSpc>
            <a:spcBef>
              <a:spcPct val="0"/>
            </a:spcBef>
            <a:spcAft>
              <a:spcPct val="15000"/>
            </a:spcAft>
            <a:buNone/>
          </a:pPr>
          <a:r>
            <a:rPr lang="en-US" sz="1400" kern="1200">
              <a:latin typeface="Tenorite" pitchFamily="2" charset="0"/>
            </a:rPr>
            <a:t>Disseminate standardized metrics</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a:latin typeface="Tenorite" pitchFamily="2" charset="0"/>
            </a:rPr>
            <a:t>Design</a:t>
          </a:r>
        </a:p>
        <a:p>
          <a:pPr marL="0" lvl="1" indent="-114300" algn="ctr" defTabSz="622300">
            <a:lnSpc>
              <a:spcPct val="90000"/>
            </a:lnSpc>
            <a:spcBef>
              <a:spcPct val="0"/>
            </a:spcBef>
            <a:spcAft>
              <a:spcPct val="15000"/>
            </a:spcAft>
            <a:buNone/>
          </a:pPr>
          <a:r>
            <a:rPr lang="en-US" sz="1400" kern="1200">
              <a:latin typeface="Tenorite" pitchFamily="2" charset="0"/>
            </a:rPr>
            <a:t>Coordinate</a:t>
          </a:r>
        </a:p>
        <a:p>
          <a:pPr marL="0" lvl="1" indent="-114300" algn="ctr" defTabSz="622300">
            <a:lnSpc>
              <a:spcPct val="90000"/>
            </a:lnSpc>
            <a:spcBef>
              <a:spcPct val="0"/>
            </a:spcBef>
            <a:spcAft>
              <a:spcPct val="15000"/>
            </a:spcAft>
            <a:buNone/>
          </a:pPr>
          <a:r>
            <a:rPr lang="en-US" sz="1400" kern="1200">
              <a:latin typeface="Tenorite" pitchFamily="2" charset="0"/>
            </a:rPr>
            <a:t>e-business applications</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a:latin typeface="Tenorite" pitchFamily="2" charset="0"/>
            </a:rPr>
            <a:t>Strategy</a:t>
          </a:r>
        </a:p>
        <a:p>
          <a:pPr marL="0" lvl="1" indent="-114300" algn="ctr" defTabSz="622300" rtl="0">
            <a:lnSpc>
              <a:spcPct val="90000"/>
            </a:lnSpc>
            <a:spcBef>
              <a:spcPct val="0"/>
            </a:spcBef>
            <a:spcAft>
              <a:spcPct val="15000"/>
            </a:spcAft>
            <a:buNone/>
          </a:pPr>
          <a:r>
            <a:rPr lang="en-US" sz="1400" kern="1200">
              <a:latin typeface="Tenorite" pitchFamily="2" charset="0"/>
            </a:rPr>
            <a:t>Foster holistically superior methodologies</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a:latin typeface="Tenorite" pitchFamily="2" charset="0"/>
            </a:rPr>
            <a:t>Launch</a:t>
          </a:r>
        </a:p>
        <a:p>
          <a:pPr marL="0" lvl="1" indent="-114300" algn="ctr" defTabSz="622300" rtl="0">
            <a:lnSpc>
              <a:spcPct val="90000"/>
            </a:lnSpc>
            <a:spcBef>
              <a:spcPct val="0"/>
            </a:spcBef>
            <a:spcAft>
              <a:spcPct val="15000"/>
            </a:spcAft>
            <a:buNone/>
          </a:pPr>
          <a:r>
            <a:rPr lang="en-US" sz="1400" kern="1200">
              <a:latin typeface="Tenorite" pitchFamily="2" charset="0"/>
            </a:rPr>
            <a:t>Deploy strategic networks with compelling e-business needs</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a:solidFill>
                <a:schemeClr val="bg1"/>
              </a:solidFill>
              <a:latin typeface="Tenorite" pitchFamily="2" charset="0"/>
            </a:rPr>
            <a:t>Synergize scalable</a:t>
          </a:r>
          <a:br>
            <a:rPr lang="en-US" sz="1300" b="0" kern="1200">
              <a:solidFill>
                <a:schemeClr val="bg1"/>
              </a:solidFill>
              <a:latin typeface="Tenorite" pitchFamily="2" charset="0"/>
            </a:rPr>
          </a:br>
          <a:r>
            <a:rPr lang="en-US" sz="1300" b="0" kern="1200">
              <a:solidFill>
                <a:schemeClr val="bg1"/>
              </a:solidFill>
              <a:latin typeface="Tenorite" pitchFamily="2" charset="0"/>
            </a:rPr>
            <a:t>e-commerce</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a:solidFill>
                <a:schemeClr val="bg1"/>
              </a:solidFill>
              <a:latin typeface="Tenorite" pitchFamily="2" charset="0"/>
            </a:rPr>
            <a:t>Sep 20XX</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a:solidFill>
                <a:schemeClr val="bg1"/>
              </a:solidFill>
              <a:latin typeface="Tenorite" pitchFamily="2" charset="0"/>
            </a:rPr>
            <a:t>Disseminate standardized metrics</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a:solidFill>
                <a:schemeClr val="bg1"/>
              </a:solidFill>
              <a:latin typeface="Tenorite" pitchFamily="2" charset="0"/>
            </a:rPr>
            <a:t>Nov 20XX</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a:solidFill>
                <a:schemeClr val="bg1"/>
              </a:solidFill>
              <a:latin typeface="Tenorite" pitchFamily="2" charset="0"/>
            </a:rPr>
            <a:t>Coordinate e-business applications</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a:solidFill>
                <a:schemeClr val="bg1"/>
              </a:solidFill>
              <a:latin typeface="Tenorite" pitchFamily="2" charset="0"/>
            </a:rPr>
            <a:t>Jan 20XX</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a:solidFill>
                <a:schemeClr val="bg1"/>
              </a:solidFill>
              <a:latin typeface="Tenorite" pitchFamily="2" charset="0"/>
            </a:rPr>
            <a:t>Foster holistically superior methodologies</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a:solidFill>
                <a:schemeClr val="bg1"/>
              </a:solidFill>
              <a:latin typeface="Tenorite" pitchFamily="2" charset="0"/>
            </a:rPr>
            <a:t>March 20XX</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a:solidFill>
                <a:schemeClr val="bg1"/>
              </a:solidFill>
              <a:latin typeface="Tenorite" pitchFamily="2" charset="0"/>
            </a:rPr>
            <a:t>Deploy strategic networks with compelling e-business needs</a:t>
          </a:r>
          <a:endParaRPr lang="en-US" sz="1300" b="1" kern="120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a:solidFill>
                <a:schemeClr val="bg1"/>
              </a:solidFill>
              <a:latin typeface="Tenorite" pitchFamily="2" charset="0"/>
            </a:rPr>
            <a:t>May 20XX</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11/20/2022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11/20/2022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11/20/2022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11/20/2022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11/20/2022</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11/20/2022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11/20/2022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11/20/2022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11/20/2022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11/20/2022</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11/20/2022</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9.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9"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718458" y="1053192"/>
            <a:ext cx="5666013" cy="1066007"/>
          </a:xfrm>
        </p:spPr>
        <p:txBody>
          <a:bodyPr/>
          <a:lstStyle/>
          <a:p>
            <a:r>
              <a:rPr lang="en-US" sz="3600" err="1">
                <a:latin typeface="Times New Roman" panose="02020603050405020304" pitchFamily="18" charset="0"/>
                <a:cs typeface="Times New Roman" panose="02020603050405020304" pitchFamily="18" charset="0"/>
              </a:rPr>
              <a:t>Bài</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thuyết</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trình</a:t>
            </a:r>
            <a:r>
              <a:rPr lang="en-US" sz="3600">
                <a:latin typeface="Times New Roman" panose="02020603050405020304" pitchFamily="18" charset="0"/>
                <a:cs typeface="Times New Roman" panose="02020603050405020304" pitchFamily="18" charset="0"/>
              </a:rPr>
              <a:t> - </a:t>
            </a:r>
            <a:r>
              <a:rPr lang="en-US" sz="3600" err="1">
                <a:latin typeface="Times New Roman" panose="02020603050405020304" pitchFamily="18" charset="0"/>
                <a:cs typeface="Times New Roman" panose="02020603050405020304" pitchFamily="18" charset="0"/>
              </a:rPr>
              <a:t>Nhóm</a:t>
            </a:r>
            <a:r>
              <a:rPr lang="en-US" sz="3600">
                <a:latin typeface="Times New Roman" panose="02020603050405020304" pitchFamily="18" charset="0"/>
                <a:cs typeface="Times New Roman" panose="02020603050405020304" pitchFamily="18" charset="0"/>
              </a:rPr>
              <a:t> 6</a:t>
            </a:r>
            <a:br>
              <a:rPr lang="en-US" sz="3600">
                <a:latin typeface="Times New Roman" panose="02020603050405020304" pitchFamily="18" charset="0"/>
                <a:cs typeface="Times New Roman" panose="02020603050405020304" pitchFamily="18" charset="0"/>
              </a:rPr>
            </a:br>
            <a:r>
              <a:rPr lang="en-US" sz="3600" err="1">
                <a:latin typeface="Times New Roman" panose="02020603050405020304" pitchFamily="18" charset="0"/>
                <a:cs typeface="Times New Roman" panose="02020603050405020304" pitchFamily="18" charset="0"/>
              </a:rPr>
              <a:t>Môn</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Công</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Nghệ</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Phần</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Mềm</a:t>
            </a:r>
            <a:endParaRPr lang="en-US" sz="360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5870120" y="2500030"/>
            <a:ext cx="3140529" cy="349476"/>
          </a:xfrm>
        </p:spPr>
        <p:txBody>
          <a:bodyPr/>
          <a:lstStyle/>
          <a:p>
            <a:r>
              <a:rPr lang="en-US" sz="1500" err="1">
                <a:latin typeface="Times New Roman" panose="02020603050405020304" pitchFamily="18" charset="0"/>
                <a:cs typeface="Times New Roman" panose="02020603050405020304" pitchFamily="18" charset="0"/>
              </a:rPr>
              <a:t>Giảng</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viên</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Nguyễn</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Quốc</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Huy</a:t>
            </a:r>
            <a:endParaRPr lang="en-US" sz="150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ECF27D7D-68A4-BEE0-CEF7-434FC2C128BA}"/>
              </a:ext>
            </a:extLst>
          </p:cNvPr>
          <p:cNvSpPr txBox="1">
            <a:spLocks/>
          </p:cNvSpPr>
          <p:nvPr/>
        </p:nvSpPr>
        <p:spPr>
          <a:xfrm>
            <a:off x="5870120" y="2849223"/>
            <a:ext cx="3140529" cy="163070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500" err="1">
                <a:latin typeface="Times New Roman" panose="02020603050405020304" pitchFamily="18" charset="0"/>
                <a:cs typeface="Times New Roman" panose="02020603050405020304" pitchFamily="18" charset="0"/>
              </a:rPr>
              <a:t>Thành</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viên</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nhóm</a:t>
            </a:r>
            <a:r>
              <a:rPr lang="en-US" sz="1500">
                <a:latin typeface="Times New Roman" panose="02020603050405020304" pitchFamily="18" charset="0"/>
                <a:cs typeface="Times New Roman" panose="02020603050405020304" pitchFamily="18" charset="0"/>
              </a:rPr>
              <a:t>:</a:t>
            </a:r>
          </a:p>
          <a:p>
            <a:r>
              <a:rPr lang="en-US" sz="1500">
                <a:latin typeface="Times New Roman" panose="02020603050405020304" pitchFamily="18" charset="0"/>
                <a:cs typeface="Times New Roman" panose="02020603050405020304" pitchFamily="18" charset="0"/>
              </a:rPr>
              <a:t>3120410297 - Trần Nguyên Lộc</a:t>
            </a:r>
          </a:p>
          <a:p>
            <a:r>
              <a:rPr lang="en-US" sz="1500">
                <a:solidFill>
                  <a:srgbClr val="000000"/>
                </a:solidFill>
                <a:effectLst/>
                <a:latin typeface="Times New Roman" panose="02020603050405020304" pitchFamily="18" charset="0"/>
                <a:ea typeface="Times New Roman" panose="02020603050405020304" pitchFamily="18" charset="0"/>
              </a:rPr>
              <a:t>3120410467 - </a:t>
            </a:r>
            <a:r>
              <a:rPr lang="en-US" sz="1500" err="1">
                <a:solidFill>
                  <a:srgbClr val="000000"/>
                </a:solidFill>
                <a:effectLst/>
                <a:latin typeface="Times New Roman" panose="02020603050405020304" pitchFamily="18" charset="0"/>
                <a:ea typeface="Times New Roman" panose="02020603050405020304" pitchFamily="18" charset="0"/>
              </a:rPr>
              <a:t>Võ</a:t>
            </a:r>
            <a:r>
              <a:rPr lang="en-US" sz="1500">
                <a:solidFill>
                  <a:srgbClr val="000000"/>
                </a:solidFill>
                <a:effectLst/>
                <a:latin typeface="Times New Roman" panose="02020603050405020304" pitchFamily="18" charset="0"/>
                <a:ea typeface="Times New Roman" panose="02020603050405020304" pitchFamily="18" charset="0"/>
              </a:rPr>
              <a:t> Minh </a:t>
            </a:r>
            <a:r>
              <a:rPr lang="en-US" sz="1500" err="1">
                <a:solidFill>
                  <a:srgbClr val="000000"/>
                </a:solidFill>
                <a:effectLst/>
                <a:latin typeface="Times New Roman" panose="02020603050405020304" pitchFamily="18" charset="0"/>
                <a:ea typeface="Times New Roman" panose="02020603050405020304" pitchFamily="18" charset="0"/>
              </a:rPr>
              <a:t>Tấn</a:t>
            </a:r>
            <a:endParaRPr lang="en-US" sz="1500">
              <a:solidFill>
                <a:srgbClr val="000000"/>
              </a:solidFill>
              <a:effectLst/>
              <a:latin typeface="Times New Roman" panose="02020603050405020304" pitchFamily="18" charset="0"/>
              <a:ea typeface="Times New Roman" panose="02020603050405020304" pitchFamily="18" charset="0"/>
            </a:endParaRPr>
          </a:p>
          <a:p>
            <a:r>
              <a:rPr lang="en-US" sz="1500">
                <a:solidFill>
                  <a:srgbClr val="000000"/>
                </a:solidFill>
                <a:effectLst/>
                <a:latin typeface="Times New Roman" panose="02020603050405020304" pitchFamily="18" charset="0"/>
                <a:ea typeface="Times New Roman" panose="02020603050405020304" pitchFamily="18" charset="0"/>
              </a:rPr>
              <a:t>3120410433 - </a:t>
            </a:r>
            <a:r>
              <a:rPr lang="en-US" sz="1500" err="1">
                <a:solidFill>
                  <a:srgbClr val="000000"/>
                </a:solidFill>
                <a:latin typeface="Times New Roman" panose="02020603050405020304" pitchFamily="18" charset="0"/>
                <a:ea typeface="Times New Roman" panose="02020603050405020304" pitchFamily="18" charset="0"/>
              </a:rPr>
              <a:t>Huỳnh</a:t>
            </a:r>
            <a:r>
              <a:rPr lang="en-US" sz="1500">
                <a:solidFill>
                  <a:srgbClr val="000000"/>
                </a:solidFill>
                <a:latin typeface="Times New Roman" panose="02020603050405020304" pitchFamily="18" charset="0"/>
                <a:ea typeface="Times New Roman" panose="02020603050405020304" pitchFamily="18" charset="0"/>
              </a:rPr>
              <a:t> Minh </a:t>
            </a:r>
            <a:r>
              <a:rPr lang="en-US" sz="1500" err="1">
                <a:solidFill>
                  <a:srgbClr val="000000"/>
                </a:solidFill>
                <a:latin typeface="Times New Roman" panose="02020603050405020304" pitchFamily="18" charset="0"/>
                <a:ea typeface="Times New Roman" panose="02020603050405020304" pitchFamily="18" charset="0"/>
              </a:rPr>
              <a:t>Quân</a:t>
            </a:r>
            <a:endParaRPr lang="en-US" sz="1500">
              <a:solidFill>
                <a:srgbClr val="000000"/>
              </a:solidFill>
              <a:latin typeface="Times New Roman" panose="02020603050405020304" pitchFamily="18" charset="0"/>
              <a:ea typeface="Times New Roman" panose="02020603050405020304" pitchFamily="18" charset="0"/>
            </a:endParaRPr>
          </a:p>
          <a:p>
            <a:r>
              <a:rPr lang="en-US" sz="1500">
                <a:solidFill>
                  <a:srgbClr val="000000"/>
                </a:solidFill>
                <a:effectLst/>
                <a:latin typeface="Times New Roman" panose="02020603050405020304" pitchFamily="18" charset="0"/>
                <a:ea typeface="Times New Roman" panose="02020603050405020304" pitchFamily="18" charset="0"/>
              </a:rPr>
              <a:t>3120410431 - </a:t>
            </a:r>
            <a:r>
              <a:rPr lang="en-US" sz="1500" err="1">
                <a:solidFill>
                  <a:srgbClr val="000000"/>
                </a:solidFill>
                <a:effectLst/>
                <a:latin typeface="Times New Roman" panose="02020603050405020304" pitchFamily="18" charset="0"/>
                <a:ea typeface="Times New Roman" panose="02020603050405020304" pitchFamily="18" charset="0"/>
              </a:rPr>
              <a:t>Đỗ</a:t>
            </a:r>
            <a:r>
              <a:rPr lang="en-US" sz="1500">
                <a:solidFill>
                  <a:srgbClr val="000000"/>
                </a:solidFill>
                <a:effectLst/>
                <a:latin typeface="Times New Roman" panose="02020603050405020304" pitchFamily="18" charset="0"/>
                <a:ea typeface="Times New Roman" panose="02020603050405020304" pitchFamily="18" charset="0"/>
              </a:rPr>
              <a:t> Linh </a:t>
            </a:r>
            <a:r>
              <a:rPr lang="en-US" sz="1500" err="1">
                <a:solidFill>
                  <a:srgbClr val="000000"/>
                </a:solidFill>
                <a:effectLst/>
                <a:latin typeface="Times New Roman" panose="02020603050405020304" pitchFamily="18" charset="0"/>
                <a:ea typeface="Times New Roman" panose="02020603050405020304" pitchFamily="18" charset="0"/>
              </a:rPr>
              <a:t>Quân</a:t>
            </a:r>
            <a:endParaRPr lang="en-US" sz="1500">
              <a:solidFill>
                <a:srgbClr val="000000"/>
              </a:solidFill>
              <a:effectLst/>
              <a:latin typeface="Times New Roman" panose="02020603050405020304" pitchFamily="18" charset="0"/>
              <a:ea typeface="Times New Roman" panose="02020603050405020304" pitchFamily="18" charset="0"/>
            </a:endParaRPr>
          </a:p>
        </p:txBody>
      </p:sp>
      <p:sp>
        <p:nvSpPr>
          <p:cNvPr id="5" name="Title 1">
            <a:extLst>
              <a:ext uri="{FF2B5EF4-FFF2-40B4-BE49-F238E27FC236}">
                <a16:creationId xmlns:a16="http://schemas.microsoft.com/office/drawing/2014/main" id="{FAA94FCF-DD5A-3B6A-93C9-55D1A0BB378B}"/>
              </a:ext>
            </a:extLst>
          </p:cNvPr>
          <p:cNvSpPr txBox="1">
            <a:spLocks/>
          </p:cNvSpPr>
          <p:nvPr/>
        </p:nvSpPr>
        <p:spPr>
          <a:xfrm>
            <a:off x="718458" y="2119200"/>
            <a:ext cx="5151663" cy="3865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a:solidFill>
                  <a:schemeClr val="tx1"/>
                </a:solidFill>
                <a:latin typeface="+mj-lt"/>
                <a:ea typeface="+mj-ea"/>
                <a:cs typeface="+mj-cs"/>
              </a:defRPr>
            </a:lvl1pPr>
          </a:lstStyle>
          <a:p>
            <a:r>
              <a:rPr lang="en-US" sz="1800" err="1">
                <a:latin typeface="Times New Roman" panose="02020603050405020304" pitchFamily="18" charset="0"/>
                <a:cs typeface="Times New Roman" panose="02020603050405020304" pitchFamily="18" charset="0"/>
              </a:rPr>
              <a:t>Đề</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tài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Thương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mại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điện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tử</a:t>
            </a:r>
            <a:r>
              <a:rPr lang="en-US" sz="1800">
                <a:latin typeface="Times New Roman" panose="02020603050405020304" pitchFamily="18" charset="0"/>
                <a:cs typeface="Times New Roman" panose="02020603050405020304" pitchFamily="18" charset="0"/>
              </a:rPr>
              <a:t> E-Commerce</a:t>
            </a:r>
          </a:p>
        </p:txBody>
      </p:sp>
      <p:sp>
        <p:nvSpPr>
          <p:cNvPr id="6" name="Title 1">
            <a:extLst>
              <a:ext uri="{FF2B5EF4-FFF2-40B4-BE49-F238E27FC236}">
                <a16:creationId xmlns:a16="http://schemas.microsoft.com/office/drawing/2014/main" id="{75220E55-ABC9-B8E7-95AC-4C0C38F31429}"/>
              </a:ext>
            </a:extLst>
          </p:cNvPr>
          <p:cNvSpPr txBox="1">
            <a:spLocks/>
          </p:cNvSpPr>
          <p:nvPr/>
        </p:nvSpPr>
        <p:spPr>
          <a:xfrm>
            <a:off x="718458" y="2505756"/>
            <a:ext cx="5151663" cy="3865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a:solidFill>
                  <a:schemeClr val="tx1"/>
                </a:solidFill>
                <a:latin typeface="+mj-lt"/>
                <a:ea typeface="+mj-ea"/>
                <a:cs typeface="+mj-cs"/>
              </a:defRPr>
            </a:lvl1pPr>
          </a:lstStyle>
          <a:p>
            <a:r>
              <a:rPr lang="en-US" sz="1800" err="1">
                <a:latin typeface="Times New Roman" panose="02020603050405020304" pitchFamily="18" charset="0"/>
                <a:cs typeface="Times New Roman" panose="02020603050405020304" pitchFamily="18" charset="0"/>
              </a:rPr>
              <a:t>Sản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phẩm</a:t>
            </a:r>
            <a:r>
              <a:rPr lang="en-US" sz="1800">
                <a:latin typeface="Times New Roman" panose="02020603050405020304" pitchFamily="18" charset="0"/>
                <a:cs typeface="Times New Roman" panose="02020603050405020304" pitchFamily="18" charset="0"/>
              </a:rPr>
              <a:t>: Trang web </a:t>
            </a:r>
            <a:r>
              <a:rPr lang="en-US" sz="1800" err="1">
                <a:latin typeface="Times New Roman" panose="02020603050405020304" pitchFamily="18" charset="0"/>
                <a:cs typeface="Times New Roman" panose="02020603050405020304" pitchFamily="18" charset="0"/>
              </a:rPr>
              <a:t>bán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quần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áo</a:t>
            </a:r>
            <a:r>
              <a:rPr lang="en-US" sz="1800">
                <a:latin typeface="Times New Roman" panose="02020603050405020304" pitchFamily="18" charset="0"/>
                <a:cs typeface="Times New Roman" panose="02020603050405020304" pitchFamily="18" charset="0"/>
              </a:rPr>
              <a:t> Fashion247</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a:t>Plan for product launch </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2447468529"/>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11/20/2022</a:t>
            </a:fld>
            <a:endParaRPr lang="en-US"/>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a:t>PRESENTATION TITLE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a:p>
        </p:txBody>
      </p:sp>
    </p:spTree>
    <p:extLst>
      <p:ext uri="{BB962C8B-B14F-4D97-AF65-F5344CB8AC3E}">
        <p14:creationId xmlns:p14="http://schemas.microsoft.com/office/powerpoint/2010/main" val="70020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a:t>Timeline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4294231098"/>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11/20/2022</a:t>
            </a:fld>
            <a:endParaRPr lang="en-US"/>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11</a:t>
            </a:fld>
            <a:endParaRPr lang="en-US"/>
          </a:p>
        </p:txBody>
      </p:sp>
    </p:spTree>
    <p:extLst>
      <p:ext uri="{BB962C8B-B14F-4D97-AF65-F5344CB8AC3E}">
        <p14:creationId xmlns:p14="http://schemas.microsoft.com/office/powerpoint/2010/main" val="932498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a:t>Areas of focus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a:t>Develop winning strategies to keep ahead of the competition</a:t>
            </a:r>
          </a:p>
          <a:p>
            <a:r>
              <a:rPr lang="en-US"/>
              <a:t>Capitalize on low-hanging fruit to identify a ballpark value</a:t>
            </a:r>
          </a:p>
          <a:p>
            <a:r>
              <a:rPr lang="en-US"/>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a:t>Iterative approaches to corporate strategy</a:t>
            </a:r>
          </a:p>
          <a:p>
            <a:r>
              <a:rPr lang="en-US"/>
              <a:t>Establish a management framework from the inside</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11/20/2022</a:t>
            </a:fld>
            <a:endParaRPr lang="en-US"/>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a:p>
        </p:txBody>
      </p:sp>
    </p:spTree>
    <p:extLst>
      <p:ext uri="{BB962C8B-B14F-4D97-AF65-F5344CB8AC3E}">
        <p14:creationId xmlns:p14="http://schemas.microsoft.com/office/powerpoint/2010/main" val="256311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a:t>How we get there</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a:t>ROI</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a:t>Envision multimedia-based expertise and cross-media growth strategies</a:t>
            </a:r>
          </a:p>
          <a:p>
            <a:r>
              <a:rPr lang="en-US"/>
              <a:t>Visualize quality intellectual capital</a:t>
            </a:r>
          </a:p>
          <a:p>
            <a:r>
              <a:rPr lang="en-US"/>
              <a:t>Engage worldwide methodologies with web-enabled technologies</a:t>
            </a:r>
          </a:p>
          <a:p>
            <a:endParaRPr lang="en-US"/>
          </a:p>
          <a:p>
            <a:endParaRPr lang="en-US"/>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a:t>Niche Markets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a:t>Pursue scalable customer service through sustainable strategies</a:t>
            </a:r>
          </a:p>
          <a:p>
            <a:r>
              <a:rPr lang="en-US"/>
              <a:t>Engage top-line web services with cutting-edge deliverables</a:t>
            </a:r>
          </a:p>
          <a:p>
            <a:endParaRPr lang="en-US"/>
          </a:p>
          <a:p>
            <a:endParaRPr lang="en-US"/>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a:t>Supply chains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a:t>Cultivate one-to-one customer service with robust ideas</a:t>
            </a:r>
          </a:p>
          <a:p>
            <a:r>
              <a:rPr lang="en-US"/>
              <a:t>Maximize timely deliverables for real-time schemas</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11/20/2022</a:t>
            </a:fld>
            <a:endParaRPr lang="en-US"/>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a:p>
        </p:txBody>
      </p:sp>
    </p:spTree>
    <p:extLst>
      <p:ext uri="{BB962C8B-B14F-4D97-AF65-F5344CB8AC3E}">
        <p14:creationId xmlns:p14="http://schemas.microsoft.com/office/powerpoint/2010/main" val="2721508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11/20/2022</a:t>
            </a:fld>
            <a:endParaRPr lang="en-US"/>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14</a:t>
            </a:fld>
            <a:endParaRPr lang="en-US"/>
          </a:p>
        </p:txBody>
      </p:sp>
    </p:spTree>
    <p:extLst>
      <p:ext uri="{BB962C8B-B14F-4D97-AF65-F5344CB8AC3E}">
        <p14:creationId xmlns:p14="http://schemas.microsoft.com/office/powerpoint/2010/main" val="445070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a:t>Mirjam Nilsson​</a:t>
            </a:r>
          </a:p>
          <a:p>
            <a:r>
              <a:rPr lang="en-US"/>
              <a:t>mirjam@contoso.com</a:t>
            </a:r>
          </a:p>
          <a:p>
            <a:r>
              <a:rPr lang="en-US"/>
              <a:t>www.contoso.com</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a:t>Introduction</a:t>
            </a:r>
          </a:p>
          <a:p>
            <a:r>
              <a:rPr lang="en-US"/>
              <a:t>Primary goals</a:t>
            </a:r>
          </a:p>
          <a:p>
            <a:r>
              <a:rPr lang="en-US"/>
              <a:t>Areas of growth</a:t>
            </a:r>
          </a:p>
          <a:p>
            <a:r>
              <a:rPr lang="en-US"/>
              <a:t>Timeline</a:t>
            </a:r>
          </a:p>
          <a:p>
            <a:r>
              <a:rPr lang="en-US"/>
              <a:t>Summary</a:t>
            </a:r>
          </a:p>
          <a:p>
            <a:endParaRPr lang="en-US"/>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11/20/2022</a:t>
            </a:fld>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a:t>At Contoso, we empower organizations to foster collaborative thinking to further drive workplace innovation. By closing the loop and leveraging agile frameworks, we help business grow organically and foster a consumer first mindset.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11/20/2022</a:t>
            </a:fld>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a:t>Annual revenue growth</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a:t>Quarterly performance</a:t>
            </a:r>
          </a:p>
        </p:txBody>
      </p:sp>
      <p:graphicFrame>
        <p:nvGraphicFramePr>
          <p:cNvPr id="6" name="Content Placeholder 5" descr="Chart">
            <a:extLst>
              <a:ext uri="{FF2B5EF4-FFF2-40B4-BE49-F238E27FC236}">
                <a16:creationId xmlns:a16="http://schemas.microsoft.com/office/drawing/2014/main" id="{DB23E567-BDB1-4E6F-9EA8-3E4297461AEE}"/>
              </a:ext>
            </a:extLst>
          </p:cNvPr>
          <p:cNvGraphicFramePr>
            <a:graphicFrameLocks noGrp="1"/>
          </p:cNvGraphicFramePr>
          <p:nvPr>
            <p:ph idx="1"/>
            <p:extLst>
              <p:ext uri="{D42A27DB-BD31-4B8C-83A1-F6EECF244321}">
                <p14:modId xmlns:p14="http://schemas.microsoft.com/office/powerpoint/2010/main" val="1484250899"/>
              </p:ext>
            </p:extLst>
          </p:nvPr>
        </p:nvGraphicFramePr>
        <p:xfrm>
          <a:off x="1258176" y="2360884"/>
          <a:ext cx="4765635" cy="27017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ontent Placeholder 5" descr="Chart">
            <a:extLst>
              <a:ext uri="{FF2B5EF4-FFF2-40B4-BE49-F238E27FC236}">
                <a16:creationId xmlns:a16="http://schemas.microsoft.com/office/drawing/2014/main" id="{5A839DA0-FCCD-084E-87E3-CCD098AB7F71}"/>
              </a:ext>
            </a:extLst>
          </p:cNvPr>
          <p:cNvGraphicFramePr>
            <a:graphicFrameLocks/>
          </p:cNvGraphicFramePr>
          <p:nvPr>
            <p:extLst>
              <p:ext uri="{D42A27DB-BD31-4B8C-83A1-F6EECF244321}">
                <p14:modId xmlns:p14="http://schemas.microsoft.com/office/powerpoint/2010/main" val="669982935"/>
              </p:ext>
            </p:extLst>
          </p:nvPr>
        </p:nvGraphicFramePr>
        <p:xfrm>
          <a:off x="6697091" y="2360884"/>
          <a:ext cx="4765635" cy="2701770"/>
        </p:xfrm>
        <a:graphic>
          <a:graphicData uri="http://schemas.openxmlformats.org/drawingml/2006/chart">
            <c:chart xmlns:c="http://schemas.openxmlformats.org/drawingml/2006/chart" xmlns:r="http://schemas.openxmlformats.org/officeDocument/2006/relationships" r:id="rId3"/>
          </a:graphicData>
        </a:graphic>
      </p:graphicFrame>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11/20/2022</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a:t>Areas of growth</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2222644665"/>
              </p:ext>
            </p:extLst>
          </p:nvPr>
        </p:nvGraphicFramePr>
        <p:xfrm>
          <a:off x="1205707" y="2501900"/>
          <a:ext cx="9780585" cy="1854200"/>
        </p:xfrm>
        <a:graphic>
          <a:graphicData uri="http://schemas.openxmlformats.org/drawingml/2006/table">
            <a:tbl>
              <a:tblPr firstRow="1" bandRow="1">
                <a:tableStyleId>{5C22544A-7EE6-4342-B048-85BDC9FD1C3A}</a:tableStyleId>
              </a:tblPr>
              <a:tblGrid>
                <a:gridCol w="1956117">
                  <a:extLst>
                    <a:ext uri="{9D8B030D-6E8A-4147-A177-3AD203B41FA5}">
                      <a16:colId xmlns:a16="http://schemas.microsoft.com/office/drawing/2014/main" val="1689330750"/>
                    </a:ext>
                  </a:extLst>
                </a:gridCol>
                <a:gridCol w="1956117">
                  <a:extLst>
                    <a:ext uri="{9D8B030D-6E8A-4147-A177-3AD203B41FA5}">
                      <a16:colId xmlns:a16="http://schemas.microsoft.com/office/drawing/2014/main" val="2660631934"/>
                    </a:ext>
                  </a:extLst>
                </a:gridCol>
                <a:gridCol w="1956117">
                  <a:extLst>
                    <a:ext uri="{9D8B030D-6E8A-4147-A177-3AD203B41FA5}">
                      <a16:colId xmlns:a16="http://schemas.microsoft.com/office/drawing/2014/main" val="3909717689"/>
                    </a:ext>
                  </a:extLst>
                </a:gridCol>
                <a:gridCol w="1956117">
                  <a:extLst>
                    <a:ext uri="{9D8B030D-6E8A-4147-A177-3AD203B41FA5}">
                      <a16:colId xmlns:a16="http://schemas.microsoft.com/office/drawing/2014/main" val="1603189107"/>
                    </a:ext>
                  </a:extLst>
                </a:gridCol>
                <a:gridCol w="1956117">
                  <a:extLst>
                    <a:ext uri="{9D8B030D-6E8A-4147-A177-3AD203B41FA5}">
                      <a16:colId xmlns:a16="http://schemas.microsoft.com/office/drawing/2014/main" val="2755691855"/>
                    </a:ext>
                  </a:extLst>
                </a:gridCol>
              </a:tblGrid>
              <a:tr h="370840">
                <a:tc>
                  <a:txBody>
                    <a:bodyPr/>
                    <a:lstStyle/>
                    <a:p>
                      <a:pPr algn="ctr"/>
                      <a:endParaRPr lang="en-US" b="1">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a:latin typeface="Tenorite" pitchFamily="2" charset="0"/>
                        </a:rPr>
                        <a:t>B2B</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a:latin typeface="Tenorite" pitchFamily="2" charset="0"/>
                        </a:rPr>
                        <a:t>Supply chain</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a:latin typeface="Tenorite" pitchFamily="2" charset="0"/>
                        </a:rPr>
                        <a:t>ROI</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a:latin typeface="Tenorite" pitchFamily="2" charset="0"/>
                        </a:rPr>
                        <a:t>E-commerce</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370840">
                <a:tc>
                  <a:txBody>
                    <a:bodyPr/>
                    <a:lstStyle/>
                    <a:p>
                      <a:pPr algn="ctr"/>
                      <a:r>
                        <a:rPr lang="en-US" sz="1400">
                          <a:solidFill>
                            <a:schemeClr val="tx2">
                              <a:lumMod val="75000"/>
                            </a:schemeClr>
                          </a:solidFill>
                          <a:latin typeface="Tenorite" pitchFamily="2" charset="0"/>
                        </a:rPr>
                        <a:t>Q1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2.3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5.0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370840">
                <a:tc>
                  <a:txBody>
                    <a:bodyPr/>
                    <a:lstStyle/>
                    <a:p>
                      <a:pPr algn="ctr"/>
                      <a:r>
                        <a:rPr lang="en-US" sz="1400">
                          <a:solidFill>
                            <a:schemeClr val="tx2">
                              <a:lumMod val="75000"/>
                            </a:schemeClr>
                          </a:solidFill>
                          <a:latin typeface="Tenorite" pitchFamily="2" charset="0"/>
                        </a:rPr>
                        <a:t>Q2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3.2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5.1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4.4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3.0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370840">
                <a:tc>
                  <a:txBody>
                    <a:bodyPr/>
                    <a:lstStyle/>
                    <a:p>
                      <a:pPr algn="ctr"/>
                      <a:r>
                        <a:rPr lang="en-US" sz="1400">
                          <a:solidFill>
                            <a:schemeClr val="tx2">
                              <a:lumMod val="75000"/>
                            </a:schemeClr>
                          </a:solidFill>
                          <a:latin typeface="Tenorite" pitchFamily="2" charset="0"/>
                        </a:rPr>
                        <a:t>Q3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2.1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2.5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2.8</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370840">
                <a:tc>
                  <a:txBody>
                    <a:bodyPr/>
                    <a:lstStyle/>
                    <a:p>
                      <a:pPr algn="ctr"/>
                      <a:r>
                        <a:rPr lang="en-US" sz="1400">
                          <a:solidFill>
                            <a:schemeClr val="tx2">
                              <a:lumMod val="75000"/>
                            </a:schemeClr>
                          </a:solidFill>
                          <a:latin typeface="Tenorite" pitchFamily="2" charset="0"/>
                        </a:rPr>
                        <a:t>Q4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2.2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7.0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bl>
          </a:graphicData>
        </a:graphic>
      </p:graphicFrame>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11/20/2022</a:t>
            </a:fld>
            <a:endParaRPr lang="en-US"/>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a:p>
        </p:txBody>
      </p:sp>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a:t>Business opportunities are like buses. There's always another one coming.</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a:t>Richard Branson</a:t>
            </a:r>
          </a:p>
          <a:p>
            <a:endParaRPr lang="en-US"/>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11/20/2022</a:t>
            </a:fld>
            <a:endParaRPr lang="en-US"/>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7</a:t>
            </a:fld>
            <a:endParaRPr lang="en-US"/>
          </a:p>
        </p:txBody>
      </p:sp>
    </p:spTree>
    <p:extLst>
      <p:ext uri="{BB962C8B-B14F-4D97-AF65-F5344CB8AC3E}">
        <p14:creationId xmlns:p14="http://schemas.microsoft.com/office/powerpoint/2010/main" val="263998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a:t>Meet our team</a:t>
            </a:r>
          </a:p>
        </p:txBody>
      </p:sp>
      <p:pic>
        <p:nvPicPr>
          <p:cNvPr id="42" name="Picture Placeholder 15" descr="Team member headshot">
            <a:extLst>
              <a:ext uri="{FF2B5EF4-FFF2-40B4-BE49-F238E27FC236}">
                <a16:creationId xmlns:a16="http://schemas.microsoft.com/office/drawing/2014/main" id="{8BDB1906-FF07-4447-9C68-585F54C5EED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227758"/>
            <a:ext cx="1200374" cy="1201242"/>
          </a:xfrm>
        </p:spPr>
      </p:pic>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a:t>Takuma Hayashi</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en-US"/>
              <a:t>President</a:t>
            </a:r>
          </a:p>
        </p:txBody>
      </p:sp>
      <p:pic>
        <p:nvPicPr>
          <p:cNvPr id="43" name="Picture Placeholder 17" descr="Team member headshot">
            <a:extLst>
              <a:ext uri="{FF2B5EF4-FFF2-40B4-BE49-F238E27FC236}">
                <a16:creationId xmlns:a16="http://schemas.microsoft.com/office/drawing/2014/main" id="{A82F6AEE-FCBF-0245-BB71-E76973B3A97D}"/>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5495813" y="2227758"/>
            <a:ext cx="1200374" cy="1201242"/>
          </a:xfrm>
        </p:spPr>
      </p:pic>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a:t>Mirjam Nilsson</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a:t>Chief Executive Officer</a:t>
            </a:r>
          </a:p>
        </p:txBody>
      </p:sp>
      <p:pic>
        <p:nvPicPr>
          <p:cNvPr id="44" name="Picture Placeholder 19" descr="Team member headshot">
            <a:extLst>
              <a:ext uri="{FF2B5EF4-FFF2-40B4-BE49-F238E27FC236}">
                <a16:creationId xmlns:a16="http://schemas.microsoft.com/office/drawing/2014/main" id="{C99B7845-619A-9F40-A5C3-4C122626044D}"/>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750429" y="4254273"/>
            <a:ext cx="1200374" cy="1201242"/>
          </a:xfrm>
        </p:spPr>
      </p:pic>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a:lstStyle/>
          <a:p>
            <a:r>
              <a:rPr lang="en-US"/>
              <a:t>Flora Berggren</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a:lstStyle/>
          <a:p>
            <a:r>
              <a:rPr lang="en-US"/>
              <a:t>Chief Operation Officer</a:t>
            </a:r>
          </a:p>
        </p:txBody>
      </p:sp>
      <p:pic>
        <p:nvPicPr>
          <p:cNvPr id="45" name="Picture Placeholder 21" descr="Team member headshot">
            <a:extLst>
              <a:ext uri="{FF2B5EF4-FFF2-40B4-BE49-F238E27FC236}">
                <a16:creationId xmlns:a16="http://schemas.microsoft.com/office/drawing/2014/main" id="{647F7FB2-8714-6449-A700-2E1B81F9DFB7}"/>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5495813" y="4254273"/>
            <a:ext cx="1200374" cy="1201242"/>
          </a:xfrm>
        </p:spPr>
      </p:pic>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a:lstStyle/>
          <a:p>
            <a:r>
              <a:rPr lang="en-US"/>
              <a:t>Rajesh Santoshi</a:t>
            </a: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a:lstStyle/>
          <a:p>
            <a:r>
              <a:rPr lang="en-US"/>
              <a:t>VP Marketing</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11/20/2022</a:t>
            </a:fld>
            <a:endParaRPr lang="en-US"/>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8</a:t>
            </a:fld>
            <a:endParaRPr lang="en-US"/>
          </a:p>
        </p:txBody>
      </p:sp>
    </p:spTree>
    <p:extLst>
      <p:ext uri="{BB962C8B-B14F-4D97-AF65-F5344CB8AC3E}">
        <p14:creationId xmlns:p14="http://schemas.microsoft.com/office/powerpoint/2010/main" val="333569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a:lstStyle/>
          <a:p>
            <a:r>
              <a:rPr lang="en-US"/>
              <a:t>The full team</a:t>
            </a:r>
          </a:p>
        </p:txBody>
      </p:sp>
      <p:pic>
        <p:nvPicPr>
          <p:cNvPr id="61" name="Picture Placeholder 21" descr="Team member headshot">
            <a:extLst>
              <a:ext uri="{FF2B5EF4-FFF2-40B4-BE49-F238E27FC236}">
                <a16:creationId xmlns:a16="http://schemas.microsoft.com/office/drawing/2014/main" id="{E64AEA23-99EE-8546-A59A-590923ADA6C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068734"/>
            <a:ext cx="904987" cy="905641"/>
          </a:xfrm>
        </p:spPr>
      </p:pic>
      <p:sp>
        <p:nvSpPr>
          <p:cNvPr id="7" name="Text Placeholder 6">
            <a:extLst>
              <a:ext uri="{FF2B5EF4-FFF2-40B4-BE49-F238E27FC236}">
                <a16:creationId xmlns:a16="http://schemas.microsoft.com/office/drawing/2014/main" id="{ACC180CB-0C9D-0441-A2D3-F4EDC5DB9741}"/>
              </a:ext>
            </a:extLst>
          </p:cNvPr>
          <p:cNvSpPr>
            <a:spLocks noGrp="1"/>
          </p:cNvSpPr>
          <p:nvPr>
            <p:ph type="body" sz="quarter" idx="17"/>
          </p:nvPr>
        </p:nvSpPr>
        <p:spPr>
          <a:xfrm>
            <a:off x="750430" y="2994545"/>
            <a:ext cx="2281237" cy="347662"/>
          </a:xfrm>
        </p:spPr>
        <p:txBody>
          <a:bodyPr/>
          <a:lstStyle/>
          <a:p>
            <a:r>
              <a:rPr lang="en-US"/>
              <a:t>Takuma Hayashi</a:t>
            </a:r>
          </a:p>
        </p:txBody>
      </p:sp>
      <p:sp>
        <p:nvSpPr>
          <p:cNvPr id="8" name="Text Placeholder 7">
            <a:extLst>
              <a:ext uri="{FF2B5EF4-FFF2-40B4-BE49-F238E27FC236}">
                <a16:creationId xmlns:a16="http://schemas.microsoft.com/office/drawing/2014/main" id="{44627161-B78C-7646-8E85-99BD47FE64E0}"/>
              </a:ext>
            </a:extLst>
          </p:cNvPr>
          <p:cNvSpPr>
            <a:spLocks noGrp="1"/>
          </p:cNvSpPr>
          <p:nvPr>
            <p:ph type="body" sz="quarter" idx="18"/>
          </p:nvPr>
        </p:nvSpPr>
        <p:spPr>
          <a:xfrm>
            <a:off x="750429" y="3379791"/>
            <a:ext cx="2281237" cy="347662"/>
          </a:xfrm>
        </p:spPr>
        <p:txBody>
          <a:bodyPr/>
          <a:lstStyle/>
          <a:p>
            <a:r>
              <a:rPr lang="en-US"/>
              <a:t>President</a:t>
            </a:r>
          </a:p>
        </p:txBody>
      </p:sp>
      <p:pic>
        <p:nvPicPr>
          <p:cNvPr id="62" name="Picture Placeholder 50" descr="Team member headshot">
            <a:extLst>
              <a:ext uri="{FF2B5EF4-FFF2-40B4-BE49-F238E27FC236}">
                <a16:creationId xmlns:a16="http://schemas.microsoft.com/office/drawing/2014/main" id="{C17F05A5-CE13-1545-943B-E3644258662F}"/>
              </a:ext>
            </a:extLst>
          </p:cNvPr>
          <p:cNvPicPr>
            <a:picLocks noGrp="1" noChangeAspect="1"/>
          </p:cNvPicPr>
          <p:nvPr>
            <p:ph type="pic" sz="quarter" idx="28"/>
          </p:nvPr>
        </p:nvPicPr>
        <p:blipFill rotWithShape="1">
          <a:blip r:embed="rId3">
            <a:extLst>
              <a:ext uri="{28A0092B-C50C-407E-A947-70E740481C1C}">
                <a14:useLocalDpi xmlns:a14="http://schemas.microsoft.com/office/drawing/2010/main" val="0"/>
              </a:ext>
            </a:extLst>
          </a:blip>
          <a:srcRect/>
          <a:stretch/>
        </p:blipFill>
        <p:spPr>
          <a:xfrm>
            <a:off x="3549397" y="2068734"/>
            <a:ext cx="904987" cy="905641"/>
          </a:xfrm>
        </p:spPr>
      </p:pic>
      <p:sp>
        <p:nvSpPr>
          <p:cNvPr id="12" name="Text Placeholder 11">
            <a:extLst>
              <a:ext uri="{FF2B5EF4-FFF2-40B4-BE49-F238E27FC236}">
                <a16:creationId xmlns:a16="http://schemas.microsoft.com/office/drawing/2014/main" id="{E88BDBE3-DBB3-9040-95AC-86789B700450}"/>
              </a:ext>
            </a:extLst>
          </p:cNvPr>
          <p:cNvSpPr>
            <a:spLocks noGrp="1"/>
          </p:cNvSpPr>
          <p:nvPr>
            <p:ph type="body" sz="quarter" idx="29"/>
          </p:nvPr>
        </p:nvSpPr>
        <p:spPr>
          <a:xfrm>
            <a:off x="3549398" y="2994545"/>
            <a:ext cx="2281237" cy="347662"/>
          </a:xfrm>
        </p:spPr>
        <p:txBody>
          <a:bodyPr/>
          <a:lstStyle/>
          <a:p>
            <a:r>
              <a:rPr lang="en-US"/>
              <a:t>Mirjam Nilsson</a:t>
            </a:r>
          </a:p>
        </p:txBody>
      </p:sp>
      <p:sp>
        <p:nvSpPr>
          <p:cNvPr id="13" name="Text Placeholder 12">
            <a:extLst>
              <a:ext uri="{FF2B5EF4-FFF2-40B4-BE49-F238E27FC236}">
                <a16:creationId xmlns:a16="http://schemas.microsoft.com/office/drawing/2014/main" id="{D0969AD2-8004-9B40-90B0-0EBD95268B5A}"/>
              </a:ext>
            </a:extLst>
          </p:cNvPr>
          <p:cNvSpPr>
            <a:spLocks noGrp="1"/>
          </p:cNvSpPr>
          <p:nvPr>
            <p:ph type="body" sz="quarter" idx="30"/>
          </p:nvPr>
        </p:nvSpPr>
        <p:spPr>
          <a:xfrm>
            <a:off x="3549397" y="3379791"/>
            <a:ext cx="2281237" cy="347662"/>
          </a:xfrm>
        </p:spPr>
        <p:txBody>
          <a:bodyPr/>
          <a:lstStyle/>
          <a:p>
            <a:r>
              <a:rPr lang="en-US"/>
              <a:t>Chief Executive Officer</a:t>
            </a:r>
          </a:p>
        </p:txBody>
      </p:sp>
      <p:pic>
        <p:nvPicPr>
          <p:cNvPr id="63" name="Picture Placeholder 17" descr="Team member headshot">
            <a:extLst>
              <a:ext uri="{FF2B5EF4-FFF2-40B4-BE49-F238E27FC236}">
                <a16:creationId xmlns:a16="http://schemas.microsoft.com/office/drawing/2014/main" id="{F3C0B2AF-2268-AE4E-BACC-9FF64E86564C}"/>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a:xfrm>
            <a:off x="6348367" y="2068734"/>
            <a:ext cx="904987" cy="905641"/>
          </a:xfrm>
        </p:spPr>
      </p:pic>
      <p:sp>
        <p:nvSpPr>
          <p:cNvPr id="15" name="Text Placeholder 14">
            <a:extLst>
              <a:ext uri="{FF2B5EF4-FFF2-40B4-BE49-F238E27FC236}">
                <a16:creationId xmlns:a16="http://schemas.microsoft.com/office/drawing/2014/main" id="{02C30DA5-B4D3-C343-8FEC-D62948BDA920}"/>
              </a:ext>
            </a:extLst>
          </p:cNvPr>
          <p:cNvSpPr>
            <a:spLocks noGrp="1"/>
          </p:cNvSpPr>
          <p:nvPr>
            <p:ph type="body" sz="quarter" idx="32"/>
          </p:nvPr>
        </p:nvSpPr>
        <p:spPr>
          <a:xfrm>
            <a:off x="6348368" y="2994545"/>
            <a:ext cx="2281237" cy="347662"/>
          </a:xfrm>
        </p:spPr>
        <p:txBody>
          <a:bodyPr/>
          <a:lstStyle/>
          <a:p>
            <a:r>
              <a:rPr lang="en-US"/>
              <a:t>Flora Berggren</a:t>
            </a:r>
          </a:p>
        </p:txBody>
      </p:sp>
      <p:sp>
        <p:nvSpPr>
          <p:cNvPr id="16" name="Text Placeholder 15">
            <a:extLst>
              <a:ext uri="{FF2B5EF4-FFF2-40B4-BE49-F238E27FC236}">
                <a16:creationId xmlns:a16="http://schemas.microsoft.com/office/drawing/2014/main" id="{CD202676-78EE-3240-950B-84A1520E27EE}"/>
              </a:ext>
            </a:extLst>
          </p:cNvPr>
          <p:cNvSpPr>
            <a:spLocks noGrp="1"/>
          </p:cNvSpPr>
          <p:nvPr>
            <p:ph type="body" sz="quarter" idx="33"/>
          </p:nvPr>
        </p:nvSpPr>
        <p:spPr>
          <a:xfrm>
            <a:off x="6348367" y="3379791"/>
            <a:ext cx="2281237" cy="347662"/>
          </a:xfrm>
        </p:spPr>
        <p:txBody>
          <a:bodyPr/>
          <a:lstStyle/>
          <a:p>
            <a:r>
              <a:rPr lang="en-US"/>
              <a:t>Chief Operations Manager</a:t>
            </a:r>
          </a:p>
        </p:txBody>
      </p:sp>
      <p:pic>
        <p:nvPicPr>
          <p:cNvPr id="64" name="Picture Placeholder 19" descr="Team member headshot">
            <a:extLst>
              <a:ext uri="{FF2B5EF4-FFF2-40B4-BE49-F238E27FC236}">
                <a16:creationId xmlns:a16="http://schemas.microsoft.com/office/drawing/2014/main" id="{F2FCDCCE-6383-4047-9485-41AA1E24E8E2}"/>
              </a:ext>
            </a:extLst>
          </p:cNvPr>
          <p:cNvPicPr>
            <a:picLocks noGrp="1" noChangeAspect="1"/>
          </p:cNvPicPr>
          <p:nvPr>
            <p:ph type="pic" sz="quarter" idx="34"/>
          </p:nvPr>
        </p:nvPicPr>
        <p:blipFill rotWithShape="1">
          <a:blip r:embed="rId5">
            <a:extLst>
              <a:ext uri="{28A0092B-C50C-407E-A947-70E740481C1C}">
                <a14:useLocalDpi xmlns:a14="http://schemas.microsoft.com/office/drawing/2010/main" val="0"/>
              </a:ext>
            </a:extLst>
          </a:blip>
          <a:srcRect/>
          <a:stretch/>
        </p:blipFill>
        <p:spPr>
          <a:xfrm>
            <a:off x="9147335" y="2068734"/>
            <a:ext cx="904987" cy="905641"/>
          </a:xfrm>
        </p:spPr>
      </p:pic>
      <p:sp>
        <p:nvSpPr>
          <p:cNvPr id="18" name="Text Placeholder 17">
            <a:extLst>
              <a:ext uri="{FF2B5EF4-FFF2-40B4-BE49-F238E27FC236}">
                <a16:creationId xmlns:a16="http://schemas.microsoft.com/office/drawing/2014/main" id="{7C503641-A7D5-AD48-A486-CD57C1620326}"/>
              </a:ext>
            </a:extLst>
          </p:cNvPr>
          <p:cNvSpPr>
            <a:spLocks noGrp="1"/>
          </p:cNvSpPr>
          <p:nvPr>
            <p:ph type="body" sz="quarter" idx="35"/>
          </p:nvPr>
        </p:nvSpPr>
        <p:spPr>
          <a:xfrm>
            <a:off x="9147336" y="2994545"/>
            <a:ext cx="2281237" cy="347662"/>
          </a:xfrm>
        </p:spPr>
        <p:txBody>
          <a:bodyPr/>
          <a:lstStyle/>
          <a:p>
            <a:r>
              <a:rPr lang="en-US"/>
              <a:t>Rajesh Santoshi</a:t>
            </a:r>
          </a:p>
        </p:txBody>
      </p:sp>
      <p:sp>
        <p:nvSpPr>
          <p:cNvPr id="19" name="Text Placeholder 18">
            <a:extLst>
              <a:ext uri="{FF2B5EF4-FFF2-40B4-BE49-F238E27FC236}">
                <a16:creationId xmlns:a16="http://schemas.microsoft.com/office/drawing/2014/main" id="{BBEE7C7B-4D43-1342-88B5-B6F833D51AE8}"/>
              </a:ext>
            </a:extLst>
          </p:cNvPr>
          <p:cNvSpPr>
            <a:spLocks noGrp="1"/>
          </p:cNvSpPr>
          <p:nvPr>
            <p:ph type="body" sz="quarter" idx="36"/>
          </p:nvPr>
        </p:nvSpPr>
        <p:spPr>
          <a:xfrm>
            <a:off x="9147335" y="3379791"/>
            <a:ext cx="2281237" cy="347662"/>
          </a:xfrm>
        </p:spPr>
        <p:txBody>
          <a:bodyPr/>
          <a:lstStyle/>
          <a:p>
            <a:r>
              <a:rPr lang="en-US"/>
              <a:t>VP Marketing</a:t>
            </a:r>
          </a:p>
        </p:txBody>
      </p:sp>
      <p:pic>
        <p:nvPicPr>
          <p:cNvPr id="65" name="Picture Placeholder 15" descr="Team member headshot">
            <a:extLst>
              <a:ext uri="{FF2B5EF4-FFF2-40B4-BE49-F238E27FC236}">
                <a16:creationId xmlns:a16="http://schemas.microsoft.com/office/drawing/2014/main" id="{1A89579F-2EA4-E049-9B78-D2237993CDAB}"/>
              </a:ext>
            </a:extLst>
          </p:cNvPr>
          <p:cNvPicPr>
            <a:picLocks noGrp="1" noChangeAspect="1"/>
          </p:cNvPicPr>
          <p:nvPr>
            <p:ph type="pic" sz="quarter" idx="37"/>
          </p:nvPr>
        </p:nvPicPr>
        <p:blipFill rotWithShape="1">
          <a:blip r:embed="rId6">
            <a:extLst>
              <a:ext uri="{28A0092B-C50C-407E-A947-70E740481C1C}">
                <a14:useLocalDpi xmlns:a14="http://schemas.microsoft.com/office/drawing/2010/main" val="0"/>
              </a:ext>
            </a:extLst>
          </a:blip>
          <a:srcRect/>
          <a:stretch/>
        </p:blipFill>
        <p:spPr>
          <a:xfrm>
            <a:off x="750429" y="4118551"/>
            <a:ext cx="904987" cy="905641"/>
          </a:xfrm>
        </p:spPr>
      </p:pic>
      <p:sp>
        <p:nvSpPr>
          <p:cNvPr id="21" name="Text Placeholder 20">
            <a:extLst>
              <a:ext uri="{FF2B5EF4-FFF2-40B4-BE49-F238E27FC236}">
                <a16:creationId xmlns:a16="http://schemas.microsoft.com/office/drawing/2014/main" id="{F8C89E42-8364-1040-9DF6-7305561F98D7}"/>
              </a:ext>
            </a:extLst>
          </p:cNvPr>
          <p:cNvSpPr>
            <a:spLocks noGrp="1"/>
          </p:cNvSpPr>
          <p:nvPr>
            <p:ph type="body" sz="quarter" idx="38"/>
          </p:nvPr>
        </p:nvSpPr>
        <p:spPr>
          <a:xfrm>
            <a:off x="750430" y="5044362"/>
            <a:ext cx="2281237" cy="347662"/>
          </a:xfrm>
        </p:spPr>
        <p:txBody>
          <a:bodyPr/>
          <a:lstStyle/>
          <a:p>
            <a:r>
              <a:rPr lang="en-US"/>
              <a:t>Graham Barnes</a:t>
            </a:r>
          </a:p>
        </p:txBody>
      </p:sp>
      <p:sp>
        <p:nvSpPr>
          <p:cNvPr id="22" name="Text Placeholder 21">
            <a:extLst>
              <a:ext uri="{FF2B5EF4-FFF2-40B4-BE49-F238E27FC236}">
                <a16:creationId xmlns:a16="http://schemas.microsoft.com/office/drawing/2014/main" id="{B05EDAD8-33DD-0B49-9FA0-360E67ED9B6A}"/>
              </a:ext>
            </a:extLst>
          </p:cNvPr>
          <p:cNvSpPr>
            <a:spLocks noGrp="1"/>
          </p:cNvSpPr>
          <p:nvPr>
            <p:ph type="body" sz="quarter" idx="39"/>
          </p:nvPr>
        </p:nvSpPr>
        <p:spPr>
          <a:xfrm>
            <a:off x="750429" y="5429608"/>
            <a:ext cx="2281237" cy="347662"/>
          </a:xfrm>
        </p:spPr>
        <p:txBody>
          <a:bodyPr/>
          <a:lstStyle/>
          <a:p>
            <a:r>
              <a:rPr lang="en-US"/>
              <a:t>VP Product</a:t>
            </a:r>
          </a:p>
        </p:txBody>
      </p:sp>
      <p:pic>
        <p:nvPicPr>
          <p:cNvPr id="66" name="Picture Placeholder 48" descr="Team member headshot">
            <a:extLst>
              <a:ext uri="{FF2B5EF4-FFF2-40B4-BE49-F238E27FC236}">
                <a16:creationId xmlns:a16="http://schemas.microsoft.com/office/drawing/2014/main" id="{4E145096-B7BF-9C4C-97FA-308F61FE406A}"/>
              </a:ext>
            </a:extLst>
          </p:cNvPr>
          <p:cNvPicPr>
            <a:picLocks noGrp="1" noChangeAspect="1"/>
          </p:cNvPicPr>
          <p:nvPr>
            <p:ph type="pic" sz="quarter" idx="40"/>
          </p:nvPr>
        </p:nvPicPr>
        <p:blipFill rotWithShape="1">
          <a:blip r:embed="rId7">
            <a:extLst>
              <a:ext uri="{28A0092B-C50C-407E-A947-70E740481C1C}">
                <a14:useLocalDpi xmlns:a14="http://schemas.microsoft.com/office/drawing/2010/main" val="0"/>
              </a:ext>
            </a:extLst>
          </a:blip>
          <a:srcRect/>
          <a:stretch/>
        </p:blipFill>
        <p:spPr>
          <a:xfrm>
            <a:off x="3549397" y="4118551"/>
            <a:ext cx="904987" cy="905641"/>
          </a:xfrm>
        </p:spPr>
      </p:pic>
      <p:sp>
        <p:nvSpPr>
          <p:cNvPr id="24" name="Text Placeholder 23">
            <a:extLst>
              <a:ext uri="{FF2B5EF4-FFF2-40B4-BE49-F238E27FC236}">
                <a16:creationId xmlns:a16="http://schemas.microsoft.com/office/drawing/2014/main" id="{9B1711A4-C7D5-8D4D-82CD-4FBE8CC7FFE7}"/>
              </a:ext>
            </a:extLst>
          </p:cNvPr>
          <p:cNvSpPr>
            <a:spLocks noGrp="1"/>
          </p:cNvSpPr>
          <p:nvPr>
            <p:ph type="body" sz="quarter" idx="41"/>
          </p:nvPr>
        </p:nvSpPr>
        <p:spPr>
          <a:xfrm>
            <a:off x="3549398" y="5044362"/>
            <a:ext cx="2281237" cy="347662"/>
          </a:xfrm>
        </p:spPr>
        <p:txBody>
          <a:bodyPr/>
          <a:lstStyle/>
          <a:p>
            <a:r>
              <a:rPr lang="en-US"/>
              <a:t>Rowan Murphy</a:t>
            </a:r>
          </a:p>
        </p:txBody>
      </p:sp>
      <p:sp>
        <p:nvSpPr>
          <p:cNvPr id="25" name="Text Placeholder 24">
            <a:extLst>
              <a:ext uri="{FF2B5EF4-FFF2-40B4-BE49-F238E27FC236}">
                <a16:creationId xmlns:a16="http://schemas.microsoft.com/office/drawing/2014/main" id="{1D585144-668F-6141-B4A4-98C6E14ACA71}"/>
              </a:ext>
            </a:extLst>
          </p:cNvPr>
          <p:cNvSpPr>
            <a:spLocks noGrp="1"/>
          </p:cNvSpPr>
          <p:nvPr>
            <p:ph type="body" sz="quarter" idx="42"/>
          </p:nvPr>
        </p:nvSpPr>
        <p:spPr>
          <a:xfrm>
            <a:off x="3549397" y="5429608"/>
            <a:ext cx="2281237" cy="347662"/>
          </a:xfrm>
        </p:spPr>
        <p:txBody>
          <a:bodyPr/>
          <a:lstStyle/>
          <a:p>
            <a:r>
              <a:rPr lang="en-US"/>
              <a:t>SEO Strategist</a:t>
            </a:r>
          </a:p>
        </p:txBody>
      </p:sp>
      <p:pic>
        <p:nvPicPr>
          <p:cNvPr id="67" name="Picture Placeholder 52" descr="Team member headshot">
            <a:extLst>
              <a:ext uri="{FF2B5EF4-FFF2-40B4-BE49-F238E27FC236}">
                <a16:creationId xmlns:a16="http://schemas.microsoft.com/office/drawing/2014/main" id="{25B94F1A-D947-AF4E-BC9D-9B02C4E4EB30}"/>
              </a:ext>
            </a:extLst>
          </p:cNvPr>
          <p:cNvPicPr>
            <a:picLocks noGrp="1" noChangeAspect="1"/>
          </p:cNvPicPr>
          <p:nvPr>
            <p:ph type="pic" sz="quarter" idx="43"/>
          </p:nvPr>
        </p:nvPicPr>
        <p:blipFill rotWithShape="1">
          <a:blip r:embed="rId8">
            <a:extLst>
              <a:ext uri="{28A0092B-C50C-407E-A947-70E740481C1C}">
                <a14:useLocalDpi xmlns:a14="http://schemas.microsoft.com/office/drawing/2010/main" val="0"/>
              </a:ext>
            </a:extLst>
          </a:blip>
          <a:srcRect/>
          <a:stretch/>
        </p:blipFill>
        <p:spPr>
          <a:xfrm>
            <a:off x="6348367" y="4118551"/>
            <a:ext cx="904987" cy="905641"/>
          </a:xfrm>
        </p:spPr>
      </p:pic>
      <p:sp>
        <p:nvSpPr>
          <p:cNvPr id="27" name="Text Placeholder 26">
            <a:extLst>
              <a:ext uri="{FF2B5EF4-FFF2-40B4-BE49-F238E27FC236}">
                <a16:creationId xmlns:a16="http://schemas.microsoft.com/office/drawing/2014/main" id="{C63E461E-3AFB-0843-B481-D906526D48B2}"/>
              </a:ext>
            </a:extLst>
          </p:cNvPr>
          <p:cNvSpPr>
            <a:spLocks noGrp="1"/>
          </p:cNvSpPr>
          <p:nvPr>
            <p:ph type="body" sz="quarter" idx="44"/>
          </p:nvPr>
        </p:nvSpPr>
        <p:spPr>
          <a:xfrm>
            <a:off x="6348368" y="5044362"/>
            <a:ext cx="2281237" cy="347662"/>
          </a:xfrm>
        </p:spPr>
        <p:txBody>
          <a:bodyPr/>
          <a:lstStyle/>
          <a:p>
            <a:r>
              <a:rPr lang="en-US"/>
              <a:t>Elizabeth Moore</a:t>
            </a:r>
          </a:p>
        </p:txBody>
      </p:sp>
      <p:sp>
        <p:nvSpPr>
          <p:cNvPr id="28" name="Text Placeholder 27">
            <a:extLst>
              <a:ext uri="{FF2B5EF4-FFF2-40B4-BE49-F238E27FC236}">
                <a16:creationId xmlns:a16="http://schemas.microsoft.com/office/drawing/2014/main" id="{83F586E4-67FA-B94C-AF67-F2E5E6E54157}"/>
              </a:ext>
            </a:extLst>
          </p:cNvPr>
          <p:cNvSpPr>
            <a:spLocks noGrp="1"/>
          </p:cNvSpPr>
          <p:nvPr>
            <p:ph type="body" sz="quarter" idx="45"/>
          </p:nvPr>
        </p:nvSpPr>
        <p:spPr>
          <a:xfrm>
            <a:off x="6348367" y="5429608"/>
            <a:ext cx="2281237" cy="347662"/>
          </a:xfrm>
        </p:spPr>
        <p:txBody>
          <a:bodyPr/>
          <a:lstStyle/>
          <a:p>
            <a:r>
              <a:rPr lang="en-US"/>
              <a:t>Product Designer</a:t>
            </a:r>
          </a:p>
        </p:txBody>
      </p:sp>
      <p:pic>
        <p:nvPicPr>
          <p:cNvPr id="68" name="Picture Placeholder 54" descr="Team member headshot">
            <a:extLst>
              <a:ext uri="{FF2B5EF4-FFF2-40B4-BE49-F238E27FC236}">
                <a16:creationId xmlns:a16="http://schemas.microsoft.com/office/drawing/2014/main" id="{7E3F00C5-0B4F-FE4F-9561-1EB505B31873}"/>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a:stretch/>
        </p:blipFill>
        <p:spPr>
          <a:xfrm>
            <a:off x="9147335" y="4118551"/>
            <a:ext cx="904987" cy="905641"/>
          </a:xfrm>
        </p:spPr>
      </p:pic>
      <p:sp>
        <p:nvSpPr>
          <p:cNvPr id="36" name="Text Placeholder 35">
            <a:extLst>
              <a:ext uri="{FF2B5EF4-FFF2-40B4-BE49-F238E27FC236}">
                <a16:creationId xmlns:a16="http://schemas.microsoft.com/office/drawing/2014/main" id="{875B85E2-950C-CB45-A7F7-DE257EA20BB3}"/>
              </a:ext>
            </a:extLst>
          </p:cNvPr>
          <p:cNvSpPr>
            <a:spLocks noGrp="1"/>
          </p:cNvSpPr>
          <p:nvPr>
            <p:ph type="body" sz="quarter" idx="47"/>
          </p:nvPr>
        </p:nvSpPr>
        <p:spPr>
          <a:xfrm>
            <a:off x="9147336" y="5044362"/>
            <a:ext cx="2281237" cy="347662"/>
          </a:xfrm>
        </p:spPr>
        <p:txBody>
          <a:bodyPr/>
          <a:lstStyle/>
          <a:p>
            <a:r>
              <a:rPr lang="en-US"/>
              <a:t>Robin Kline</a:t>
            </a:r>
          </a:p>
        </p:txBody>
      </p:sp>
      <p:sp>
        <p:nvSpPr>
          <p:cNvPr id="37" name="Text Placeholder 36">
            <a:extLst>
              <a:ext uri="{FF2B5EF4-FFF2-40B4-BE49-F238E27FC236}">
                <a16:creationId xmlns:a16="http://schemas.microsoft.com/office/drawing/2014/main" id="{FC8EFF8B-CC40-9646-AAFC-092814DA02AD}"/>
              </a:ext>
            </a:extLst>
          </p:cNvPr>
          <p:cNvSpPr>
            <a:spLocks noGrp="1"/>
          </p:cNvSpPr>
          <p:nvPr>
            <p:ph type="body" sz="quarter" idx="48"/>
          </p:nvPr>
        </p:nvSpPr>
        <p:spPr>
          <a:xfrm>
            <a:off x="9147335" y="5429608"/>
            <a:ext cx="2281237" cy="347662"/>
          </a:xfrm>
        </p:spPr>
        <p:txBody>
          <a:bodyPr/>
          <a:lstStyle/>
          <a:p>
            <a:r>
              <a:rPr lang="en-US"/>
              <a:t>Content Developer</a:t>
            </a:r>
          </a:p>
        </p:txBody>
      </p:sp>
      <p:sp>
        <p:nvSpPr>
          <p:cNvPr id="3" name="Date Placeholder 2">
            <a:extLst>
              <a:ext uri="{FF2B5EF4-FFF2-40B4-BE49-F238E27FC236}">
                <a16:creationId xmlns:a16="http://schemas.microsoft.com/office/drawing/2014/main" id="{DF3B501F-5E7A-5D46-8856-A27912A21D96}"/>
              </a:ext>
            </a:extLst>
          </p:cNvPr>
          <p:cNvSpPr>
            <a:spLocks noGrp="1"/>
          </p:cNvSpPr>
          <p:nvPr>
            <p:ph type="dt" sz="half" idx="25"/>
          </p:nvPr>
        </p:nvSpPr>
        <p:spPr>
          <a:xfrm>
            <a:off x="381000" y="6356350"/>
            <a:ext cx="2743200" cy="365125"/>
          </a:xfrm>
        </p:spPr>
        <p:txBody>
          <a:bodyPr/>
          <a:lstStyle/>
          <a:p>
            <a:fld id="{52D104B6-D63E-FE41-98E2-AF7FB6EA6483}" type="datetime1">
              <a:rPr lang="en-US" smtClean="0"/>
              <a:pPr/>
              <a:t>11/20/2022</a:t>
            </a:fld>
            <a:endParaRPr lang="en-US"/>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a:t>PRESENTATION TITLE</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9</a:t>
            </a:fld>
            <a:endParaRPr lang="en-US"/>
          </a:p>
        </p:txBody>
      </p:sp>
    </p:spTree>
    <p:extLst>
      <p:ext uri="{BB962C8B-B14F-4D97-AF65-F5344CB8AC3E}">
        <p14:creationId xmlns:p14="http://schemas.microsoft.com/office/powerpoint/2010/main" val="339626675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{2130EEE0-0AC0-472F-BB21-93E5170C0511}tf45331398_win32</Template>
  <TotalTime>22</TotalTime>
  <Words>494</Words>
  <Application>Microsoft Office PowerPoint</Application>
  <PresentationFormat>Widescreen</PresentationFormat>
  <Paragraphs>164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Tenorite</vt:lpstr>
      <vt:lpstr>Times New Roman</vt:lpstr>
      <vt:lpstr>Office Theme</vt:lpstr>
      <vt:lpstr>Bài thuyết trình - Nhóm 6 Môn Công Nghệ Phần Mềm</vt:lpstr>
      <vt:lpstr>Agenda</vt:lpstr>
      <vt:lpstr>Introduction</vt:lpstr>
      <vt:lpstr>Primary goals</vt:lpstr>
      <vt:lpstr>Quarterly performance</vt:lpstr>
      <vt:lpstr>Areas of growth</vt:lpstr>
      <vt:lpstr>Business opportunities are like buses. There's always another one coming.</vt:lpstr>
      <vt:lpstr>Meet our team</vt:lpstr>
      <vt:lpstr>The full team</vt:lpstr>
      <vt:lpstr>Plan for product launch </vt:lpstr>
      <vt:lpstr>Timeline </vt:lpstr>
      <vt:lpstr>Areas of focus</vt:lpstr>
      <vt:lpstr>How we get there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thuyết trình - Nhóm 6 Môn Công Nghệ Phần Mềm</dc:title>
  <dc:creator>Nguyên Lộc Trần</dc:creator>
  <cp:lastModifiedBy>Nguyên Lộc Trần</cp:lastModifiedBy>
  <cp:revision>5</cp:revision>
  <dcterms:created xsi:type="dcterms:W3CDTF">2022-11-20T06:42:54Z</dcterms:created>
  <dcterms:modified xsi:type="dcterms:W3CDTF">2022-11-20T07:07:15Z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