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88" r:id="rId2"/>
    <p:sldId id="257" r:id="rId3"/>
    <p:sldId id="258" r:id="rId4"/>
    <p:sldId id="259" r:id="rId5"/>
    <p:sldId id="260" r:id="rId6"/>
    <p:sldId id="289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71" r:id="rId16"/>
    <p:sldId id="272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6" r:id="rId28"/>
    <p:sldId id="287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2"/>
    <p:restoredTop sz="79972"/>
  </p:normalViewPr>
  <p:slideViewPr>
    <p:cSldViewPr>
      <p:cViewPr varScale="1">
        <p:scale>
          <a:sx n="99" d="100"/>
          <a:sy n="99" d="100"/>
        </p:scale>
        <p:origin x="226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61A83-D09F-014B-BB3D-32E7BDDDDDE2}" type="datetimeFigureOut">
              <a:rPr lang="en-VN" smtClean="0"/>
              <a:t>23/10/2023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46021-53F3-2048-B142-8A253B2ADC3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78368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vi-VN" sz="1800" dirty="0">
                <a:effectLst/>
                <a:latin typeface="TimesNewRoman"/>
              </a:rPr>
              <a:t>Kiểm soát thay đổi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1800" dirty="0">
                <a:effectLst/>
                <a:latin typeface="TimesNewRoman"/>
              </a:rPr>
              <a:t>Sử dụng thiết bị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1800" dirty="0">
                <a:effectLst/>
                <a:latin typeface="TimesNewRoman"/>
              </a:rPr>
              <a:t>Dùng các biểu mẫu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1800" dirty="0">
                <a:effectLst/>
                <a:latin typeface="TimesNewRoman"/>
              </a:rPr>
              <a:t>Quy chế báo cáo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1800" dirty="0">
                <a:effectLst/>
                <a:latin typeface="TimesNewRoman"/>
              </a:rPr>
              <a:t>Trách nhiệm của một số người trong dự án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1800" dirty="0">
                <a:effectLst/>
                <a:latin typeface="TimesNewRoman"/>
              </a:rPr>
              <a:t>Họp hành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1800" dirty="0">
                <a:effectLst/>
                <a:latin typeface="TimesNewRoman"/>
              </a:rPr>
              <a:t>Mua sắm vật tư, thiết bị </a:t>
            </a:r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46021-53F3-2048-B142-8A253B2ADC3D}" type="slidenum">
              <a:rPr lang="en-VN" smtClean="0"/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5439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vi-VN" sz="1300" dirty="0">
                <a:effectLst/>
                <a:latin typeface="TimesNewRoman"/>
              </a:rPr>
              <a:t>Vì sao phải áp đặt các thủ tục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300" dirty="0">
                <a:effectLst/>
                <a:latin typeface="TimesNewRoman"/>
              </a:rPr>
              <a:t>Tạo ra một chuẩn mực để trao đổi, làm việc trong nhóm một cách hiệu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300" dirty="0">
                <a:effectLst/>
                <a:latin typeface="TimesNewRoman"/>
              </a:rPr>
              <a:t>quả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300" dirty="0">
                <a:effectLst/>
                <a:latin typeface="TimesNewRoman"/>
              </a:rPr>
              <a:t>Tập trung suy nghĩ, hành động của các thành viên trong tổ theo 1 hướng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300" dirty="0">
                <a:effectLst/>
                <a:latin typeface="TimesNewRoman"/>
              </a:rPr>
              <a:t>Tăng năng suất công việc (mọi việc quy định rõ ràng, không mất thời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300" dirty="0">
                <a:effectLst/>
                <a:latin typeface="TimesNewRoman"/>
              </a:rPr>
              <a:t>gian hỏi nhau)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1300" dirty="0">
                <a:effectLst/>
                <a:latin typeface="TimesNewRoman"/>
              </a:rPr>
              <a:t>Mỗi thủ tục đều phải trả lời các câu hỏi: liên quan tới ai, cái gì, khi nào, ở đâu,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1300" dirty="0">
                <a:effectLst/>
                <a:latin typeface="TimesNewRoman"/>
              </a:rPr>
              <a:t>thế nào và tại sao.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1300" dirty="0">
                <a:effectLst/>
                <a:latin typeface="TimesNewRoman"/>
              </a:rPr>
              <a:t>Việc xây dựng các thủ tục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1300" dirty="0">
                <a:effectLst/>
                <a:latin typeface="TimesNewRoman"/>
              </a:rPr>
              <a:t>Lưu ý </a:t>
            </a:r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46021-53F3-2048-B142-8A253B2ADC3D}" type="slidenum">
              <a:rPr lang="en-VN" smtClean="0"/>
              <a:t>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55273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sz="1800" dirty="0">
              <a:effectLst/>
              <a:latin typeface="TimesNew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800" dirty="0">
                <a:effectLst/>
                <a:latin typeface="TimesNewRoman"/>
              </a:rPr>
              <a:t>Dễ sử dụng đối với những nhà quản lý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800" dirty="0">
                <a:effectLst/>
                <a:latin typeface="TimesNewRoman"/>
              </a:rPr>
              <a:t>Quản lý các dự án nhỏ </a:t>
            </a:r>
            <a:endParaRPr lang="vi-VN" sz="2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NewRoman"/>
              </a:rPr>
              <a:t>Microsoft Project , </a:t>
            </a:r>
            <a:r>
              <a:rPr lang="en-US" sz="1800" dirty="0" err="1">
                <a:effectLst/>
                <a:latin typeface="TimesNewRoman"/>
              </a:rPr>
              <a:t>MacProject</a:t>
            </a:r>
            <a:endParaRPr lang="en-US" sz="2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sz="1800" dirty="0">
              <a:effectLst/>
              <a:latin typeface="TimesNew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800" dirty="0">
                <a:effectLst/>
                <a:latin typeface="TimesNewRoman"/>
              </a:rPr>
              <a:t>Quản lý các dự án mức trung bình </a:t>
            </a:r>
            <a:endParaRPr lang="vi-VN" sz="2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NewRoman"/>
              </a:rPr>
              <a:t>Project Management Workbench </a:t>
            </a:r>
            <a:br>
              <a:rPr lang="vi-VN" sz="1800" dirty="0">
                <a:effectLst/>
                <a:latin typeface="TimesNewRoman"/>
              </a:rPr>
            </a:br>
            <a:endParaRPr lang="vi-VN" sz="2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800" dirty="0">
                <a:effectLst/>
                <a:latin typeface="TimesNewRoman"/>
              </a:rPr>
              <a:t>Quản lý các dự án lớn, phức tạp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effectLst/>
                <a:latin typeface="TimesNewRoman"/>
              </a:rPr>
              <a:t>OpenPlan</a:t>
            </a:r>
            <a:br>
              <a:rPr lang="en-US" sz="1800" dirty="0">
                <a:effectLst/>
                <a:latin typeface="TimesNewRoman"/>
              </a:rPr>
            </a:b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dirty="0"/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46021-53F3-2048-B142-8A253B2ADC3D}" type="slidenum">
              <a:rPr lang="en-VN" smtClean="0"/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46549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71773" y="2709798"/>
            <a:ext cx="5870575" cy="414661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1527321"/>
            <a:ext cx="20955" cy="2540"/>
          </a:xfrm>
          <a:custGeom>
            <a:avLst/>
            <a:gdLst/>
            <a:ahLst/>
            <a:cxnLst/>
            <a:rect l="l" t="t" r="r" b="b"/>
            <a:pathLst>
              <a:path w="20955" h="2540">
                <a:moveTo>
                  <a:pt x="-6350" y="1260"/>
                </a:moveTo>
                <a:lnTo>
                  <a:pt x="26694" y="1260"/>
                </a:lnTo>
              </a:path>
            </a:pathLst>
          </a:custGeom>
          <a:ln w="1522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0891" y="1011936"/>
            <a:ext cx="5177028" cy="89763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3505" y="1160780"/>
            <a:ext cx="639698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589280" marR="30480" algn="r">
              <a:lnSpc>
                <a:spcPts val="1639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  <a:p>
            <a:pPr marL="601980">
              <a:lnSpc>
                <a:spcPts val="1664"/>
              </a:lnSpc>
            </a:pPr>
            <a:r>
              <a:rPr spc="-5" dirty="0">
                <a:latin typeface="Times New Roman"/>
                <a:cs typeface="Times New Roman"/>
              </a:rPr>
              <a:t>Tổ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dự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án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CC66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589280" marR="30480" algn="r">
              <a:lnSpc>
                <a:spcPts val="1639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  <a:p>
            <a:pPr marL="601980">
              <a:lnSpc>
                <a:spcPts val="1664"/>
              </a:lnSpc>
            </a:pPr>
            <a:r>
              <a:rPr spc="-5" dirty="0">
                <a:latin typeface="Times New Roman"/>
                <a:cs typeface="Times New Roman"/>
              </a:rPr>
              <a:t>Tổ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dự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án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CC66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589280" marR="30480" algn="r">
              <a:lnSpc>
                <a:spcPts val="1639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  <a:p>
            <a:pPr marL="601980">
              <a:lnSpc>
                <a:spcPts val="1664"/>
              </a:lnSpc>
            </a:pPr>
            <a:r>
              <a:rPr spc="-5" dirty="0">
                <a:latin typeface="Times New Roman"/>
                <a:cs typeface="Times New Roman"/>
              </a:rPr>
              <a:t>Tổ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dự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án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CC66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589280" marR="30480" algn="r">
              <a:lnSpc>
                <a:spcPts val="1639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  <a:p>
            <a:pPr marL="601980">
              <a:lnSpc>
                <a:spcPts val="1664"/>
              </a:lnSpc>
            </a:pPr>
            <a:r>
              <a:rPr spc="-5" dirty="0">
                <a:latin typeface="Times New Roman"/>
                <a:cs typeface="Times New Roman"/>
              </a:rPr>
              <a:t>Tổ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dự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án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589280" marR="30480" algn="r">
              <a:lnSpc>
                <a:spcPts val="1639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  <a:p>
            <a:pPr marL="601980">
              <a:lnSpc>
                <a:spcPts val="1664"/>
              </a:lnSpc>
            </a:pPr>
            <a:r>
              <a:rPr spc="-5" dirty="0">
                <a:latin typeface="Times New Roman"/>
                <a:cs typeface="Times New Roman"/>
              </a:rPr>
              <a:t>Tổ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dự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án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87975" y="1585975"/>
            <a:ext cx="3743325" cy="52593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8415361" y="6850062"/>
            <a:ext cx="635" cy="8255"/>
          </a:xfrm>
          <a:custGeom>
            <a:avLst/>
            <a:gdLst/>
            <a:ahLst/>
            <a:cxnLst/>
            <a:rect l="l" t="t" r="r" b="b"/>
            <a:pathLst>
              <a:path w="634" h="8254">
                <a:moveTo>
                  <a:pt x="-6350" y="3967"/>
                </a:moveTo>
                <a:lnTo>
                  <a:pt x="6389" y="3967"/>
                </a:lnTo>
              </a:path>
            </a:pathLst>
          </a:custGeom>
          <a:ln w="7935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6793" y="482549"/>
            <a:ext cx="8030413" cy="136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CC66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2392" y="1911660"/>
            <a:ext cx="8659215" cy="417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88020" y="6315379"/>
            <a:ext cx="1263650" cy="435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589280" marR="30480" algn="r">
              <a:lnSpc>
                <a:spcPts val="1639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  <a:p>
            <a:pPr marL="601980">
              <a:lnSpc>
                <a:spcPts val="1664"/>
              </a:lnSpc>
            </a:pPr>
            <a:r>
              <a:rPr spc="-5" dirty="0">
                <a:latin typeface="Times New Roman"/>
                <a:cs typeface="Times New Roman"/>
              </a:rPr>
              <a:t>Tổ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dự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án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8A3F-C379-ED00-C72B-18E63088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514600"/>
            <a:ext cx="8030413" cy="553998"/>
          </a:xfrm>
        </p:spPr>
        <p:txBody>
          <a:bodyPr/>
          <a:lstStyle/>
          <a:p>
            <a:pPr algn="ctr"/>
            <a:r>
              <a:rPr lang="en-US" sz="3600" dirty="0" err="1"/>
              <a:t>Chương</a:t>
            </a:r>
            <a:r>
              <a:rPr lang="en-US" sz="3600" dirty="0"/>
              <a:t> 4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công</a:t>
            </a:r>
            <a:r>
              <a:rPr lang="en-US" sz="3600" dirty="0"/>
              <a:t> </a:t>
            </a:r>
            <a:r>
              <a:rPr lang="en-US" sz="3600" dirty="0" err="1"/>
              <a:t>cụ</a:t>
            </a:r>
            <a:r>
              <a:rPr lang="en-US" sz="3600" dirty="0"/>
              <a:t> </a:t>
            </a:r>
            <a:r>
              <a:rPr lang="en-US" sz="3600" dirty="0" err="1"/>
              <a:t>quản</a:t>
            </a:r>
            <a:r>
              <a:rPr lang="en-US" sz="3600" dirty="0"/>
              <a:t> </a:t>
            </a:r>
            <a:r>
              <a:rPr lang="en-US" sz="3600" dirty="0" err="1"/>
              <a:t>lý</a:t>
            </a:r>
            <a:r>
              <a:rPr lang="en-US" sz="3600" dirty="0"/>
              <a:t> </a:t>
            </a:r>
            <a:r>
              <a:rPr lang="en-US" sz="3600" dirty="0" err="1"/>
              <a:t>dự</a:t>
            </a:r>
            <a:r>
              <a:rPr lang="en-US" sz="3600" dirty="0"/>
              <a:t> </a:t>
            </a:r>
            <a:r>
              <a:rPr lang="en-US" sz="3600" dirty="0" err="1"/>
              <a:t>án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75608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768" y="669036"/>
            <a:ext cx="8162544" cy="89763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2101" y="818133"/>
            <a:ext cx="74568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Nên</a:t>
            </a:r>
            <a:r>
              <a:rPr spc="30" dirty="0"/>
              <a:t> </a:t>
            </a:r>
            <a:r>
              <a:rPr dirty="0"/>
              <a:t>xây</a:t>
            </a:r>
            <a:r>
              <a:rPr spc="50" dirty="0"/>
              <a:t> </a:t>
            </a:r>
            <a:r>
              <a:rPr spc="120" dirty="0"/>
              <a:t>dựng</a:t>
            </a:r>
            <a:r>
              <a:rPr spc="40" dirty="0"/>
              <a:t> </a:t>
            </a:r>
            <a:r>
              <a:rPr dirty="0"/>
              <a:t>các</a:t>
            </a:r>
            <a:r>
              <a:rPr spc="55" dirty="0"/>
              <a:t> </a:t>
            </a:r>
            <a:r>
              <a:rPr spc="-5" dirty="0"/>
              <a:t>thủ</a:t>
            </a:r>
            <a:r>
              <a:rPr spc="40" dirty="0"/>
              <a:t> </a:t>
            </a:r>
            <a:r>
              <a:rPr dirty="0"/>
              <a:t>tục</a:t>
            </a:r>
            <a:r>
              <a:rPr spc="60" dirty="0"/>
              <a:t> </a:t>
            </a:r>
            <a:r>
              <a:rPr dirty="0"/>
              <a:t>cho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2627" y="1751278"/>
            <a:ext cx="7320915" cy="47574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Kiểm</a:t>
            </a: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soát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thay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đổi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Sử</a:t>
            </a: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dụng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thiết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bị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Dùng</a:t>
            </a:r>
            <a:r>
              <a:rPr sz="32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các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biểu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mẫu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quy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chế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báo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cáo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Trách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nhiệm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của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một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số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người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trong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dự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án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Họp</a:t>
            </a:r>
            <a:r>
              <a:rPr sz="32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hành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Mua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sắm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vật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tư,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thiết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bị</a:t>
            </a:r>
            <a:endParaRPr sz="3200">
              <a:latin typeface="Times New Roman"/>
              <a:cs typeface="Times New Roman"/>
            </a:endParaRPr>
          </a:p>
          <a:p>
            <a:pPr marL="355600" marR="61594" indent="-342900">
              <a:lnSpc>
                <a:spcPts val="3460"/>
              </a:lnSpc>
              <a:spcBef>
                <a:spcPts val="820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Mỗi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thủ tục đều phải trả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lời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các câu hỏi: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Ai,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cái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gì,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khi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nào,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ở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đâu,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thế nào,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Tại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sao.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768" y="669036"/>
            <a:ext cx="7816596" cy="89763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2101" y="818133"/>
            <a:ext cx="71107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Luồng</a:t>
            </a:r>
            <a:r>
              <a:rPr spc="40" dirty="0"/>
              <a:t> </a:t>
            </a:r>
            <a:r>
              <a:rPr dirty="0"/>
              <a:t>công</a:t>
            </a:r>
            <a:r>
              <a:rPr spc="45" dirty="0"/>
              <a:t> </a:t>
            </a:r>
            <a:r>
              <a:rPr spc="-5" dirty="0"/>
              <a:t>việc</a:t>
            </a:r>
            <a:r>
              <a:rPr spc="30" dirty="0"/>
              <a:t> </a:t>
            </a:r>
            <a:r>
              <a:rPr spc="-5" dirty="0"/>
              <a:t>(WorkFlow)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2775" y="1741512"/>
            <a:ext cx="2011045" cy="78994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95885" marR="90170" algn="ctr">
              <a:lnSpc>
                <a:spcPct val="100000"/>
              </a:lnSpc>
              <a:spcBef>
                <a:spcPts val="45"/>
              </a:spcBef>
            </a:pP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Lập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danh</a:t>
            </a:r>
            <a:r>
              <a:rPr sz="16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sách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các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công</a:t>
            </a:r>
            <a:r>
              <a:rPr sz="16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việc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trong</a:t>
            </a:r>
            <a:r>
              <a:rPr sz="16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biểu </a:t>
            </a:r>
            <a:r>
              <a:rPr sz="1600" spc="-409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đồ mạng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775" y="3004692"/>
            <a:ext cx="2011045" cy="947419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45"/>
              </a:spcBef>
            </a:pP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Xác</a:t>
            </a:r>
            <a:r>
              <a:rPr sz="16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định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công</a:t>
            </a:r>
            <a:r>
              <a:rPr sz="16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việc</a:t>
            </a:r>
            <a:endParaRPr sz="1600">
              <a:latin typeface="Microsoft Sans Serif"/>
              <a:cs typeface="Microsoft Sans Serif"/>
            </a:endParaRPr>
          </a:p>
          <a:p>
            <a:pPr marL="130810" indent="8382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nào</a:t>
            </a:r>
            <a:r>
              <a:rPr sz="16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còn</a:t>
            </a:r>
            <a:r>
              <a:rPr sz="16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chưa</a:t>
            </a:r>
            <a:r>
              <a:rPr sz="1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bắt</a:t>
            </a:r>
            <a:endParaRPr sz="1600">
              <a:latin typeface="Microsoft Sans Serif"/>
              <a:cs typeface="Microsoft Sans Serif"/>
            </a:endParaRPr>
          </a:p>
          <a:p>
            <a:pPr marL="140970" marR="123825" indent="-10795">
              <a:lnSpc>
                <a:spcPts val="1910"/>
              </a:lnSpc>
            </a:pP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đầu hay </a:t>
            </a:r>
            <a:r>
              <a:rPr sz="1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chưa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hoàn </a:t>
            </a:r>
            <a:r>
              <a:rPr sz="1600" spc="-409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tất</a:t>
            </a:r>
            <a:r>
              <a:rPr sz="16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tới</a:t>
            </a:r>
            <a:r>
              <a:rPr sz="1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ngày</a:t>
            </a:r>
            <a:r>
              <a:rPr sz="1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hiện</a:t>
            </a:r>
            <a:r>
              <a:rPr sz="1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tại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775" y="4425086"/>
            <a:ext cx="2011045" cy="789305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34925" marR="28575" indent="-1270" algn="ctr">
              <a:lnSpc>
                <a:spcPct val="100000"/>
              </a:lnSpc>
              <a:spcBef>
                <a:spcPts val="50"/>
              </a:spcBef>
            </a:pP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Xác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định </a:t>
            </a:r>
            <a:r>
              <a:rPr sz="16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người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tiếp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xúc</a:t>
            </a:r>
            <a:r>
              <a:rPr sz="1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để</a:t>
            </a:r>
            <a:r>
              <a:rPr sz="1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biết</a:t>
            </a:r>
            <a:r>
              <a:rPr sz="1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hiện</a:t>
            </a:r>
            <a:r>
              <a:rPr sz="1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trạng </a:t>
            </a:r>
            <a:r>
              <a:rPr sz="1600" spc="-409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về </a:t>
            </a:r>
            <a:r>
              <a:rPr sz="1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từng</a:t>
            </a:r>
            <a:r>
              <a:rPr sz="1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công</a:t>
            </a:r>
            <a:r>
              <a:rPr sz="1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việc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775" y="5688228"/>
            <a:ext cx="2011045" cy="789305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635" algn="ctr">
              <a:lnSpc>
                <a:spcPts val="1914"/>
              </a:lnSpc>
              <a:spcBef>
                <a:spcPts val="50"/>
              </a:spcBef>
            </a:pP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Thu</a:t>
            </a:r>
            <a:r>
              <a:rPr sz="16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thập</a:t>
            </a:r>
            <a:r>
              <a:rPr sz="16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hiện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trạng</a:t>
            </a:r>
            <a:endParaRPr sz="1600">
              <a:latin typeface="Microsoft Sans Serif"/>
              <a:cs typeface="Microsoft Sans Serif"/>
            </a:endParaRPr>
          </a:p>
          <a:p>
            <a:pPr algn="ctr">
              <a:lnSpc>
                <a:spcPts val="1914"/>
              </a:lnSpc>
            </a:pP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về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mỗi</a:t>
            </a:r>
            <a:r>
              <a:rPr sz="1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công</a:t>
            </a:r>
            <a:r>
              <a:rPr sz="1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việc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55085" y="1741551"/>
            <a:ext cx="2193925" cy="1263650"/>
          </a:xfrm>
          <a:custGeom>
            <a:avLst/>
            <a:gdLst/>
            <a:ahLst/>
            <a:cxnLst/>
            <a:rect l="l" t="t" r="r" b="b"/>
            <a:pathLst>
              <a:path w="2193925" h="1263650">
                <a:moveTo>
                  <a:pt x="0" y="631571"/>
                </a:moveTo>
                <a:lnTo>
                  <a:pt x="1096899" y="0"/>
                </a:lnTo>
                <a:lnTo>
                  <a:pt x="2193798" y="631571"/>
                </a:lnTo>
                <a:lnTo>
                  <a:pt x="1096899" y="1263141"/>
                </a:lnTo>
                <a:lnTo>
                  <a:pt x="0" y="63157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31158" y="1998725"/>
            <a:ext cx="1038860" cy="755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99700"/>
              </a:lnSpc>
              <a:spcBef>
                <a:spcPts val="100"/>
              </a:spcBef>
            </a:pP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Công việc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hoàn</a:t>
            </a:r>
            <a:r>
              <a:rPr sz="16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thành </a:t>
            </a:r>
            <a:r>
              <a:rPr sz="1600" spc="-4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100%?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14516" y="1899564"/>
            <a:ext cx="1280160" cy="789305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132715" marR="125730" indent="1905" algn="ctr">
              <a:lnSpc>
                <a:spcPct val="99700"/>
              </a:lnSpc>
              <a:spcBef>
                <a:spcPts val="55"/>
              </a:spcBef>
            </a:pP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Ghi</a:t>
            </a:r>
            <a:r>
              <a:rPr sz="16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ngày </a:t>
            </a:r>
            <a:r>
              <a:rPr sz="16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hoàn</a:t>
            </a:r>
            <a:r>
              <a:rPr sz="16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thành </a:t>
            </a:r>
            <a:r>
              <a:rPr sz="1600" spc="-409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thực</a:t>
            </a:r>
            <a:r>
              <a:rPr sz="1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tế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42555" y="1899564"/>
            <a:ext cx="1097280" cy="789305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290195" marR="128270" indent="-152400">
              <a:lnSpc>
                <a:spcPct val="99700"/>
              </a:lnSpc>
              <a:spcBef>
                <a:spcPts val="55"/>
              </a:spcBef>
            </a:pP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Ghi</a:t>
            </a:r>
            <a:r>
              <a:rPr sz="16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hoàn </a:t>
            </a:r>
            <a:r>
              <a:rPr sz="1600" spc="-409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thành </a:t>
            </a:r>
            <a:r>
              <a:rPr sz="16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100%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03471" y="3635337"/>
            <a:ext cx="1097280" cy="78994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210185" marR="134620" indent="-67310">
              <a:lnSpc>
                <a:spcPct val="99700"/>
              </a:lnSpc>
              <a:spcBef>
                <a:spcPts val="55"/>
              </a:spcBef>
            </a:pP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Ghi</a:t>
            </a:r>
            <a:r>
              <a:rPr sz="16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ngày </a:t>
            </a:r>
            <a:r>
              <a:rPr sz="1600" spc="-409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bắt đầu </a:t>
            </a:r>
            <a:r>
              <a:rPr sz="16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thực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tế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03471" y="5213819"/>
            <a:ext cx="1097280" cy="78994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91440" marR="82550" algn="ctr">
              <a:lnSpc>
                <a:spcPct val="99700"/>
              </a:lnSpc>
              <a:spcBef>
                <a:spcPts val="60"/>
              </a:spcBef>
            </a:pP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Ghi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phần </a:t>
            </a:r>
            <a:r>
              <a:rPr sz="16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trăm</a:t>
            </a:r>
            <a:r>
              <a:rPr sz="16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hoàn </a:t>
            </a:r>
            <a:r>
              <a:rPr sz="1600" spc="-409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thành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13758" y="4425060"/>
            <a:ext cx="76200" cy="789305"/>
          </a:xfrm>
          <a:custGeom>
            <a:avLst/>
            <a:gdLst/>
            <a:ahLst/>
            <a:cxnLst/>
            <a:rect l="l" t="t" r="r" b="b"/>
            <a:pathLst>
              <a:path w="76200" h="789304">
                <a:moveTo>
                  <a:pt x="31750" y="712596"/>
                </a:moveTo>
                <a:lnTo>
                  <a:pt x="0" y="712596"/>
                </a:lnTo>
                <a:lnTo>
                  <a:pt x="38100" y="788796"/>
                </a:lnTo>
                <a:lnTo>
                  <a:pt x="69850" y="725296"/>
                </a:lnTo>
                <a:lnTo>
                  <a:pt x="31750" y="725296"/>
                </a:lnTo>
                <a:lnTo>
                  <a:pt x="31750" y="712596"/>
                </a:lnTo>
                <a:close/>
              </a:path>
              <a:path w="76200" h="789304">
                <a:moveTo>
                  <a:pt x="44450" y="0"/>
                </a:moveTo>
                <a:lnTo>
                  <a:pt x="31750" y="0"/>
                </a:lnTo>
                <a:lnTo>
                  <a:pt x="31750" y="725296"/>
                </a:lnTo>
                <a:lnTo>
                  <a:pt x="44450" y="725296"/>
                </a:lnTo>
                <a:lnTo>
                  <a:pt x="44450" y="0"/>
                </a:lnTo>
                <a:close/>
              </a:path>
              <a:path w="76200" h="789304">
                <a:moveTo>
                  <a:pt x="76200" y="712596"/>
                </a:moveTo>
                <a:lnTo>
                  <a:pt x="44450" y="712596"/>
                </a:lnTo>
                <a:lnTo>
                  <a:pt x="44450" y="725296"/>
                </a:lnTo>
                <a:lnTo>
                  <a:pt x="69850" y="725296"/>
                </a:lnTo>
                <a:lnTo>
                  <a:pt x="76200" y="7125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88821" y="2531236"/>
            <a:ext cx="76200" cy="473709"/>
          </a:xfrm>
          <a:custGeom>
            <a:avLst/>
            <a:gdLst/>
            <a:ahLst/>
            <a:cxnLst/>
            <a:rect l="l" t="t" r="r" b="b"/>
            <a:pathLst>
              <a:path w="76200" h="473710">
                <a:moveTo>
                  <a:pt x="31622" y="397255"/>
                </a:moveTo>
                <a:lnTo>
                  <a:pt x="0" y="397255"/>
                </a:lnTo>
                <a:lnTo>
                  <a:pt x="38100" y="473455"/>
                </a:lnTo>
                <a:lnTo>
                  <a:pt x="69850" y="409955"/>
                </a:lnTo>
                <a:lnTo>
                  <a:pt x="31622" y="409955"/>
                </a:lnTo>
                <a:lnTo>
                  <a:pt x="31622" y="397255"/>
                </a:lnTo>
                <a:close/>
              </a:path>
              <a:path w="76200" h="473710">
                <a:moveTo>
                  <a:pt x="44450" y="0"/>
                </a:moveTo>
                <a:lnTo>
                  <a:pt x="31622" y="0"/>
                </a:lnTo>
                <a:lnTo>
                  <a:pt x="31622" y="409955"/>
                </a:lnTo>
                <a:lnTo>
                  <a:pt x="44450" y="409955"/>
                </a:lnTo>
                <a:lnTo>
                  <a:pt x="44450" y="0"/>
                </a:lnTo>
                <a:close/>
              </a:path>
              <a:path w="76200" h="473710">
                <a:moveTo>
                  <a:pt x="76200" y="397255"/>
                </a:moveTo>
                <a:lnTo>
                  <a:pt x="44450" y="397255"/>
                </a:lnTo>
                <a:lnTo>
                  <a:pt x="44450" y="409955"/>
                </a:lnTo>
                <a:lnTo>
                  <a:pt x="69850" y="409955"/>
                </a:lnTo>
                <a:lnTo>
                  <a:pt x="76200" y="3972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88821" y="3951604"/>
            <a:ext cx="76200" cy="473709"/>
          </a:xfrm>
          <a:custGeom>
            <a:avLst/>
            <a:gdLst/>
            <a:ahLst/>
            <a:cxnLst/>
            <a:rect l="l" t="t" r="r" b="b"/>
            <a:pathLst>
              <a:path w="76200" h="473710">
                <a:moveTo>
                  <a:pt x="31622" y="397256"/>
                </a:moveTo>
                <a:lnTo>
                  <a:pt x="0" y="397256"/>
                </a:lnTo>
                <a:lnTo>
                  <a:pt x="38100" y="473456"/>
                </a:lnTo>
                <a:lnTo>
                  <a:pt x="69850" y="409956"/>
                </a:lnTo>
                <a:lnTo>
                  <a:pt x="31622" y="409956"/>
                </a:lnTo>
                <a:lnTo>
                  <a:pt x="31622" y="397256"/>
                </a:lnTo>
                <a:close/>
              </a:path>
              <a:path w="76200" h="473710">
                <a:moveTo>
                  <a:pt x="44450" y="0"/>
                </a:moveTo>
                <a:lnTo>
                  <a:pt x="31622" y="0"/>
                </a:lnTo>
                <a:lnTo>
                  <a:pt x="31622" y="409956"/>
                </a:lnTo>
                <a:lnTo>
                  <a:pt x="44450" y="409956"/>
                </a:lnTo>
                <a:lnTo>
                  <a:pt x="44450" y="0"/>
                </a:lnTo>
                <a:close/>
              </a:path>
              <a:path w="76200" h="473710">
                <a:moveTo>
                  <a:pt x="76200" y="397256"/>
                </a:moveTo>
                <a:lnTo>
                  <a:pt x="44450" y="397256"/>
                </a:lnTo>
                <a:lnTo>
                  <a:pt x="44450" y="409956"/>
                </a:lnTo>
                <a:lnTo>
                  <a:pt x="69850" y="409956"/>
                </a:lnTo>
                <a:lnTo>
                  <a:pt x="76200" y="3972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88821" y="5213858"/>
            <a:ext cx="76200" cy="474980"/>
          </a:xfrm>
          <a:custGeom>
            <a:avLst/>
            <a:gdLst/>
            <a:ahLst/>
            <a:cxnLst/>
            <a:rect l="l" t="t" r="r" b="b"/>
            <a:pathLst>
              <a:path w="76200" h="474979">
                <a:moveTo>
                  <a:pt x="31622" y="398170"/>
                </a:moveTo>
                <a:lnTo>
                  <a:pt x="0" y="398170"/>
                </a:lnTo>
                <a:lnTo>
                  <a:pt x="38100" y="474370"/>
                </a:lnTo>
                <a:lnTo>
                  <a:pt x="69850" y="410870"/>
                </a:lnTo>
                <a:lnTo>
                  <a:pt x="31622" y="410870"/>
                </a:lnTo>
                <a:lnTo>
                  <a:pt x="31622" y="398170"/>
                </a:lnTo>
                <a:close/>
              </a:path>
              <a:path w="76200" h="474979">
                <a:moveTo>
                  <a:pt x="44450" y="0"/>
                </a:moveTo>
                <a:lnTo>
                  <a:pt x="31622" y="0"/>
                </a:lnTo>
                <a:lnTo>
                  <a:pt x="31622" y="410870"/>
                </a:lnTo>
                <a:lnTo>
                  <a:pt x="44450" y="410870"/>
                </a:lnTo>
                <a:lnTo>
                  <a:pt x="44450" y="0"/>
                </a:lnTo>
                <a:close/>
              </a:path>
              <a:path w="76200" h="474979">
                <a:moveTo>
                  <a:pt x="76200" y="398170"/>
                </a:moveTo>
                <a:lnTo>
                  <a:pt x="44450" y="398170"/>
                </a:lnTo>
                <a:lnTo>
                  <a:pt x="44450" y="410870"/>
                </a:lnTo>
                <a:lnTo>
                  <a:pt x="69850" y="410870"/>
                </a:lnTo>
                <a:lnTo>
                  <a:pt x="76200" y="398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2623820" y="2335022"/>
            <a:ext cx="3290570" cy="3675379"/>
            <a:chOff x="2623820" y="2335022"/>
            <a:chExt cx="3290570" cy="3675379"/>
          </a:xfrm>
        </p:grpSpPr>
        <p:sp>
          <p:nvSpPr>
            <p:cNvPr id="20" name="object 20"/>
            <p:cNvSpPr/>
            <p:nvPr/>
          </p:nvSpPr>
          <p:spPr>
            <a:xfrm>
              <a:off x="4413758" y="3004693"/>
              <a:ext cx="76200" cy="630555"/>
            </a:xfrm>
            <a:custGeom>
              <a:avLst/>
              <a:gdLst/>
              <a:ahLst/>
              <a:cxnLst/>
              <a:rect l="l" t="t" r="r" b="b"/>
              <a:pathLst>
                <a:path w="76200" h="630554">
                  <a:moveTo>
                    <a:pt x="31750" y="554355"/>
                  </a:moveTo>
                  <a:lnTo>
                    <a:pt x="0" y="554355"/>
                  </a:lnTo>
                  <a:lnTo>
                    <a:pt x="38100" y="630555"/>
                  </a:lnTo>
                  <a:lnTo>
                    <a:pt x="69850" y="567055"/>
                  </a:lnTo>
                  <a:lnTo>
                    <a:pt x="31750" y="567055"/>
                  </a:lnTo>
                  <a:lnTo>
                    <a:pt x="31750" y="554355"/>
                  </a:lnTo>
                  <a:close/>
                </a:path>
                <a:path w="76200" h="630554">
                  <a:moveTo>
                    <a:pt x="44450" y="0"/>
                  </a:moveTo>
                  <a:lnTo>
                    <a:pt x="31750" y="0"/>
                  </a:lnTo>
                  <a:lnTo>
                    <a:pt x="31750" y="567055"/>
                  </a:lnTo>
                  <a:lnTo>
                    <a:pt x="44450" y="567055"/>
                  </a:lnTo>
                  <a:lnTo>
                    <a:pt x="44450" y="0"/>
                  </a:lnTo>
                  <a:close/>
                </a:path>
                <a:path w="76200" h="630554">
                  <a:moveTo>
                    <a:pt x="76200" y="554355"/>
                  </a:moveTo>
                  <a:lnTo>
                    <a:pt x="44450" y="554355"/>
                  </a:lnTo>
                  <a:lnTo>
                    <a:pt x="44450" y="567055"/>
                  </a:lnTo>
                  <a:lnTo>
                    <a:pt x="69850" y="567055"/>
                  </a:lnTo>
                  <a:lnTo>
                    <a:pt x="76200" y="5543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23820" y="2373122"/>
              <a:ext cx="182880" cy="3630929"/>
            </a:xfrm>
            <a:custGeom>
              <a:avLst/>
              <a:gdLst/>
              <a:ahLst/>
              <a:cxnLst/>
              <a:rect l="l" t="t" r="r" b="b"/>
              <a:pathLst>
                <a:path w="182880" h="3630929">
                  <a:moveTo>
                    <a:pt x="0" y="3630422"/>
                  </a:moveTo>
                  <a:lnTo>
                    <a:pt x="182753" y="3630422"/>
                  </a:lnTo>
                </a:path>
                <a:path w="182880" h="3630929">
                  <a:moveTo>
                    <a:pt x="182753" y="3630422"/>
                  </a:moveTo>
                  <a:lnTo>
                    <a:pt x="182753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06573" y="2335021"/>
              <a:ext cx="3108325" cy="76200"/>
            </a:xfrm>
            <a:custGeom>
              <a:avLst/>
              <a:gdLst/>
              <a:ahLst/>
              <a:cxnLst/>
              <a:rect l="l" t="t" r="r" b="b"/>
              <a:pathLst>
                <a:path w="3108325" h="76200">
                  <a:moveTo>
                    <a:pt x="548386" y="38100"/>
                  </a:moveTo>
                  <a:lnTo>
                    <a:pt x="535686" y="31750"/>
                  </a:lnTo>
                  <a:lnTo>
                    <a:pt x="472186" y="0"/>
                  </a:lnTo>
                  <a:lnTo>
                    <a:pt x="472186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472186" y="44450"/>
                  </a:lnTo>
                  <a:lnTo>
                    <a:pt x="472186" y="76200"/>
                  </a:lnTo>
                  <a:lnTo>
                    <a:pt x="535686" y="44450"/>
                  </a:lnTo>
                  <a:lnTo>
                    <a:pt x="548386" y="38100"/>
                  </a:lnTo>
                  <a:close/>
                </a:path>
                <a:path w="3108325" h="76200">
                  <a:moveTo>
                    <a:pt x="3107817" y="38100"/>
                  </a:moveTo>
                  <a:lnTo>
                    <a:pt x="3095117" y="31750"/>
                  </a:lnTo>
                  <a:lnTo>
                    <a:pt x="3031617" y="0"/>
                  </a:lnTo>
                  <a:lnTo>
                    <a:pt x="3031617" y="31750"/>
                  </a:lnTo>
                  <a:lnTo>
                    <a:pt x="2742184" y="31750"/>
                  </a:lnTo>
                  <a:lnTo>
                    <a:pt x="2742184" y="44450"/>
                  </a:lnTo>
                  <a:lnTo>
                    <a:pt x="3031617" y="44450"/>
                  </a:lnTo>
                  <a:lnTo>
                    <a:pt x="3031617" y="76200"/>
                  </a:lnTo>
                  <a:lnTo>
                    <a:pt x="3095117" y="44450"/>
                  </a:lnTo>
                  <a:lnTo>
                    <a:pt x="3107817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7194168" y="2335022"/>
            <a:ext cx="548640" cy="76200"/>
          </a:xfrm>
          <a:custGeom>
            <a:avLst/>
            <a:gdLst/>
            <a:ahLst/>
            <a:cxnLst/>
            <a:rect l="l" t="t" r="r" b="b"/>
            <a:pathLst>
              <a:path w="548640" h="76200">
                <a:moveTo>
                  <a:pt x="472185" y="0"/>
                </a:moveTo>
                <a:lnTo>
                  <a:pt x="472185" y="76200"/>
                </a:lnTo>
                <a:lnTo>
                  <a:pt x="535685" y="44450"/>
                </a:lnTo>
                <a:lnTo>
                  <a:pt x="484885" y="44450"/>
                </a:lnTo>
                <a:lnTo>
                  <a:pt x="484885" y="31750"/>
                </a:lnTo>
                <a:lnTo>
                  <a:pt x="535685" y="31750"/>
                </a:lnTo>
                <a:lnTo>
                  <a:pt x="472185" y="0"/>
                </a:lnTo>
                <a:close/>
              </a:path>
              <a:path w="548640" h="76200">
                <a:moveTo>
                  <a:pt x="47218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72185" y="44450"/>
                </a:lnTo>
                <a:lnTo>
                  <a:pt x="472185" y="31750"/>
                </a:lnTo>
                <a:close/>
              </a:path>
              <a:path w="548640" h="76200">
                <a:moveTo>
                  <a:pt x="535685" y="31750"/>
                </a:moveTo>
                <a:lnTo>
                  <a:pt x="484885" y="31750"/>
                </a:lnTo>
                <a:lnTo>
                  <a:pt x="484885" y="44450"/>
                </a:lnTo>
                <a:lnTo>
                  <a:pt x="535685" y="44450"/>
                </a:lnTo>
                <a:lnTo>
                  <a:pt x="548385" y="38100"/>
                </a:lnTo>
                <a:lnTo>
                  <a:pt x="535685" y="31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416934" y="3102101"/>
            <a:ext cx="6121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Không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14950" y="1733804"/>
            <a:ext cx="284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Có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19469" y="4576064"/>
            <a:ext cx="21424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Thủ tục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quản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lý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công việc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768" y="669036"/>
            <a:ext cx="2659380" cy="8976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101" y="818133"/>
            <a:ext cx="17983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Vấn</a:t>
            </a:r>
            <a:r>
              <a:rPr spc="-30" dirty="0"/>
              <a:t> </a:t>
            </a:r>
            <a:r>
              <a:rPr spc="-5" dirty="0"/>
              <a:t>đề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2627" y="1904186"/>
            <a:ext cx="3906520" cy="163512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Lưu</a:t>
            </a: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trữ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cái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gì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Ai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giữ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Lưu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trữ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như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thế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nào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768" y="669036"/>
            <a:ext cx="4245863" cy="8976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101" y="818133"/>
            <a:ext cx="33858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65" dirty="0"/>
              <a:t>Lưu</a:t>
            </a:r>
            <a:r>
              <a:rPr spc="20" dirty="0"/>
              <a:t> </a:t>
            </a:r>
            <a:r>
              <a:rPr spc="165" dirty="0"/>
              <a:t>trữ</a:t>
            </a:r>
            <a:r>
              <a:rPr spc="30" dirty="0"/>
              <a:t> </a:t>
            </a:r>
            <a:r>
              <a:rPr spc="-10" dirty="0"/>
              <a:t>cái</a:t>
            </a:r>
            <a:r>
              <a:rPr spc="30" dirty="0"/>
              <a:t> </a:t>
            </a:r>
            <a:r>
              <a:rPr spc="105" dirty="0"/>
              <a:t>gì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2627" y="1901774"/>
            <a:ext cx="5554980" cy="4013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Chia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thành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các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loại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tài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liệu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khác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nhau</a:t>
            </a:r>
            <a:endParaRPr sz="2400">
              <a:latin typeface="Times New Roman"/>
              <a:cs typeface="Times New Roman"/>
            </a:endParaRPr>
          </a:p>
          <a:p>
            <a:pPr marL="622300" indent="-610235">
              <a:lnSpc>
                <a:spcPts val="2595"/>
              </a:lnSpc>
              <a:buClr>
                <a:srgbClr val="FFCC66"/>
              </a:buClr>
              <a:buSzPct val="75000"/>
              <a:buFont typeface="Wingdings"/>
              <a:buChar char=""/>
              <a:tabLst>
                <a:tab pos="621665" algn="l"/>
                <a:tab pos="62293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Thư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từ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trao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đổi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với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bên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ngoài</a:t>
            </a:r>
            <a:endParaRPr sz="2400">
              <a:latin typeface="Times New Roman"/>
              <a:cs typeface="Times New Roman"/>
            </a:endParaRPr>
          </a:p>
          <a:p>
            <a:pPr marL="622300" indent="-610235">
              <a:lnSpc>
                <a:spcPts val="2590"/>
              </a:lnSpc>
              <a:buClr>
                <a:srgbClr val="FFCC66"/>
              </a:buClr>
              <a:buSzPct val="75000"/>
              <a:buFont typeface="Wingdings"/>
              <a:buChar char=""/>
              <a:tabLst>
                <a:tab pos="621665" algn="l"/>
                <a:tab pos="62293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Các</a:t>
            </a:r>
            <a:r>
              <a:rPr sz="2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ước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lượng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thời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gian</a:t>
            </a:r>
            <a:endParaRPr sz="2400">
              <a:latin typeface="Times New Roman"/>
              <a:cs typeface="Times New Roman"/>
            </a:endParaRPr>
          </a:p>
          <a:p>
            <a:pPr marL="622300" indent="-610235">
              <a:lnSpc>
                <a:spcPts val="2590"/>
              </a:lnSpc>
              <a:buClr>
                <a:srgbClr val="FFCC66"/>
              </a:buClr>
              <a:buSzPct val="75000"/>
              <a:buFont typeface="Wingdings"/>
              <a:buChar char=""/>
              <a:tabLst>
                <a:tab pos="621665" algn="l"/>
                <a:tab pos="62293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Các</a:t>
            </a:r>
            <a:r>
              <a:rPr sz="24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biểu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mẫu</a:t>
            </a:r>
            <a:endParaRPr sz="2400">
              <a:latin typeface="Times New Roman"/>
              <a:cs typeface="Times New Roman"/>
            </a:endParaRPr>
          </a:p>
          <a:p>
            <a:pPr marL="622300" indent="-610235">
              <a:lnSpc>
                <a:spcPts val="2595"/>
              </a:lnSpc>
              <a:buClr>
                <a:srgbClr val="FFCC66"/>
              </a:buClr>
              <a:buSzPct val="75000"/>
              <a:buFont typeface="Wingdings"/>
              <a:buChar char=""/>
              <a:tabLst>
                <a:tab pos="621665" algn="l"/>
                <a:tab pos="62293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Các</a:t>
            </a: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bản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ghi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nhớ</a:t>
            </a:r>
            <a:endParaRPr sz="2400">
              <a:latin typeface="Times New Roman"/>
              <a:cs typeface="Times New Roman"/>
            </a:endParaRPr>
          </a:p>
          <a:p>
            <a:pPr marL="622300" indent="-610235">
              <a:lnSpc>
                <a:spcPts val="2595"/>
              </a:lnSpc>
              <a:buClr>
                <a:srgbClr val="FFCC66"/>
              </a:buClr>
              <a:buSzPct val="75000"/>
              <a:buFont typeface="Wingdings"/>
              <a:buChar char=""/>
              <a:tabLst>
                <a:tab pos="621665" algn="l"/>
                <a:tab pos="62293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Các</a:t>
            </a:r>
            <a:r>
              <a:rPr sz="2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biên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bản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các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cuộc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họp</a:t>
            </a:r>
            <a:endParaRPr sz="2400">
              <a:latin typeface="Times New Roman"/>
              <a:cs typeface="Times New Roman"/>
            </a:endParaRPr>
          </a:p>
          <a:p>
            <a:pPr marL="622300" indent="-610235">
              <a:lnSpc>
                <a:spcPts val="2590"/>
              </a:lnSpc>
              <a:buClr>
                <a:srgbClr val="FFCC66"/>
              </a:buClr>
              <a:buSzPct val="75000"/>
              <a:buFont typeface="Wingdings"/>
              <a:buChar char=""/>
              <a:tabLst>
                <a:tab pos="621665" algn="l"/>
                <a:tab pos="62293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Các</a:t>
            </a:r>
            <a:r>
              <a:rPr sz="24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thủ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tục</a:t>
            </a:r>
            <a:endParaRPr sz="2400">
              <a:latin typeface="Times New Roman"/>
              <a:cs typeface="Times New Roman"/>
            </a:endParaRPr>
          </a:p>
          <a:p>
            <a:pPr marL="622300" indent="-610235">
              <a:lnSpc>
                <a:spcPts val="2590"/>
              </a:lnSpc>
              <a:buClr>
                <a:srgbClr val="FFCC66"/>
              </a:buClr>
              <a:buSzPct val="75000"/>
              <a:buFont typeface="Wingdings"/>
              <a:buChar char=""/>
              <a:tabLst>
                <a:tab pos="621665" algn="l"/>
                <a:tab pos="62293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Các</a:t>
            </a:r>
            <a:r>
              <a:rPr sz="24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báo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cáo</a:t>
            </a:r>
            <a:endParaRPr sz="2400">
              <a:latin typeface="Times New Roman"/>
              <a:cs typeface="Times New Roman"/>
            </a:endParaRPr>
          </a:p>
          <a:p>
            <a:pPr marL="622300" indent="-610235">
              <a:lnSpc>
                <a:spcPts val="2590"/>
              </a:lnSpc>
              <a:buClr>
                <a:srgbClr val="FFCC66"/>
              </a:buClr>
              <a:buSzPct val="75000"/>
              <a:buFont typeface="Wingdings"/>
              <a:buChar char=""/>
              <a:tabLst>
                <a:tab pos="621665" algn="l"/>
                <a:tab pos="62293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Các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quy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định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về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trách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nhiệm,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quyền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hạn</a:t>
            </a:r>
            <a:endParaRPr sz="2400">
              <a:latin typeface="Times New Roman"/>
              <a:cs typeface="Times New Roman"/>
            </a:endParaRPr>
          </a:p>
          <a:p>
            <a:pPr marL="622300" indent="-610235">
              <a:lnSpc>
                <a:spcPts val="2595"/>
              </a:lnSpc>
              <a:buClr>
                <a:srgbClr val="FFCC66"/>
              </a:buClr>
              <a:buSzPct val="75000"/>
              <a:buFont typeface="Wingdings"/>
              <a:buChar char=""/>
              <a:tabLst>
                <a:tab pos="621665" algn="l"/>
                <a:tab pos="62293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Các</a:t>
            </a:r>
            <a:r>
              <a:rPr sz="2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cập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nhật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lịch</a:t>
            </a:r>
            <a:r>
              <a:rPr sz="2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biểu</a:t>
            </a:r>
            <a:endParaRPr sz="2400">
              <a:latin typeface="Times New Roman"/>
              <a:cs typeface="Times New Roman"/>
            </a:endParaRPr>
          </a:p>
          <a:p>
            <a:pPr marL="622300" indent="-610235">
              <a:lnSpc>
                <a:spcPts val="2595"/>
              </a:lnSpc>
              <a:buClr>
                <a:srgbClr val="FFCC66"/>
              </a:buClr>
              <a:buSzPct val="75000"/>
              <a:buFont typeface="Wingdings"/>
              <a:buChar char=""/>
              <a:tabLst>
                <a:tab pos="621665" algn="l"/>
                <a:tab pos="62293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Bảng</a:t>
            </a: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công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việc</a:t>
            </a:r>
            <a:endParaRPr sz="2400">
              <a:latin typeface="Times New Roman"/>
              <a:cs typeface="Times New Roman"/>
            </a:endParaRPr>
          </a:p>
          <a:p>
            <a:pPr marL="622300" indent="-610235">
              <a:lnSpc>
                <a:spcPts val="2735"/>
              </a:lnSpc>
              <a:buClr>
                <a:srgbClr val="FFCC66"/>
              </a:buClr>
              <a:buSzPct val="75000"/>
              <a:buFont typeface="Wingdings"/>
              <a:buChar char=""/>
              <a:tabLst>
                <a:tab pos="621665" algn="l"/>
                <a:tab pos="62293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Các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tài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liệu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khác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có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liên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quan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768" y="669036"/>
            <a:ext cx="4803648" cy="8976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101" y="818133"/>
            <a:ext cx="40970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Ai</a:t>
            </a:r>
            <a:r>
              <a:rPr spc="15" dirty="0"/>
              <a:t> </a:t>
            </a:r>
            <a:r>
              <a:rPr spc="-15" dirty="0"/>
              <a:t>lo</a:t>
            </a:r>
            <a:r>
              <a:rPr spc="35" dirty="0"/>
              <a:t> </a:t>
            </a:r>
            <a:r>
              <a:rPr spc="-5" dirty="0"/>
              <a:t>việc</a:t>
            </a:r>
            <a:r>
              <a:rPr spc="15" dirty="0"/>
              <a:t> </a:t>
            </a:r>
            <a:r>
              <a:rPr spc="155" dirty="0"/>
              <a:t>lưu</a:t>
            </a:r>
            <a:r>
              <a:rPr spc="35" dirty="0"/>
              <a:t> </a:t>
            </a:r>
            <a:r>
              <a:rPr spc="165" dirty="0"/>
              <a:t>trữ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2627" y="1904186"/>
            <a:ext cx="6030595" cy="217233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Trợ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lý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PM: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Có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trách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nhiệm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Phân</a:t>
            </a: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loại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tài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liệu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Tạo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lập,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thu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thập,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bổ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sung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hồ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sơ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Cung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cấp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tài liệu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khi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được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yêu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cầu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768" y="669036"/>
            <a:ext cx="5772911" cy="8976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101" y="818133"/>
            <a:ext cx="50673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65" dirty="0"/>
              <a:t>Lưu</a:t>
            </a:r>
            <a:r>
              <a:rPr spc="30" dirty="0"/>
              <a:t> </a:t>
            </a:r>
            <a:r>
              <a:rPr spc="165" dirty="0"/>
              <a:t>trữ</a:t>
            </a:r>
            <a:r>
              <a:rPr spc="35" dirty="0"/>
              <a:t> </a:t>
            </a:r>
            <a:r>
              <a:rPr spc="165" dirty="0"/>
              <a:t>như</a:t>
            </a:r>
            <a:r>
              <a:rPr spc="30" dirty="0"/>
              <a:t> </a:t>
            </a:r>
            <a:r>
              <a:rPr dirty="0"/>
              <a:t>thế</a:t>
            </a:r>
            <a:r>
              <a:rPr spc="35" dirty="0"/>
              <a:t> </a:t>
            </a:r>
            <a:r>
              <a:rPr spc="-5" dirty="0"/>
              <a:t>nào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2627" y="1952320"/>
            <a:ext cx="7289800" cy="422148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2900" algn="just">
              <a:lnSpc>
                <a:spcPts val="3460"/>
              </a:lnSpc>
              <a:spcBef>
                <a:spcPts val="535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Trên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giấy: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(không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khuyến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khích):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Tổ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chức </a:t>
            </a:r>
            <a:r>
              <a:rPr sz="3200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thành</a:t>
            </a: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các folder</a:t>
            </a:r>
            <a:endParaRPr sz="3200">
              <a:latin typeface="Times New Roman"/>
              <a:cs typeface="Times New Roman"/>
            </a:endParaRPr>
          </a:p>
          <a:p>
            <a:pPr marL="355600" marR="434975" indent="-342900" algn="just">
              <a:lnSpc>
                <a:spcPct val="90000"/>
              </a:lnSpc>
              <a:spcBef>
                <a:spcPts val="715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Trên máy tính (khuyến khích): Tổ chức </a:t>
            </a:r>
            <a:r>
              <a:rPr sz="3200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thành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các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folder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chia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sẻ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trên mạng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(Nếu </a:t>
            </a:r>
            <a:r>
              <a:rPr sz="3200" spc="-7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Dự án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trải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rộng trên nhiều tỉnh =&gt; Truy </a:t>
            </a:r>
            <a:r>
              <a:rPr sz="3200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cập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qua Web)</a:t>
            </a:r>
            <a:endParaRPr sz="3200">
              <a:latin typeface="Times New Roman"/>
              <a:cs typeface="Times New Roman"/>
            </a:endParaRPr>
          </a:p>
          <a:p>
            <a:pPr marL="355600" marR="680720" indent="-342900">
              <a:lnSpc>
                <a:spcPct val="90000"/>
              </a:lnSpc>
              <a:spcBef>
                <a:spcPts val="765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Luôn</a:t>
            </a: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có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một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"File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list"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(trên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giấy,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trên </a:t>
            </a:r>
            <a:r>
              <a:rPr sz="3200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máy) được cập nhật thường xuyên và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thông</a:t>
            </a: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báo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cho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mọi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người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9768" y="333756"/>
            <a:ext cx="8569960" cy="1568450"/>
            <a:chOff x="429768" y="333756"/>
            <a:chExt cx="8569960" cy="1568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768" y="333756"/>
              <a:ext cx="8569452" cy="8976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9768" y="1004315"/>
              <a:ext cx="2994660" cy="8976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7804" marR="508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Tại</a:t>
            </a:r>
            <a:r>
              <a:rPr spc="25" dirty="0"/>
              <a:t> </a:t>
            </a:r>
            <a:r>
              <a:rPr dirty="0"/>
              <a:t>sao</a:t>
            </a:r>
            <a:r>
              <a:rPr spc="50" dirty="0"/>
              <a:t> </a:t>
            </a:r>
            <a:r>
              <a:rPr spc="-10" dirty="0"/>
              <a:t>phải</a:t>
            </a:r>
            <a:r>
              <a:rPr spc="45" dirty="0"/>
              <a:t> </a:t>
            </a:r>
            <a:r>
              <a:rPr dirty="0"/>
              <a:t>tổ</a:t>
            </a:r>
            <a:r>
              <a:rPr spc="50" dirty="0"/>
              <a:t> </a:t>
            </a:r>
            <a:r>
              <a:rPr spc="125" dirty="0"/>
              <a:t>chức</a:t>
            </a:r>
            <a:r>
              <a:rPr spc="55" dirty="0"/>
              <a:t> </a:t>
            </a:r>
            <a:r>
              <a:rPr spc="155" dirty="0"/>
              <a:t>lưu</a:t>
            </a:r>
            <a:r>
              <a:rPr spc="45" dirty="0"/>
              <a:t> </a:t>
            </a:r>
            <a:r>
              <a:rPr spc="160" dirty="0"/>
              <a:t>trữ</a:t>
            </a:r>
            <a:r>
              <a:rPr spc="45" dirty="0"/>
              <a:t> </a:t>
            </a:r>
            <a:r>
              <a:rPr spc="-5" dirty="0"/>
              <a:t>hồ </a:t>
            </a:r>
            <a:r>
              <a:rPr spc="-1155" dirty="0"/>
              <a:t> </a:t>
            </a:r>
            <a:r>
              <a:rPr spc="220" dirty="0"/>
              <a:t>sơ</a:t>
            </a:r>
            <a:r>
              <a:rPr spc="35" dirty="0"/>
              <a:t> </a:t>
            </a:r>
            <a:r>
              <a:rPr spc="245" dirty="0"/>
              <a:t>dự</a:t>
            </a:r>
            <a:r>
              <a:rPr spc="50" dirty="0"/>
              <a:t> </a:t>
            </a:r>
            <a:r>
              <a:rPr spc="-5" dirty="0"/>
              <a:t>án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2627" y="1952320"/>
            <a:ext cx="7243445" cy="451421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91820" indent="-342900">
              <a:lnSpc>
                <a:spcPts val="3460"/>
              </a:lnSpc>
              <a:spcBef>
                <a:spcPts val="535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Mất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thời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gian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1 lần,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tiết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 kiệm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thời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gian </a:t>
            </a:r>
            <a:r>
              <a:rPr sz="3200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nhiều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lần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Tạo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điều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kiện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theo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dõi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dự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án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460"/>
              </a:lnSpc>
              <a:spcBef>
                <a:spcPts val="819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Tạo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điều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kiện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thuận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lợi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cho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cấp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trên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(hoặc </a:t>
            </a:r>
            <a:r>
              <a:rPr sz="3200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nhà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tài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trợ)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kiểm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tra dự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án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Là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cơ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sở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để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lập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các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báo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cáo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Là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chỗ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dựa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để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PM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tự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bảo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vệ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mình</a:t>
            </a:r>
            <a:endParaRPr sz="3200">
              <a:latin typeface="Times New Roman"/>
              <a:cs typeface="Times New Roman"/>
            </a:endParaRPr>
          </a:p>
          <a:p>
            <a:pPr marL="355600" marR="337185" indent="-342900">
              <a:lnSpc>
                <a:spcPts val="3460"/>
              </a:lnSpc>
              <a:spcBef>
                <a:spcPts val="815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Chia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sẻ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thông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tin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trong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tập thể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thực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hiện </a:t>
            </a:r>
            <a:r>
              <a:rPr sz="3200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dự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án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9768" y="333756"/>
            <a:ext cx="8627745" cy="1568450"/>
            <a:chOff x="429768" y="333756"/>
            <a:chExt cx="8627745" cy="1568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768" y="333756"/>
              <a:ext cx="8627364" cy="8976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9768" y="1004315"/>
              <a:ext cx="1353312" cy="8976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7804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3.</a:t>
            </a:r>
            <a:r>
              <a:rPr spc="25" dirty="0"/>
              <a:t> </a:t>
            </a:r>
            <a:r>
              <a:rPr dirty="0"/>
              <a:t>Các</a:t>
            </a:r>
            <a:r>
              <a:rPr spc="45" dirty="0"/>
              <a:t> </a:t>
            </a:r>
            <a:r>
              <a:rPr spc="-10" dirty="0"/>
              <a:t>biểu</a:t>
            </a:r>
            <a:r>
              <a:rPr spc="45" dirty="0"/>
              <a:t> </a:t>
            </a:r>
            <a:r>
              <a:rPr dirty="0"/>
              <a:t>mẫu</a:t>
            </a:r>
            <a:r>
              <a:rPr spc="35" dirty="0"/>
              <a:t> </a:t>
            </a:r>
            <a:r>
              <a:rPr spc="-10" dirty="0"/>
              <a:t>tài</a:t>
            </a:r>
            <a:r>
              <a:rPr spc="45" dirty="0"/>
              <a:t> </a:t>
            </a:r>
            <a:r>
              <a:rPr spc="-15" dirty="0"/>
              <a:t>liệu</a:t>
            </a:r>
            <a:r>
              <a:rPr spc="30" dirty="0"/>
              <a:t> </a:t>
            </a:r>
            <a:r>
              <a:rPr dirty="0"/>
              <a:t>của</a:t>
            </a:r>
            <a:r>
              <a:rPr spc="50" dirty="0"/>
              <a:t> </a:t>
            </a:r>
            <a:r>
              <a:rPr spc="245" dirty="0"/>
              <a:t>dự </a:t>
            </a:r>
            <a:r>
              <a:rPr spc="-1155" dirty="0"/>
              <a:t> </a:t>
            </a:r>
            <a:r>
              <a:rPr spc="-5" dirty="0"/>
              <a:t>án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2627" y="1952320"/>
            <a:ext cx="7378700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2900">
              <a:lnSpc>
                <a:spcPts val="3460"/>
              </a:lnSpc>
              <a:spcBef>
                <a:spcPts val="535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PM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cần quy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định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một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số biểu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mẫu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cho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một </a:t>
            </a:r>
            <a:r>
              <a:rPr sz="3200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số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báo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cáo,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đề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nghị,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tờ trình,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....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768" y="669036"/>
            <a:ext cx="6854952" cy="8976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101" y="818133"/>
            <a:ext cx="61487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0" dirty="0"/>
              <a:t>Vì</a:t>
            </a:r>
            <a:r>
              <a:rPr spc="40" dirty="0"/>
              <a:t> </a:t>
            </a:r>
            <a:r>
              <a:rPr dirty="0"/>
              <a:t>sao</a:t>
            </a:r>
            <a:r>
              <a:rPr spc="45" dirty="0"/>
              <a:t> </a:t>
            </a:r>
            <a:r>
              <a:rPr dirty="0"/>
              <a:t>cần</a:t>
            </a:r>
            <a:r>
              <a:rPr spc="40" dirty="0"/>
              <a:t> </a:t>
            </a:r>
            <a:r>
              <a:rPr dirty="0"/>
              <a:t>các</a:t>
            </a:r>
            <a:r>
              <a:rPr spc="30" dirty="0"/>
              <a:t> </a:t>
            </a:r>
            <a:r>
              <a:rPr spc="-10" dirty="0"/>
              <a:t>biểu</a:t>
            </a:r>
            <a:r>
              <a:rPr spc="35" dirty="0"/>
              <a:t> </a:t>
            </a:r>
            <a:r>
              <a:rPr dirty="0"/>
              <a:t>mẫu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2627" y="1904186"/>
            <a:ext cx="7028180" cy="109918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Thống</a:t>
            </a:r>
            <a:r>
              <a:rPr sz="32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nhất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cách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trình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bày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về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một vấn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đề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Dễ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theo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dõi,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xử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lý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768" y="669036"/>
            <a:ext cx="7072883" cy="8976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101" y="818133"/>
            <a:ext cx="63671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0" dirty="0"/>
              <a:t>Ví</a:t>
            </a:r>
            <a:r>
              <a:rPr spc="45" dirty="0"/>
              <a:t> </a:t>
            </a:r>
            <a:r>
              <a:rPr spc="-5" dirty="0"/>
              <a:t>dụ</a:t>
            </a:r>
            <a:r>
              <a:rPr spc="40" dirty="0"/>
              <a:t> </a:t>
            </a:r>
            <a:r>
              <a:rPr dirty="0"/>
              <a:t>về</a:t>
            </a:r>
            <a:r>
              <a:rPr spc="45" dirty="0"/>
              <a:t> </a:t>
            </a:r>
            <a:r>
              <a:rPr spc="-5" dirty="0"/>
              <a:t>một</a:t>
            </a:r>
            <a:r>
              <a:rPr spc="50" dirty="0"/>
              <a:t> </a:t>
            </a:r>
            <a:r>
              <a:rPr dirty="0"/>
              <a:t>số</a:t>
            </a:r>
            <a:r>
              <a:rPr spc="45" dirty="0"/>
              <a:t> </a:t>
            </a:r>
            <a:r>
              <a:rPr spc="-10" dirty="0"/>
              <a:t>biểu</a:t>
            </a:r>
            <a:r>
              <a:rPr spc="40" dirty="0"/>
              <a:t> </a:t>
            </a:r>
            <a:r>
              <a:rPr dirty="0"/>
              <a:t>mẫu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2627" y="1901774"/>
            <a:ext cx="5542280" cy="412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735"/>
              </a:lnSpc>
              <a:spcBef>
                <a:spcPts val="100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Mô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tả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công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việc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595"/>
              </a:lnSpc>
              <a:buClr>
                <a:srgbClr val="FFCC66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Ước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lượng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thời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gian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công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việc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590"/>
              </a:lnSpc>
              <a:buClr>
                <a:srgbClr val="FFCC66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Bản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ghi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hiện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trạng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công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việc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590"/>
              </a:lnSpc>
              <a:buClr>
                <a:srgbClr val="FFCC66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Kiểm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soát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thay</a:t>
            </a:r>
            <a:r>
              <a:rPr sz="2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đổi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595"/>
              </a:lnSpc>
              <a:buClr>
                <a:srgbClr val="FFCC66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Bổ</a:t>
            </a:r>
            <a:r>
              <a:rPr sz="2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nhiệm</a:t>
            </a:r>
            <a:r>
              <a:rPr sz="2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nhân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viên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540"/>
              </a:lnSpc>
              <a:buClr>
                <a:srgbClr val="FFCC66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Dự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kiến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chi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phí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3504"/>
              </a:lnSpc>
              <a:buClr>
                <a:srgbClr val="FFCC66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Vấn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đề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ả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sinh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595"/>
              </a:lnSpc>
              <a:buClr>
                <a:srgbClr val="FFCC66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Đơn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mua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hàng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590"/>
              </a:lnSpc>
              <a:buClr>
                <a:srgbClr val="FFCC66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Theo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dõi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sử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dụng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lao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động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(chấm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công)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595"/>
              </a:lnSpc>
              <a:buClr>
                <a:srgbClr val="FFCC66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Bản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ghi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chi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phí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sử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dụng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tài</a:t>
            </a:r>
            <a:r>
              <a:rPr sz="2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nguyên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thực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tế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595"/>
              </a:lnSpc>
              <a:buClr>
                <a:srgbClr val="FFCC66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Đồ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hình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tài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nguyên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735"/>
              </a:lnSpc>
              <a:buClr>
                <a:srgbClr val="FFCC66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768" y="669036"/>
            <a:ext cx="5487924" cy="8976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101" y="818133"/>
            <a:ext cx="47796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Nội</a:t>
            </a:r>
            <a:r>
              <a:rPr spc="10" dirty="0"/>
              <a:t> </a:t>
            </a:r>
            <a:r>
              <a:rPr spc="-5" dirty="0"/>
              <a:t>dung</a:t>
            </a:r>
            <a:r>
              <a:rPr spc="30" dirty="0"/>
              <a:t> </a:t>
            </a:r>
            <a:r>
              <a:rPr dirty="0"/>
              <a:t>Khoá</a:t>
            </a:r>
            <a:r>
              <a:rPr spc="30" dirty="0"/>
              <a:t> </a:t>
            </a:r>
            <a:r>
              <a:rPr spc="-5" dirty="0"/>
              <a:t>học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2627" y="1904186"/>
            <a:ext cx="7021830" cy="412305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Bài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1.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Giới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thiệu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chung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Bài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2.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Xác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 định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dự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án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Bài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3.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Lập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kế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hoạch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thực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hiện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dự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án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460"/>
              </a:lnSpc>
              <a:spcBef>
                <a:spcPts val="819"/>
              </a:spcBef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b="1" dirty="0">
                <a:solidFill>
                  <a:srgbClr val="FFCC66"/>
                </a:solidFill>
                <a:latin typeface="Times New Roman"/>
                <a:cs typeface="Times New Roman"/>
              </a:rPr>
              <a:t>Bài</a:t>
            </a:r>
            <a:r>
              <a:rPr sz="3200" b="1" spc="-30" dirty="0">
                <a:solidFill>
                  <a:srgbClr val="FFCC66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C66"/>
                </a:solidFill>
                <a:latin typeface="Times New Roman"/>
                <a:cs typeface="Times New Roman"/>
              </a:rPr>
              <a:t>4.</a:t>
            </a:r>
            <a:r>
              <a:rPr sz="3200" b="1" spc="-5" dirty="0">
                <a:solidFill>
                  <a:srgbClr val="FFCC66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C66"/>
                </a:solidFill>
                <a:latin typeface="Times New Roman"/>
                <a:cs typeface="Times New Roman"/>
              </a:rPr>
              <a:t>Các</a:t>
            </a:r>
            <a:r>
              <a:rPr sz="3200" b="1" spc="-15" dirty="0">
                <a:solidFill>
                  <a:srgbClr val="FFCC66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C66"/>
                </a:solidFill>
                <a:latin typeface="Times New Roman"/>
                <a:cs typeface="Times New Roman"/>
              </a:rPr>
              <a:t>công</a:t>
            </a:r>
            <a:r>
              <a:rPr sz="3200" b="1" spc="-20" dirty="0">
                <a:solidFill>
                  <a:srgbClr val="FFCC66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C66"/>
                </a:solidFill>
                <a:latin typeface="Times New Roman"/>
                <a:cs typeface="Times New Roman"/>
              </a:rPr>
              <a:t>cụ </a:t>
            </a:r>
            <a:r>
              <a:rPr sz="3200" b="1" spc="-5" dirty="0">
                <a:solidFill>
                  <a:srgbClr val="FFCC66"/>
                </a:solidFill>
                <a:latin typeface="Times New Roman"/>
                <a:cs typeface="Times New Roman"/>
              </a:rPr>
              <a:t>phục</a:t>
            </a:r>
            <a:r>
              <a:rPr sz="3200" b="1" spc="-20" dirty="0">
                <a:solidFill>
                  <a:srgbClr val="FFCC66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C66"/>
                </a:solidFill>
                <a:latin typeface="Times New Roman"/>
                <a:cs typeface="Times New Roman"/>
              </a:rPr>
              <a:t>vụ</a:t>
            </a:r>
            <a:r>
              <a:rPr sz="3200" b="1" spc="-15" dirty="0">
                <a:solidFill>
                  <a:srgbClr val="FFCC66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CC66"/>
                </a:solidFill>
                <a:latin typeface="Times New Roman"/>
                <a:cs typeface="Times New Roman"/>
              </a:rPr>
              <a:t>quản</a:t>
            </a:r>
            <a:r>
              <a:rPr sz="3200" b="1" spc="-30" dirty="0">
                <a:solidFill>
                  <a:srgbClr val="FFCC66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C66"/>
                </a:solidFill>
                <a:latin typeface="Times New Roman"/>
                <a:cs typeface="Times New Roman"/>
              </a:rPr>
              <a:t>lý </a:t>
            </a:r>
            <a:r>
              <a:rPr sz="3200" b="1" spc="-10" dirty="0">
                <a:solidFill>
                  <a:srgbClr val="FFCC66"/>
                </a:solidFill>
                <a:latin typeface="Times New Roman"/>
                <a:cs typeface="Times New Roman"/>
              </a:rPr>
              <a:t>dự </a:t>
            </a:r>
            <a:r>
              <a:rPr sz="3200" b="1" spc="-785" dirty="0">
                <a:solidFill>
                  <a:srgbClr val="FFCC66"/>
                </a:solidFill>
                <a:latin typeface="Times New Roman"/>
                <a:cs typeface="Times New Roman"/>
              </a:rPr>
              <a:t> </a:t>
            </a:r>
            <a:r>
              <a:rPr sz="3200" b="1" spc="5" dirty="0">
                <a:solidFill>
                  <a:srgbClr val="FFCC66"/>
                </a:solidFill>
                <a:latin typeface="Times New Roman"/>
                <a:cs typeface="Times New Roman"/>
              </a:rPr>
              <a:t>án</a:t>
            </a:r>
            <a:endParaRPr sz="3200">
              <a:latin typeface="Times New Roman"/>
              <a:cs typeface="Times New Roman"/>
            </a:endParaRPr>
          </a:p>
          <a:p>
            <a:pPr marL="355600" marR="117475" indent="-342900">
              <a:lnSpc>
                <a:spcPts val="3460"/>
              </a:lnSpc>
              <a:spcBef>
                <a:spcPts val="760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Bài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5.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Quản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lý,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kiểm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soát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việc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thực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hiện </a:t>
            </a:r>
            <a:r>
              <a:rPr sz="3200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dự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án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Bài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6.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Kết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thúc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dự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án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768" y="669036"/>
            <a:ext cx="2162556" cy="8976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101" y="818133"/>
            <a:ext cx="1456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65" dirty="0"/>
              <a:t>Lưu</a:t>
            </a:r>
            <a:r>
              <a:rPr spc="-40" dirty="0"/>
              <a:t> </a:t>
            </a:r>
            <a:r>
              <a:rPr dirty="0"/>
              <a:t>ý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2627" y="1952320"/>
            <a:ext cx="7369175" cy="441642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257810" indent="-342900">
              <a:lnSpc>
                <a:spcPts val="3460"/>
              </a:lnSpc>
              <a:spcBef>
                <a:spcPts val="535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Nên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soạn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biểu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mẫu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trên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máy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tính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(chia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sẻ </a:t>
            </a:r>
            <a:r>
              <a:rPr sz="3200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và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thông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báo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rộng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rãi)</a:t>
            </a:r>
            <a:endParaRPr sz="3200">
              <a:latin typeface="Times New Roman"/>
              <a:cs typeface="Times New Roman"/>
            </a:endParaRPr>
          </a:p>
          <a:p>
            <a:pPr marL="355600" marR="769620" indent="-342900">
              <a:lnSpc>
                <a:spcPts val="3460"/>
              </a:lnSpc>
              <a:spcBef>
                <a:spcPts val="760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Có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hướng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dẫn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cách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khai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(ngắn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gọn,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rõ </a:t>
            </a:r>
            <a:r>
              <a:rPr sz="3200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ràng)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34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Thiết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kế thoáng,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nhiều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chỗ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trống</a:t>
            </a:r>
            <a:endParaRPr sz="3200">
              <a:latin typeface="Times New Roman"/>
              <a:cs typeface="Times New Roman"/>
            </a:endParaRPr>
          </a:p>
          <a:p>
            <a:pPr marL="355600" marR="50165" indent="-342900">
              <a:lnSpc>
                <a:spcPts val="3460"/>
              </a:lnSpc>
              <a:spcBef>
                <a:spcPts val="815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Chỉ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yêu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cầu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viết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đủ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các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thông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tin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cần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thiết, </a:t>
            </a:r>
            <a:r>
              <a:rPr sz="3200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tránh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viết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dài, thừa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460"/>
              </a:lnSpc>
              <a:spcBef>
                <a:spcPts val="760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Biểu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mẫu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nên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thiết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kế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sao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cho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dễ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khai,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mất </a:t>
            </a:r>
            <a:r>
              <a:rPr sz="3200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ít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thời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gian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để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khai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768" y="669036"/>
            <a:ext cx="2782824" cy="8976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101" y="818133"/>
            <a:ext cx="20777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Báo</a:t>
            </a:r>
            <a:r>
              <a:rPr spc="-30" dirty="0"/>
              <a:t> </a:t>
            </a:r>
            <a:r>
              <a:rPr dirty="0"/>
              <a:t>cáo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2627" y="1952320"/>
            <a:ext cx="7357109" cy="3277692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241300" indent="-342900">
              <a:lnSpc>
                <a:spcPts val="3460"/>
              </a:lnSpc>
              <a:spcBef>
                <a:spcPts val="535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Báo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cáo: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là một loại Biểu mẫu (Form),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được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thiết kế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để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cấp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dưới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báo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cáo lên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cấp </a:t>
            </a:r>
            <a:r>
              <a:rPr sz="3200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trên.</a:t>
            </a:r>
            <a:endParaRPr sz="32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0000"/>
              </a:lnSpc>
              <a:spcBef>
                <a:spcPts val="710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  <a:tab pos="3944620" algn="l"/>
              </a:tabLst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Form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cho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báo cáo được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thiết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kế đa dạng,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phong phú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(lời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văn, hình vẽ, bảng biểu,...). </a:t>
            </a:r>
            <a:r>
              <a:rPr sz="3200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Cố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gắng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sao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cho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báo	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cáo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có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thể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tạo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ra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trên </a:t>
            </a:r>
            <a:r>
              <a:rPr sz="3200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máy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 err="1">
                <a:solidFill>
                  <a:srgbClr val="FFFFFF"/>
                </a:solidFill>
                <a:latin typeface="Times New Roman"/>
                <a:cs typeface="Times New Roman"/>
              </a:rPr>
              <a:t>tính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9768" y="333756"/>
            <a:ext cx="8312150" cy="1568450"/>
            <a:chOff x="429768" y="333756"/>
            <a:chExt cx="8312150" cy="1568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768" y="333756"/>
              <a:ext cx="8311896" cy="8976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9768" y="1004315"/>
              <a:ext cx="7356348" cy="8976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7804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Một</a:t>
            </a:r>
            <a:r>
              <a:rPr spc="30" dirty="0"/>
              <a:t> </a:t>
            </a:r>
            <a:r>
              <a:rPr dirty="0"/>
              <a:t>số</a:t>
            </a:r>
            <a:r>
              <a:rPr spc="50" dirty="0"/>
              <a:t> </a:t>
            </a:r>
            <a:r>
              <a:rPr spc="110" dirty="0"/>
              <a:t>ví</a:t>
            </a:r>
            <a:r>
              <a:rPr spc="45" dirty="0"/>
              <a:t> </a:t>
            </a:r>
            <a:r>
              <a:rPr dirty="0"/>
              <a:t>dụ</a:t>
            </a:r>
            <a:r>
              <a:rPr spc="45" dirty="0"/>
              <a:t> </a:t>
            </a:r>
            <a:r>
              <a:rPr dirty="0"/>
              <a:t>về</a:t>
            </a:r>
            <a:r>
              <a:rPr spc="45" dirty="0"/>
              <a:t> </a:t>
            </a:r>
            <a:r>
              <a:rPr spc="-5" dirty="0"/>
              <a:t>báo</a:t>
            </a:r>
            <a:r>
              <a:rPr spc="45" dirty="0"/>
              <a:t> </a:t>
            </a:r>
            <a:r>
              <a:rPr dirty="0"/>
              <a:t>cáo</a:t>
            </a:r>
            <a:r>
              <a:rPr spc="45" dirty="0"/>
              <a:t> </a:t>
            </a:r>
            <a:r>
              <a:rPr spc="229" dirty="0"/>
              <a:t>được </a:t>
            </a:r>
            <a:r>
              <a:rPr spc="-1155" dirty="0"/>
              <a:t> </a:t>
            </a:r>
            <a:r>
              <a:rPr spc="-5" dirty="0"/>
              <a:t>dùng</a:t>
            </a:r>
            <a:r>
              <a:rPr spc="45" dirty="0"/>
              <a:t> </a:t>
            </a:r>
            <a:r>
              <a:rPr dirty="0"/>
              <a:t>trong</a:t>
            </a:r>
            <a:r>
              <a:rPr spc="50" dirty="0"/>
              <a:t> </a:t>
            </a:r>
            <a:r>
              <a:rPr spc="245" dirty="0"/>
              <a:t>dự</a:t>
            </a:r>
            <a:r>
              <a:rPr spc="45" dirty="0"/>
              <a:t> </a:t>
            </a:r>
            <a:r>
              <a:rPr spc="-5" dirty="0"/>
              <a:t>án</a:t>
            </a:r>
            <a:r>
              <a:rPr spc="45" dirty="0"/>
              <a:t> </a:t>
            </a:r>
            <a:r>
              <a:rPr spc="-5" dirty="0"/>
              <a:t>bao</a:t>
            </a:r>
            <a:r>
              <a:rPr spc="50" dirty="0"/>
              <a:t> </a:t>
            </a:r>
            <a:r>
              <a:rPr spc="-5" dirty="0"/>
              <a:t>gồm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2627" y="1904186"/>
            <a:ext cx="6423660" cy="43180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Biểu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đồ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mũi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tên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Sơ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đồ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thanh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Biểu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đồ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việc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trước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Lịch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biểu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việc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trước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sau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Lịch</a:t>
            </a: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biểu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dự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án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Tóm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tắt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trạng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thái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dự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án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Chi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phí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tài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nguyên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Việc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sử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 dụng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tài nguyên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đến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ngày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đó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768" y="669036"/>
            <a:ext cx="4181855" cy="8976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101" y="818133"/>
            <a:ext cx="33178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Các</a:t>
            </a:r>
            <a:r>
              <a:rPr dirty="0"/>
              <a:t> </a:t>
            </a:r>
            <a:r>
              <a:rPr spc="-10" dirty="0"/>
              <a:t>biên</a:t>
            </a:r>
            <a:r>
              <a:rPr spc="10" dirty="0"/>
              <a:t> </a:t>
            </a:r>
            <a:r>
              <a:rPr spc="-5" dirty="0"/>
              <a:t>bản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2627" y="1904186"/>
            <a:ext cx="7395845" cy="2555186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Là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một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loại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tài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liệu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 không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thể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thiếu</a:t>
            </a:r>
            <a:endParaRPr sz="32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460"/>
              </a:lnSpc>
              <a:spcBef>
                <a:spcPts val="815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Là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một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dạng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ghi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lại những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thống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nhất,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cam </a:t>
            </a:r>
            <a:r>
              <a:rPr sz="3200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kết</a:t>
            </a:r>
            <a:endParaRPr sz="3200" dirty="0">
              <a:latin typeface="Times New Roman"/>
              <a:cs typeface="Times New Roman"/>
            </a:endParaRPr>
          </a:p>
          <a:p>
            <a:pPr marL="355600" marR="428625" indent="-342900">
              <a:lnSpc>
                <a:spcPts val="3460"/>
              </a:lnSpc>
              <a:spcBef>
                <a:spcPts val="765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Theo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dõi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và quản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lý các cuộc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họp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và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các </a:t>
            </a:r>
            <a:r>
              <a:rPr sz="3200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sự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kiện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của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 err="1">
                <a:solidFill>
                  <a:srgbClr val="FFFFFF"/>
                </a:solidFill>
                <a:latin typeface="Times New Roman"/>
                <a:cs typeface="Times New Roman"/>
              </a:rPr>
              <a:t>dự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 err="1">
                <a:solidFill>
                  <a:srgbClr val="FFFFFF"/>
                </a:solidFill>
                <a:latin typeface="Times New Roman"/>
                <a:cs typeface="Times New Roman"/>
              </a:rPr>
              <a:t>án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768" y="669036"/>
            <a:ext cx="2162556" cy="8976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101" y="818133"/>
            <a:ext cx="1456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65" dirty="0"/>
              <a:t>Lưu</a:t>
            </a:r>
            <a:r>
              <a:rPr spc="-40" dirty="0"/>
              <a:t> </a:t>
            </a:r>
            <a:r>
              <a:rPr dirty="0"/>
              <a:t>ý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2627" y="1904186"/>
            <a:ext cx="7274559" cy="26111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Biên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bản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cần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cụ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thể, rõ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ràng,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tránh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sơ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sài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Nói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trực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tiếp vấn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đề,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ngắn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gọn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(1-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trang)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Cấu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trúc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logic,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hợp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lý</a:t>
            </a:r>
            <a:endParaRPr sz="3200">
              <a:latin typeface="Times New Roman"/>
              <a:cs typeface="Times New Roman"/>
            </a:endParaRPr>
          </a:p>
          <a:p>
            <a:pPr marL="355600" marR="649605" indent="-342900">
              <a:lnSpc>
                <a:spcPts val="3460"/>
              </a:lnSpc>
              <a:spcBef>
                <a:spcPts val="819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Nên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tập trung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vào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những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điểm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đã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thỏa </a:t>
            </a:r>
            <a:r>
              <a:rPr sz="3200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thuận,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thống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nhất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9768" y="333756"/>
            <a:ext cx="7501255" cy="1568450"/>
            <a:chOff x="429768" y="333756"/>
            <a:chExt cx="7501255" cy="1568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768" y="333756"/>
              <a:ext cx="7501128" cy="8976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9768" y="1004315"/>
              <a:ext cx="2721864" cy="8976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7804" marR="5080">
              <a:lnSpc>
                <a:spcPct val="100000"/>
              </a:lnSpc>
              <a:spcBef>
                <a:spcPts val="105"/>
              </a:spcBef>
            </a:pPr>
            <a:r>
              <a:rPr spc="170" dirty="0"/>
              <a:t>Thư</a:t>
            </a:r>
            <a:r>
              <a:rPr spc="25" dirty="0"/>
              <a:t> </a:t>
            </a:r>
            <a:r>
              <a:rPr spc="-5" dirty="0"/>
              <a:t>viện</a:t>
            </a:r>
            <a:r>
              <a:rPr spc="45" dirty="0"/>
              <a:t> </a:t>
            </a:r>
            <a:r>
              <a:rPr spc="250" dirty="0"/>
              <a:t>dự</a:t>
            </a:r>
            <a:r>
              <a:rPr spc="40" dirty="0"/>
              <a:t> </a:t>
            </a:r>
            <a:r>
              <a:rPr dirty="0"/>
              <a:t>án</a:t>
            </a:r>
            <a:r>
              <a:rPr spc="40" dirty="0"/>
              <a:t> </a:t>
            </a:r>
            <a:r>
              <a:rPr spc="105" dirty="0"/>
              <a:t>(Trợ</a:t>
            </a:r>
            <a:r>
              <a:rPr spc="20" dirty="0"/>
              <a:t> </a:t>
            </a:r>
            <a:r>
              <a:rPr spc="-15" dirty="0"/>
              <a:t>lý</a:t>
            </a:r>
            <a:r>
              <a:rPr spc="40" dirty="0"/>
              <a:t> </a:t>
            </a:r>
            <a:r>
              <a:rPr dirty="0"/>
              <a:t>PM </a:t>
            </a:r>
            <a:r>
              <a:rPr spc="-1150" dirty="0"/>
              <a:t> </a:t>
            </a:r>
            <a:r>
              <a:rPr spc="-5" dirty="0"/>
              <a:t>quản</a:t>
            </a:r>
            <a:r>
              <a:rPr spc="45" dirty="0"/>
              <a:t> </a:t>
            </a:r>
            <a:r>
              <a:rPr spc="-15" dirty="0"/>
              <a:t>lý)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2627" y="1904186"/>
            <a:ext cx="5168265" cy="3273331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Các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ấn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bản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của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riêng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cơ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quan</a:t>
            </a:r>
            <a:endParaRPr sz="3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Sách</a:t>
            </a:r>
            <a:endParaRPr sz="3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Báo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chí,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tin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tức</a:t>
            </a:r>
            <a:endParaRPr sz="3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Hồ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sơ,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tài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liệu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dự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án</a:t>
            </a:r>
            <a:endParaRPr sz="3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Các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thủ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tục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dự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án</a:t>
            </a:r>
            <a:endParaRPr sz="3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Tài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liệu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 err="1">
                <a:solidFill>
                  <a:srgbClr val="FFFFFF"/>
                </a:solidFill>
                <a:latin typeface="Times New Roman"/>
                <a:cs typeface="Times New Roman"/>
              </a:rPr>
              <a:t>kĩ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thuật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9768" y="333756"/>
            <a:ext cx="7915909" cy="1568450"/>
            <a:chOff x="429768" y="333756"/>
            <a:chExt cx="7915909" cy="1568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768" y="333756"/>
              <a:ext cx="7915656" cy="8976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9768" y="1004315"/>
              <a:ext cx="2378964" cy="8976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7804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4. Văn </a:t>
            </a:r>
            <a:r>
              <a:rPr spc="-5" dirty="0"/>
              <a:t>phòng </a:t>
            </a:r>
            <a:r>
              <a:rPr spc="250" dirty="0"/>
              <a:t>dự </a:t>
            </a:r>
            <a:r>
              <a:rPr dirty="0"/>
              <a:t>án </a:t>
            </a:r>
            <a:r>
              <a:rPr spc="-10" dirty="0"/>
              <a:t>(Project </a:t>
            </a:r>
            <a:r>
              <a:rPr spc="-1155" dirty="0"/>
              <a:t> </a:t>
            </a:r>
            <a:r>
              <a:rPr spc="-5" dirty="0"/>
              <a:t>Office)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2627" y="1952320"/>
            <a:ext cx="7378065" cy="38798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2900">
              <a:lnSpc>
                <a:spcPts val="3460"/>
              </a:lnSpc>
              <a:spcBef>
                <a:spcPts val="535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Trung tâm chỉ huy và kiểm soát của dự án. </a:t>
            </a:r>
            <a:r>
              <a:rPr sz="3200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Phần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lớn các hoạt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động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và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quyết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định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quản </a:t>
            </a:r>
            <a:r>
              <a:rPr sz="3200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lí dự án chính đều xuất hiện tại văn phòng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dự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án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Nơi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cung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cấp các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tài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 nguyên</a:t>
            </a: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dự án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Nơi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tổ chức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các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cuộc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họp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quan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trọng</a:t>
            </a:r>
            <a:endParaRPr sz="3200">
              <a:latin typeface="Times New Roman"/>
              <a:cs typeface="Times New Roman"/>
            </a:endParaRPr>
          </a:p>
          <a:p>
            <a:pPr marL="355600" marR="347345" indent="-342900">
              <a:lnSpc>
                <a:spcPts val="3460"/>
              </a:lnSpc>
              <a:spcBef>
                <a:spcPts val="815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Nơi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làm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việc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chính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thức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của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Ban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quản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lý </a:t>
            </a:r>
            <a:r>
              <a:rPr sz="3200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dự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án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và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PM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768" y="669036"/>
            <a:ext cx="2162556" cy="8976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101" y="818133"/>
            <a:ext cx="1456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65" dirty="0"/>
              <a:t>Lưu</a:t>
            </a:r>
            <a:r>
              <a:rPr spc="-40" dirty="0"/>
              <a:t> </a:t>
            </a:r>
            <a:r>
              <a:rPr dirty="0"/>
              <a:t>ý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2627" y="1967560"/>
            <a:ext cx="3333115" cy="3625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735"/>
              </a:lnSpc>
              <a:spcBef>
                <a:spcPts val="100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Dự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án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càng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lớn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=&gt;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Văn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735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phòng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dự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án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lớn</a:t>
            </a:r>
            <a:endParaRPr sz="2400">
              <a:latin typeface="Times New Roman"/>
              <a:cs typeface="Times New Roman"/>
            </a:endParaRPr>
          </a:p>
          <a:p>
            <a:pPr marL="355600" marR="317500" indent="-342900">
              <a:lnSpc>
                <a:spcPts val="2590"/>
              </a:lnSpc>
              <a:spcBef>
                <a:spcPts val="615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Lập</a:t>
            </a: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Văn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phòng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dự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án </a:t>
            </a:r>
            <a:r>
              <a:rPr sz="2400" spc="-5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càng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sớm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càng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tốt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Văn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phòng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dự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án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cần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có</a:t>
            </a:r>
            <a:endParaRPr sz="2400">
              <a:latin typeface="Times New Roman"/>
              <a:cs typeface="Times New Roman"/>
            </a:endParaRPr>
          </a:p>
          <a:p>
            <a:pPr marL="756285" marR="99060" lvl="1" indent="-287020">
              <a:lnSpc>
                <a:spcPct val="100000"/>
              </a:lnSpc>
              <a:spcBef>
                <a:spcPts val="50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Phần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mềm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quản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lí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dự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án </a:t>
            </a:r>
            <a:r>
              <a:rPr sz="2000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tự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động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Tài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liệu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dự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án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Hồ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sơ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quản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lý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dự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án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Thư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viện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dự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án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854295" y="2370675"/>
            <a:ext cx="3161422" cy="3130827"/>
            <a:chOff x="4854295" y="2370675"/>
            <a:chExt cx="3161422" cy="3130827"/>
          </a:xfrm>
        </p:grpSpPr>
        <p:sp>
          <p:nvSpPr>
            <p:cNvPr id="6" name="object 6"/>
            <p:cNvSpPr/>
            <p:nvPr/>
          </p:nvSpPr>
          <p:spPr>
            <a:xfrm>
              <a:off x="4854295" y="2370675"/>
              <a:ext cx="3090545" cy="2470150"/>
            </a:xfrm>
            <a:custGeom>
              <a:avLst/>
              <a:gdLst/>
              <a:ahLst/>
              <a:cxnLst/>
              <a:rect l="l" t="t" r="r" b="b"/>
              <a:pathLst>
                <a:path w="3090545" h="2470150">
                  <a:moveTo>
                    <a:pt x="3089933" y="0"/>
                  </a:moveTo>
                  <a:lnTo>
                    <a:pt x="3059585" y="0"/>
                  </a:lnTo>
                  <a:lnTo>
                    <a:pt x="0" y="0"/>
                  </a:lnTo>
                  <a:lnTo>
                    <a:pt x="0" y="2469543"/>
                  </a:lnTo>
                  <a:lnTo>
                    <a:pt x="3089933" y="2469543"/>
                  </a:lnTo>
                  <a:lnTo>
                    <a:pt x="3089933" y="0"/>
                  </a:lnTo>
                  <a:close/>
                </a:path>
              </a:pathLst>
            </a:custGeom>
            <a:solidFill>
              <a:srgbClr val="9100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16602" y="2433319"/>
              <a:ext cx="1790700" cy="577850"/>
            </a:xfrm>
            <a:custGeom>
              <a:avLst/>
              <a:gdLst/>
              <a:ahLst/>
              <a:cxnLst/>
              <a:rect l="l" t="t" r="r" b="b"/>
              <a:pathLst>
                <a:path w="1790700" h="577850">
                  <a:moveTo>
                    <a:pt x="490931" y="0"/>
                  </a:moveTo>
                  <a:lnTo>
                    <a:pt x="0" y="0"/>
                  </a:lnTo>
                  <a:lnTo>
                    <a:pt x="0" y="577291"/>
                  </a:lnTo>
                  <a:lnTo>
                    <a:pt x="490931" y="577291"/>
                  </a:lnTo>
                  <a:lnTo>
                    <a:pt x="490931" y="0"/>
                  </a:lnTo>
                  <a:close/>
                </a:path>
                <a:path w="1790700" h="577850">
                  <a:moveTo>
                    <a:pt x="1141450" y="0"/>
                  </a:moveTo>
                  <a:lnTo>
                    <a:pt x="524370" y="0"/>
                  </a:lnTo>
                  <a:lnTo>
                    <a:pt x="524370" y="577291"/>
                  </a:lnTo>
                  <a:lnTo>
                    <a:pt x="1141450" y="577291"/>
                  </a:lnTo>
                  <a:lnTo>
                    <a:pt x="1141450" y="0"/>
                  </a:lnTo>
                  <a:close/>
                </a:path>
                <a:path w="1790700" h="577850">
                  <a:moveTo>
                    <a:pt x="1790458" y="355"/>
                  </a:moveTo>
                  <a:lnTo>
                    <a:pt x="1174877" y="355"/>
                  </a:lnTo>
                  <a:lnTo>
                    <a:pt x="1174877" y="478383"/>
                  </a:lnTo>
                  <a:lnTo>
                    <a:pt x="1174877" y="577545"/>
                  </a:lnTo>
                  <a:lnTo>
                    <a:pt x="1497139" y="577545"/>
                  </a:lnTo>
                  <a:lnTo>
                    <a:pt x="1497139" y="478383"/>
                  </a:lnTo>
                  <a:lnTo>
                    <a:pt x="1790458" y="478383"/>
                  </a:lnTo>
                  <a:lnTo>
                    <a:pt x="1790458" y="355"/>
                  </a:lnTo>
                  <a:close/>
                </a:path>
              </a:pathLst>
            </a:custGeom>
            <a:solidFill>
              <a:srgbClr val="C1F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16610" y="2433319"/>
              <a:ext cx="3099107" cy="306818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413749" y="2911336"/>
              <a:ext cx="293370" cy="99695"/>
            </a:xfrm>
            <a:custGeom>
              <a:avLst/>
              <a:gdLst/>
              <a:ahLst/>
              <a:cxnLst/>
              <a:rect l="l" t="t" r="r" b="b"/>
              <a:pathLst>
                <a:path w="293370" h="99694">
                  <a:moveTo>
                    <a:pt x="293334" y="0"/>
                  </a:moveTo>
                  <a:lnTo>
                    <a:pt x="0" y="0"/>
                  </a:lnTo>
                  <a:lnTo>
                    <a:pt x="0" y="99270"/>
                  </a:lnTo>
                  <a:lnTo>
                    <a:pt x="293334" y="99270"/>
                  </a:lnTo>
                  <a:lnTo>
                    <a:pt x="293334" y="0"/>
                  </a:lnTo>
                  <a:close/>
                </a:path>
              </a:pathLst>
            </a:custGeom>
            <a:solidFill>
              <a:srgbClr val="A8B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768" y="669036"/>
            <a:ext cx="2782824" cy="8976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101" y="818133"/>
            <a:ext cx="20777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Kết</a:t>
            </a:r>
            <a:r>
              <a:rPr spc="-30" dirty="0"/>
              <a:t> </a:t>
            </a:r>
            <a:r>
              <a:rPr spc="-10" dirty="0"/>
              <a:t>luận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2627" y="1952320"/>
            <a:ext cx="7173595" cy="378269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2900">
              <a:lnSpc>
                <a:spcPts val="3460"/>
              </a:lnSpc>
              <a:spcBef>
                <a:spcPts val="535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Từ quan liêu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liên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quan đến Văn phòng.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Tuy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nhiên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không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có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tài liệu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thì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khó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có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thể </a:t>
            </a:r>
            <a:r>
              <a:rPr sz="3200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nói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tới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thành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công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của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 dự án</a:t>
            </a:r>
            <a:endParaRPr sz="3200">
              <a:latin typeface="Times New Roman"/>
              <a:cs typeface="Times New Roman"/>
            </a:endParaRPr>
          </a:p>
          <a:p>
            <a:pPr marL="355600" marR="49530" indent="-342900" algn="just">
              <a:lnSpc>
                <a:spcPct val="90000"/>
              </a:lnSpc>
              <a:spcBef>
                <a:spcPts val="710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Tài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liệu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bao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gồm: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Các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bản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ghi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nhớ,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mô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tả </a:t>
            </a:r>
            <a:r>
              <a:rPr sz="3200" spc="-7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Thủ tục dự án, Luồng công việc, Tài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liệu </a:t>
            </a:r>
            <a:r>
              <a:rPr sz="3200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dự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án,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Hồ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sơ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dự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án.</a:t>
            </a:r>
            <a:endParaRPr sz="3200">
              <a:latin typeface="Times New Roman"/>
              <a:cs typeface="Times New Roman"/>
            </a:endParaRPr>
          </a:p>
          <a:p>
            <a:pPr marL="355600" marR="188595" indent="-342900" algn="just">
              <a:lnSpc>
                <a:spcPts val="3460"/>
              </a:lnSpc>
              <a:spcBef>
                <a:spcPts val="815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Bạn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cũng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cần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một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vị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trí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chung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để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cất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giữ </a:t>
            </a:r>
            <a:r>
              <a:rPr sz="3200" spc="-7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tài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liệu gọi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là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Thư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viện.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9768" y="333756"/>
            <a:ext cx="7850505" cy="1568450"/>
            <a:chOff x="429768" y="333756"/>
            <a:chExt cx="7850505" cy="1568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768" y="333756"/>
              <a:ext cx="7850124" cy="8976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9768" y="1004315"/>
              <a:ext cx="4152900" cy="8976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101" y="482549"/>
            <a:ext cx="698817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1751330" algn="l"/>
              </a:tabLst>
            </a:pPr>
            <a:r>
              <a:rPr spc="-10" dirty="0"/>
              <a:t>Bài</a:t>
            </a:r>
            <a:r>
              <a:rPr spc="30" dirty="0"/>
              <a:t> </a:t>
            </a:r>
            <a:r>
              <a:rPr dirty="0"/>
              <a:t>4.	Các</a:t>
            </a:r>
            <a:r>
              <a:rPr spc="40" dirty="0"/>
              <a:t> </a:t>
            </a:r>
            <a:r>
              <a:rPr dirty="0"/>
              <a:t>công</a:t>
            </a:r>
            <a:r>
              <a:rPr spc="40" dirty="0"/>
              <a:t> </a:t>
            </a:r>
            <a:r>
              <a:rPr dirty="0"/>
              <a:t>cụ</a:t>
            </a:r>
            <a:r>
              <a:rPr spc="25" dirty="0"/>
              <a:t> </a:t>
            </a:r>
            <a:r>
              <a:rPr spc="-5" dirty="0"/>
              <a:t>phục</a:t>
            </a:r>
            <a:r>
              <a:rPr spc="35" dirty="0"/>
              <a:t> </a:t>
            </a:r>
            <a:r>
              <a:rPr dirty="0"/>
              <a:t>vụ </a:t>
            </a:r>
            <a:r>
              <a:rPr spc="-1155" dirty="0"/>
              <a:t> </a:t>
            </a:r>
            <a:r>
              <a:rPr spc="-5" dirty="0"/>
              <a:t>quản</a:t>
            </a:r>
            <a:r>
              <a:rPr spc="45" dirty="0"/>
              <a:t> </a:t>
            </a:r>
            <a:r>
              <a:rPr spc="-15" dirty="0"/>
              <a:t>lý</a:t>
            </a:r>
            <a:r>
              <a:rPr spc="35" dirty="0"/>
              <a:t> </a:t>
            </a:r>
            <a:r>
              <a:rPr spc="245" dirty="0"/>
              <a:t>dự</a:t>
            </a:r>
            <a:r>
              <a:rPr spc="65" dirty="0"/>
              <a:t> </a:t>
            </a:r>
            <a:r>
              <a:rPr spc="-5" dirty="0"/>
              <a:t>án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2627" y="1904186"/>
            <a:ext cx="5899785" cy="270891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17830" indent="-405765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41846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Các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thủ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tục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dự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án</a:t>
            </a:r>
            <a:endParaRPr sz="3200">
              <a:latin typeface="Times New Roman"/>
              <a:cs typeface="Times New Roman"/>
            </a:endParaRPr>
          </a:p>
          <a:p>
            <a:pPr marL="417830" indent="-405765">
              <a:lnSpc>
                <a:spcPct val="100000"/>
              </a:lnSpc>
              <a:spcBef>
                <a:spcPts val="384"/>
              </a:spcBef>
              <a:buAutoNum type="arabicPeriod"/>
              <a:tabLst>
                <a:tab pos="418465" algn="l"/>
              </a:tabLst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Hồ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sơ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quản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lý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dự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án</a:t>
            </a:r>
            <a:endParaRPr sz="3200">
              <a:latin typeface="Times New Roman"/>
              <a:cs typeface="Times New Roman"/>
            </a:endParaRPr>
          </a:p>
          <a:p>
            <a:pPr marL="417830" indent="-405765">
              <a:lnSpc>
                <a:spcPct val="100000"/>
              </a:lnSpc>
              <a:spcBef>
                <a:spcPts val="380"/>
              </a:spcBef>
              <a:buAutoNum type="arabicPeriod"/>
              <a:tabLst>
                <a:tab pos="41846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Các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biểu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mẫu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(Forms)</a:t>
            </a:r>
            <a:endParaRPr sz="3200">
              <a:latin typeface="Times New Roman"/>
              <a:cs typeface="Times New Roman"/>
            </a:endParaRPr>
          </a:p>
          <a:p>
            <a:pPr marL="417830" indent="-405765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1846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Văn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phòng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dự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án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(Project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Office)</a:t>
            </a:r>
            <a:endParaRPr sz="3200">
              <a:latin typeface="Times New Roman"/>
              <a:cs typeface="Times New Roman"/>
            </a:endParaRPr>
          </a:p>
          <a:p>
            <a:pPr marL="417830" indent="-405765">
              <a:lnSpc>
                <a:spcPct val="100000"/>
              </a:lnSpc>
              <a:spcBef>
                <a:spcPts val="384"/>
              </a:spcBef>
              <a:buAutoNum type="arabicPeriod"/>
              <a:tabLst>
                <a:tab pos="41846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MS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Project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Tool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768" y="669036"/>
            <a:ext cx="6358128" cy="8976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101" y="818133"/>
            <a:ext cx="56515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Mục</a:t>
            </a:r>
            <a:r>
              <a:rPr spc="20" dirty="0"/>
              <a:t> </a:t>
            </a:r>
            <a:r>
              <a:rPr spc="-5" dirty="0"/>
              <a:t>tiêu</a:t>
            </a:r>
            <a:r>
              <a:rPr spc="40" dirty="0"/>
              <a:t> </a:t>
            </a:r>
            <a:r>
              <a:rPr dirty="0"/>
              <a:t>của</a:t>
            </a:r>
            <a:r>
              <a:rPr spc="40" dirty="0"/>
              <a:t> </a:t>
            </a:r>
            <a:r>
              <a:rPr spc="-5" dirty="0"/>
              <a:t>phần</a:t>
            </a:r>
            <a:r>
              <a:rPr spc="35" dirty="0"/>
              <a:t> </a:t>
            </a:r>
            <a:r>
              <a:rPr spc="-5" dirty="0"/>
              <a:t>này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2627" y="1904186"/>
            <a:ext cx="7087870" cy="26111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Giúp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học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viên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hiểu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biết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về: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Nắm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được các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thủ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tục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chính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Hiểu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ý nghĩa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của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các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loại tài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liệu chủ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yếu</a:t>
            </a:r>
            <a:endParaRPr sz="3200">
              <a:latin typeface="Times New Roman"/>
              <a:cs typeface="Times New Roman"/>
            </a:endParaRPr>
          </a:p>
          <a:p>
            <a:pPr marL="355600" marR="202565" indent="-342900">
              <a:lnSpc>
                <a:spcPts val="3460"/>
              </a:lnSpc>
              <a:spcBef>
                <a:spcPts val="819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Các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công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việc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thường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ngày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của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bộ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phận </a:t>
            </a:r>
            <a:r>
              <a:rPr sz="3200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văn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phòng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quản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lý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dự án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9768" y="669036"/>
            <a:ext cx="5800344" cy="8976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101" y="818133"/>
            <a:ext cx="50946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1.</a:t>
            </a:r>
            <a:r>
              <a:rPr spc="25" dirty="0"/>
              <a:t> </a:t>
            </a:r>
            <a:r>
              <a:rPr spc="-5" dirty="0"/>
              <a:t>Các</a:t>
            </a:r>
            <a:r>
              <a:rPr spc="40" dirty="0"/>
              <a:t> </a:t>
            </a:r>
            <a:r>
              <a:rPr dirty="0"/>
              <a:t>thủ</a:t>
            </a:r>
            <a:r>
              <a:rPr spc="45" dirty="0"/>
              <a:t> </a:t>
            </a:r>
            <a:r>
              <a:rPr dirty="0"/>
              <a:t>tục</a:t>
            </a:r>
            <a:r>
              <a:rPr spc="45" dirty="0"/>
              <a:t> </a:t>
            </a:r>
            <a:r>
              <a:rPr spc="245" dirty="0"/>
              <a:t>dự</a:t>
            </a:r>
            <a:r>
              <a:rPr spc="50" dirty="0"/>
              <a:t> </a:t>
            </a:r>
            <a:r>
              <a:rPr spc="-5" dirty="0"/>
              <a:t>án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2627" y="1952320"/>
            <a:ext cx="7172959" cy="290449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2900">
              <a:lnSpc>
                <a:spcPts val="3460"/>
              </a:lnSpc>
              <a:spcBef>
                <a:spcPts val="535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PM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cần phải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xây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dựng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một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số thủ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tục làm </a:t>
            </a:r>
            <a:r>
              <a:rPr sz="3200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việc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trong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dự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án.</a:t>
            </a:r>
            <a:endParaRPr sz="3200">
              <a:latin typeface="Times New Roman"/>
              <a:cs typeface="Times New Roman"/>
            </a:endParaRPr>
          </a:p>
          <a:p>
            <a:pPr marL="355600" marR="52705" indent="-342900">
              <a:lnSpc>
                <a:spcPts val="3460"/>
              </a:lnSpc>
              <a:spcBef>
                <a:spcPts val="760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Mỗi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thủ tục là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một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quy định/nội quy bắt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buộc</a:t>
            </a: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các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thành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viên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dự án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phải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tuân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theo.</a:t>
            </a:r>
            <a:endParaRPr sz="3200">
              <a:latin typeface="Times New Roman"/>
              <a:cs typeface="Times New Roman"/>
            </a:endParaRPr>
          </a:p>
          <a:p>
            <a:pPr marL="355600" marR="215900" indent="-342900">
              <a:lnSpc>
                <a:spcPts val="3460"/>
              </a:lnSpc>
              <a:spcBef>
                <a:spcPts val="765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Mỗi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thủ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tục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là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một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bản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viết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rõ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ràng,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phát </a:t>
            </a:r>
            <a:r>
              <a:rPr sz="3200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cho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anh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em,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không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nói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bằng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lời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9768" y="669036"/>
            <a:ext cx="5800344" cy="8976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101" y="818133"/>
            <a:ext cx="50946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1.</a:t>
            </a:r>
            <a:r>
              <a:rPr spc="25" dirty="0"/>
              <a:t> </a:t>
            </a:r>
            <a:r>
              <a:rPr spc="-5" dirty="0"/>
              <a:t>Các</a:t>
            </a:r>
            <a:r>
              <a:rPr spc="40" dirty="0"/>
              <a:t> </a:t>
            </a:r>
            <a:r>
              <a:rPr dirty="0"/>
              <a:t>thủ</a:t>
            </a:r>
            <a:r>
              <a:rPr spc="45" dirty="0"/>
              <a:t> </a:t>
            </a:r>
            <a:r>
              <a:rPr dirty="0"/>
              <a:t>tục</a:t>
            </a:r>
            <a:r>
              <a:rPr spc="45" dirty="0"/>
              <a:t> </a:t>
            </a:r>
            <a:r>
              <a:rPr spc="245" dirty="0"/>
              <a:t>dự</a:t>
            </a:r>
            <a:r>
              <a:rPr spc="50" dirty="0"/>
              <a:t> </a:t>
            </a:r>
            <a:r>
              <a:rPr spc="-5" dirty="0"/>
              <a:t>án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2627" y="1952320"/>
            <a:ext cx="7172959" cy="290449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2900">
              <a:lnSpc>
                <a:spcPts val="3460"/>
              </a:lnSpc>
              <a:spcBef>
                <a:spcPts val="535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PM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cần phải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xây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dựng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một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số thủ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tục làm </a:t>
            </a:r>
            <a:r>
              <a:rPr sz="3200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việc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trong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dự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án.</a:t>
            </a:r>
            <a:endParaRPr sz="3200">
              <a:latin typeface="Times New Roman"/>
              <a:cs typeface="Times New Roman"/>
            </a:endParaRPr>
          </a:p>
          <a:p>
            <a:pPr marL="355600" marR="52705" indent="-342900">
              <a:lnSpc>
                <a:spcPts val="3460"/>
              </a:lnSpc>
              <a:spcBef>
                <a:spcPts val="760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Mỗi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thủ tục là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một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quy định/nội quy bắt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buộc</a:t>
            </a: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các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thành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viên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dự án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phải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tuân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theo.</a:t>
            </a:r>
            <a:endParaRPr sz="3200">
              <a:latin typeface="Times New Roman"/>
              <a:cs typeface="Times New Roman"/>
            </a:endParaRPr>
          </a:p>
          <a:p>
            <a:pPr marL="355600" marR="215900" indent="-342900">
              <a:lnSpc>
                <a:spcPts val="3460"/>
              </a:lnSpc>
              <a:spcBef>
                <a:spcPts val="765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Mỗi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thủ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tục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là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một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bản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viết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rõ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ràng,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phát </a:t>
            </a:r>
            <a:r>
              <a:rPr sz="3200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cho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anh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em,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không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nói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bằng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lời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8457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9768" y="333756"/>
            <a:ext cx="8685530" cy="1568450"/>
            <a:chOff x="429768" y="333756"/>
            <a:chExt cx="8685530" cy="156845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9768" y="333756"/>
              <a:ext cx="8685276" cy="8976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768" y="1004315"/>
              <a:ext cx="4774691" cy="8976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7804" marR="5080">
              <a:lnSpc>
                <a:spcPct val="100000"/>
              </a:lnSpc>
              <a:spcBef>
                <a:spcPts val="105"/>
              </a:spcBef>
            </a:pPr>
            <a:r>
              <a:rPr spc="250" dirty="0"/>
              <a:t>Sử</a:t>
            </a:r>
            <a:r>
              <a:rPr spc="45" dirty="0"/>
              <a:t> </a:t>
            </a:r>
            <a:r>
              <a:rPr spc="-5" dirty="0"/>
              <a:t>dụng</a:t>
            </a:r>
            <a:r>
              <a:rPr spc="45" dirty="0"/>
              <a:t> </a:t>
            </a:r>
            <a:r>
              <a:rPr spc="-5" dirty="0"/>
              <a:t>phần</a:t>
            </a:r>
            <a:r>
              <a:rPr spc="40" dirty="0"/>
              <a:t> </a:t>
            </a:r>
            <a:r>
              <a:rPr dirty="0"/>
              <a:t>mềm</a:t>
            </a:r>
            <a:r>
              <a:rPr spc="50" dirty="0"/>
              <a:t> </a:t>
            </a:r>
            <a:r>
              <a:rPr spc="-5" dirty="0"/>
              <a:t>để</a:t>
            </a:r>
            <a:r>
              <a:rPr spc="45" dirty="0"/>
              <a:t> </a:t>
            </a:r>
            <a:r>
              <a:rPr spc="145" dirty="0"/>
              <a:t>trợ</a:t>
            </a:r>
            <a:r>
              <a:rPr spc="45" dirty="0"/>
              <a:t> </a:t>
            </a:r>
            <a:r>
              <a:rPr spc="-10" dirty="0"/>
              <a:t>giúp </a:t>
            </a:r>
            <a:r>
              <a:rPr spc="-1150" dirty="0"/>
              <a:t> </a:t>
            </a:r>
            <a:r>
              <a:rPr spc="-5" dirty="0"/>
              <a:t>quản</a:t>
            </a:r>
            <a:r>
              <a:rPr spc="45" dirty="0"/>
              <a:t> </a:t>
            </a:r>
            <a:r>
              <a:rPr spc="-15" dirty="0"/>
              <a:t>lý</a:t>
            </a:r>
            <a:r>
              <a:rPr spc="40" dirty="0"/>
              <a:t> </a:t>
            </a:r>
            <a:r>
              <a:rPr spc="245" dirty="0"/>
              <a:t>dự</a:t>
            </a:r>
            <a:r>
              <a:rPr spc="60" dirty="0"/>
              <a:t> </a:t>
            </a:r>
            <a:r>
              <a:rPr spc="-5" dirty="0"/>
              <a:t>án</a:t>
            </a:r>
            <a:r>
              <a:rPr spc="50" dirty="0"/>
              <a:t> </a:t>
            </a:r>
            <a:r>
              <a:rPr dirty="0"/>
              <a:t>...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2627" y="1904186"/>
            <a:ext cx="7297420" cy="319659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Phải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chọn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ra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một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phần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mềm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thích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hợp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Phải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học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sử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 dụng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phần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mềm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thành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thạo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Nên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sử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 dụng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1 phần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mềm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cho:</a:t>
            </a:r>
            <a:endParaRPr sz="3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tất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cả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các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máy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tính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trong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dự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án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tất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cả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công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việc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có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thể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đáp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ứng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Phần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mềm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chỉ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trợ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giúp,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không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thể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thay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thế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9768" y="333756"/>
            <a:ext cx="8685530" cy="1568450"/>
            <a:chOff x="429768" y="333756"/>
            <a:chExt cx="8685530" cy="1568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768" y="333756"/>
              <a:ext cx="8685276" cy="8976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9768" y="1004315"/>
              <a:ext cx="4152900" cy="8976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7804" marR="5080">
              <a:lnSpc>
                <a:spcPct val="100000"/>
              </a:lnSpc>
              <a:spcBef>
                <a:spcPts val="105"/>
              </a:spcBef>
            </a:pPr>
            <a:r>
              <a:rPr spc="250" dirty="0"/>
              <a:t>Sử</a:t>
            </a:r>
            <a:r>
              <a:rPr spc="45" dirty="0"/>
              <a:t> </a:t>
            </a:r>
            <a:r>
              <a:rPr spc="-5" dirty="0"/>
              <a:t>dụng</a:t>
            </a:r>
            <a:r>
              <a:rPr spc="45" dirty="0"/>
              <a:t> </a:t>
            </a:r>
            <a:r>
              <a:rPr spc="-5" dirty="0"/>
              <a:t>phần</a:t>
            </a:r>
            <a:r>
              <a:rPr spc="40" dirty="0"/>
              <a:t> </a:t>
            </a:r>
            <a:r>
              <a:rPr dirty="0"/>
              <a:t>mềm</a:t>
            </a:r>
            <a:r>
              <a:rPr spc="50" dirty="0"/>
              <a:t> </a:t>
            </a:r>
            <a:r>
              <a:rPr spc="-5" dirty="0"/>
              <a:t>để</a:t>
            </a:r>
            <a:r>
              <a:rPr spc="45" dirty="0"/>
              <a:t> </a:t>
            </a:r>
            <a:r>
              <a:rPr spc="145" dirty="0"/>
              <a:t>trợ</a:t>
            </a:r>
            <a:r>
              <a:rPr spc="45" dirty="0"/>
              <a:t> </a:t>
            </a:r>
            <a:r>
              <a:rPr spc="-10" dirty="0"/>
              <a:t>giúp </a:t>
            </a:r>
            <a:r>
              <a:rPr spc="-1150" dirty="0"/>
              <a:t> </a:t>
            </a:r>
            <a:r>
              <a:rPr spc="-5" dirty="0"/>
              <a:t>quản</a:t>
            </a:r>
            <a:r>
              <a:rPr spc="45" dirty="0"/>
              <a:t> </a:t>
            </a:r>
            <a:r>
              <a:rPr spc="-15" dirty="0"/>
              <a:t>lý</a:t>
            </a:r>
            <a:r>
              <a:rPr spc="40" dirty="0"/>
              <a:t> </a:t>
            </a:r>
            <a:r>
              <a:rPr spc="245" dirty="0"/>
              <a:t>dự</a:t>
            </a:r>
            <a:r>
              <a:rPr spc="60" dirty="0"/>
              <a:t> </a:t>
            </a:r>
            <a:r>
              <a:rPr spc="-5" dirty="0"/>
              <a:t>án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2627" y="1904186"/>
            <a:ext cx="7339965" cy="446468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Dữ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liệu phải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thường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xuyên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được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cập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nhật</a:t>
            </a:r>
            <a:endParaRPr sz="3200">
              <a:latin typeface="Times New Roman"/>
              <a:cs typeface="Times New Roman"/>
            </a:endParaRPr>
          </a:p>
          <a:p>
            <a:pPr marL="355600" marR="619125" indent="-342900">
              <a:lnSpc>
                <a:spcPts val="3460"/>
              </a:lnSpc>
              <a:spcBef>
                <a:spcPts val="815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Người</a:t>
            </a: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cập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nhật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càng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ít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càng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tốt.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Người </a:t>
            </a:r>
            <a:r>
              <a:rPr sz="3200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xem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càng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nhiều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càng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tốt</a:t>
            </a:r>
            <a:endParaRPr sz="3200">
              <a:latin typeface="Times New Roman"/>
              <a:cs typeface="Times New Roman"/>
            </a:endParaRPr>
          </a:p>
          <a:p>
            <a:pPr marL="355600" marR="431165" indent="-342900">
              <a:lnSpc>
                <a:spcPts val="3460"/>
              </a:lnSpc>
              <a:spcBef>
                <a:spcPts val="765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Biết sử dụng thành thạo 1 hơn là biết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sử </a:t>
            </a:r>
            <a:r>
              <a:rPr sz="3200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dụng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không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thành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thạo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nhiều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phần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mềm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460"/>
              </a:lnSpc>
              <a:spcBef>
                <a:spcPts val="760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Trong thực tế còn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rất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nhiếu yếu tố khác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không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mô tả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được,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không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định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lượng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được</a:t>
            </a:r>
            <a:endParaRPr sz="3200">
              <a:latin typeface="Times New Roman"/>
              <a:cs typeface="Times New Roman"/>
            </a:endParaRPr>
          </a:p>
          <a:p>
            <a:pPr marL="355600" marR="982980" indent="-342900">
              <a:lnSpc>
                <a:spcPts val="3460"/>
              </a:lnSpc>
              <a:spcBef>
                <a:spcPts val="760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Nên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kết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hợp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thêm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với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các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phần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mềm </a:t>
            </a:r>
            <a:r>
              <a:rPr sz="3200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Word,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EXCEL,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Email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768" y="669036"/>
            <a:ext cx="8101583" cy="8976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101" y="818133"/>
            <a:ext cx="73945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0" dirty="0"/>
              <a:t>Vì</a:t>
            </a:r>
            <a:r>
              <a:rPr spc="45" dirty="0"/>
              <a:t> </a:t>
            </a:r>
            <a:r>
              <a:rPr dirty="0"/>
              <a:t>sao</a:t>
            </a:r>
            <a:r>
              <a:rPr spc="50" dirty="0"/>
              <a:t> </a:t>
            </a:r>
            <a:r>
              <a:rPr spc="-10" dirty="0"/>
              <a:t>phải</a:t>
            </a:r>
            <a:r>
              <a:rPr spc="45" dirty="0"/>
              <a:t> </a:t>
            </a:r>
            <a:r>
              <a:rPr spc="-5" dirty="0"/>
              <a:t>áp</a:t>
            </a:r>
            <a:r>
              <a:rPr spc="40" dirty="0"/>
              <a:t> </a:t>
            </a:r>
            <a:r>
              <a:rPr spc="-5" dirty="0"/>
              <a:t>đặt</a:t>
            </a:r>
            <a:r>
              <a:rPr spc="45" dirty="0"/>
              <a:t> </a:t>
            </a:r>
            <a:r>
              <a:rPr dirty="0"/>
              <a:t>các</a:t>
            </a:r>
            <a:r>
              <a:rPr spc="50" dirty="0"/>
              <a:t> </a:t>
            </a:r>
            <a:r>
              <a:rPr dirty="0"/>
              <a:t>thủ</a:t>
            </a:r>
            <a:r>
              <a:rPr spc="45" dirty="0"/>
              <a:t> </a:t>
            </a:r>
            <a:r>
              <a:rPr dirty="0"/>
              <a:t>tục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2627" y="1952320"/>
            <a:ext cx="6969125" cy="43186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276860" indent="-342900">
              <a:lnSpc>
                <a:spcPts val="3460"/>
              </a:lnSpc>
              <a:spcBef>
                <a:spcPts val="535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Tạo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ra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một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chuẩn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mực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để trao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đổi,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làm </a:t>
            </a:r>
            <a:r>
              <a:rPr sz="3200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việc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trong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nhóm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một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cách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hiệu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quả</a:t>
            </a:r>
            <a:endParaRPr sz="3200">
              <a:latin typeface="Times New Roman"/>
              <a:cs typeface="Times New Roman"/>
            </a:endParaRPr>
          </a:p>
          <a:p>
            <a:pPr marL="355600" marR="308610" indent="-342900">
              <a:lnSpc>
                <a:spcPts val="3460"/>
              </a:lnSpc>
              <a:spcBef>
                <a:spcPts val="760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Tập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trung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suy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nghĩ,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hành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động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của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các </a:t>
            </a:r>
            <a:r>
              <a:rPr sz="3200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thành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viên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trong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tổ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theo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hướng</a:t>
            </a:r>
            <a:endParaRPr sz="3200">
              <a:latin typeface="Times New Roman"/>
              <a:cs typeface="Times New Roman"/>
            </a:endParaRPr>
          </a:p>
          <a:p>
            <a:pPr marL="355600" marR="93345" indent="-342900">
              <a:lnSpc>
                <a:spcPts val="3460"/>
              </a:lnSpc>
              <a:spcBef>
                <a:spcPts val="765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Tăng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năng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suất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công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việc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(mọi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việc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quy </a:t>
            </a:r>
            <a:r>
              <a:rPr sz="3200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định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rõ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ràng, không mất thời gian hỏi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 nhau)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460"/>
              </a:lnSpc>
              <a:spcBef>
                <a:spcPts val="760"/>
              </a:spcBef>
              <a:buClr>
                <a:srgbClr val="FFCC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Chỉ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nên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đặt ra các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thủ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tục cho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những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nội </a:t>
            </a:r>
            <a:r>
              <a:rPr sz="3200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dung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chính,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quan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trọng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(PM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quyết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định)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</TotalTime>
  <Words>1778</Words>
  <Application>Microsoft Macintosh PowerPoint</Application>
  <PresentationFormat>On-screen Show (4:3)</PresentationFormat>
  <Paragraphs>202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Microsoft Sans Serif</vt:lpstr>
      <vt:lpstr>Times New Roman</vt:lpstr>
      <vt:lpstr>TimesNewRoman</vt:lpstr>
      <vt:lpstr>Wingdings</vt:lpstr>
      <vt:lpstr>Office Theme</vt:lpstr>
      <vt:lpstr>Chương 4 Các công cụ quản lý dự án</vt:lpstr>
      <vt:lpstr>Nội dung Khoá học</vt:lpstr>
      <vt:lpstr>Bài 4. Các công cụ phục vụ  quản lý dự án</vt:lpstr>
      <vt:lpstr>Mục tiêu của phần này</vt:lpstr>
      <vt:lpstr>1. Các thủ tục dự án</vt:lpstr>
      <vt:lpstr>1. Các thủ tục dự án</vt:lpstr>
      <vt:lpstr>Sử dụng phần mềm để trợ giúp  quản lý dự án ...</vt:lpstr>
      <vt:lpstr>Sử dụng phần mềm để trợ giúp  quản lý dự án</vt:lpstr>
      <vt:lpstr>Vì sao phải áp đặt các thủ tục</vt:lpstr>
      <vt:lpstr>Nên xây dựng các thủ tục cho</vt:lpstr>
      <vt:lpstr>Luồng công việc (WorkFlow)</vt:lpstr>
      <vt:lpstr>Vấn đề</vt:lpstr>
      <vt:lpstr>Lưu trữ cái gì</vt:lpstr>
      <vt:lpstr>Ai lo việc lưu trữ</vt:lpstr>
      <vt:lpstr>Lưu trữ như thế nào</vt:lpstr>
      <vt:lpstr>Tại sao phải tổ chức lưu trữ hồ  sơ dự án</vt:lpstr>
      <vt:lpstr>3. Các biểu mẫu tài liệu của dự  án</vt:lpstr>
      <vt:lpstr>Vì sao cần các biểu mẫu</vt:lpstr>
      <vt:lpstr>Ví dụ về một số biểu mẫu</vt:lpstr>
      <vt:lpstr>Lưu ý</vt:lpstr>
      <vt:lpstr>Báo cáo</vt:lpstr>
      <vt:lpstr>Một số ví dụ về báo cáo được  dùng trong dự án bao gồm</vt:lpstr>
      <vt:lpstr>Các biên bản</vt:lpstr>
      <vt:lpstr>Lưu ý</vt:lpstr>
      <vt:lpstr>Thư viện dự án (Trợ lý PM  quản lý)</vt:lpstr>
      <vt:lpstr>4. Văn phòng dự án (Project  Office)</vt:lpstr>
      <vt:lpstr>Lưu ý</vt:lpstr>
      <vt:lpstr>Kết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dự án,thạc bình cường,dhbkhn</dc:title>
  <dc:subject>qlda-bai 4 cac cong cu.pdf</dc:subject>
  <dc:creator>thạc bình cường</dc:creator>
  <cp:keywords>quản lý dự án,thạc bình cường,dhbkhn</cp:keywords>
  <cp:lastModifiedBy>Office</cp:lastModifiedBy>
  <cp:revision>6</cp:revision>
  <dcterms:created xsi:type="dcterms:W3CDTF">2022-04-18T02:29:29Z</dcterms:created>
  <dcterms:modified xsi:type="dcterms:W3CDTF">2023-10-23T04:00:11Z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2022-04-18T00:00:00Z</vt:filetime>
  </property>
</Properties>
</file>