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bookmarkIdSeed="3">
  <p:sldMasterIdLst>
    <p:sldMasterId id="2147483713" r:id="rId1"/>
  </p:sldMasterIdLst>
  <p:notesMasterIdLst>
    <p:notesMasterId r:id="rId17"/>
  </p:notesMasterIdLst>
  <p:handoutMasterIdLst>
    <p:handoutMasterId r:id="rId18"/>
  </p:handoutMasterIdLst>
  <p:sldIdLst>
    <p:sldId id="264" r:id="rId2"/>
    <p:sldId id="273" r:id="rId3"/>
    <p:sldId id="292" r:id="rId4"/>
    <p:sldId id="293" r:id="rId5"/>
    <p:sldId id="294" r:id="rId6"/>
    <p:sldId id="274" r:id="rId7"/>
    <p:sldId id="275" r:id="rId8"/>
    <p:sldId id="281" r:id="rId9"/>
    <p:sldId id="276" r:id="rId10"/>
    <p:sldId id="286" r:id="rId11"/>
    <p:sldId id="287" r:id="rId12"/>
    <p:sldId id="289" r:id="rId13"/>
    <p:sldId id="290" r:id="rId14"/>
    <p:sldId id="291" r:id="rId15"/>
    <p:sldId id="288" r:id="rId16"/>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Lst>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99"/>
    <a:srgbClr val="0000FF"/>
    <a:srgbClr val="003300"/>
    <a:srgbClr val="C40C8F"/>
    <a:srgbClr val="CC3300"/>
    <a:srgbClr val="FF0000"/>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5332" autoAdjust="0"/>
  </p:normalViewPr>
  <p:slideViewPr>
    <p:cSldViewPr>
      <p:cViewPr varScale="1">
        <p:scale>
          <a:sx n="86" d="100"/>
          <a:sy n="86" d="100"/>
        </p:scale>
        <p:origin x="131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217692E0-076B-4C1D-B215-0FCBABADFB2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29027" name="Rectangle 3">
            <a:extLst>
              <a:ext uri="{FF2B5EF4-FFF2-40B4-BE49-F238E27FC236}">
                <a16:creationId xmlns:a16="http://schemas.microsoft.com/office/drawing/2014/main" id="{31E7FF5D-EFFE-4E6B-8A58-AF22EB6C93C0}"/>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29028" name="Rectangle 4">
            <a:extLst>
              <a:ext uri="{FF2B5EF4-FFF2-40B4-BE49-F238E27FC236}">
                <a16:creationId xmlns:a16="http://schemas.microsoft.com/office/drawing/2014/main" id="{20C5D852-84CF-43B4-8A72-67FBE7598C22}"/>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29029" name="Rectangle 5">
            <a:extLst>
              <a:ext uri="{FF2B5EF4-FFF2-40B4-BE49-F238E27FC236}">
                <a16:creationId xmlns:a16="http://schemas.microsoft.com/office/drawing/2014/main" id="{2424D686-8502-4EC3-88DE-E7ED63BF8981}"/>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anose="02020603050405020304" pitchFamily="18" charset="0"/>
                <a:ea typeface="宋体" panose="02010600030101010101" pitchFamily="2" charset="-122"/>
              </a:defRPr>
            </a:lvl1pPr>
          </a:lstStyle>
          <a:p>
            <a:pPr>
              <a:defRPr/>
            </a:pPr>
            <a:fld id="{7238E759-9F37-4280-A4B2-B41B0939555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CAFFD8F-A85C-4AEB-ACD0-6524EF5CF31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BE5E8124-899C-4B1D-A807-BC60C16E2D7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F22E165D-C1F0-449C-A815-44F7797F63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B8EC3A64-EE19-4EA3-8B06-20FC785EEBE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CF23D881-1A5F-4C33-B162-27A4D714101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5127" name="Rectangle 7">
            <a:extLst>
              <a:ext uri="{FF2B5EF4-FFF2-40B4-BE49-F238E27FC236}">
                <a16:creationId xmlns:a16="http://schemas.microsoft.com/office/drawing/2014/main" id="{531DF5E4-B8CF-4A69-99D0-CFE9014EF777}"/>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anose="02020603050405020304" pitchFamily="18" charset="0"/>
                <a:ea typeface="宋体" panose="02010600030101010101" pitchFamily="2" charset="-122"/>
              </a:defRPr>
            </a:lvl1pPr>
          </a:lstStyle>
          <a:p>
            <a:pPr>
              <a:defRPr/>
            </a:pPr>
            <a:fld id="{2D389BE8-6BEF-4BF7-98AC-414DCA59365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E16174B1-43C1-413F-909A-9C060FFB161A}"/>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93CC6929-05A2-481A-8037-83C0141E52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12" name="Slide Number Placeholder 3">
            <a:extLst>
              <a:ext uri="{FF2B5EF4-FFF2-40B4-BE49-F238E27FC236}">
                <a16:creationId xmlns:a16="http://schemas.microsoft.com/office/drawing/2014/main" id="{9B86FFA9-CF60-403D-9509-2A5CDEA79AC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38727C4-5DF1-4C12-BE49-0C692F8A1A7D}" type="slidenum">
              <a:rPr lang="zh-CN" altLang="en-US" sz="1200" b="0" smtClean="0">
                <a:latin typeface="Times New Roman" panose="02020603050405020304" pitchFamily="18" charset="0"/>
              </a:rPr>
              <a:pPr/>
              <a:t>1</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260957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D389BE8-6BEF-4BF7-98AC-414DCA59365A}" type="slidenum">
              <a:rPr lang="zh-CN" altLang="en-US" smtClean="0"/>
              <a:pPr>
                <a:defRPr/>
              </a:pPr>
              <a:t>2</a:t>
            </a:fld>
            <a:endParaRPr lang="en-US" altLang="zh-CN"/>
          </a:p>
        </p:txBody>
      </p:sp>
    </p:spTree>
    <p:extLst>
      <p:ext uri="{BB962C8B-B14F-4D97-AF65-F5344CB8AC3E}">
        <p14:creationId xmlns:p14="http://schemas.microsoft.com/office/powerpoint/2010/main" val="126738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0D5FE37F-FB2F-4771-B097-6553DF2EA1F0}"/>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a:extLst>
              <a:ext uri="{FF2B5EF4-FFF2-40B4-BE49-F238E27FC236}">
                <a16:creationId xmlns:a16="http://schemas.microsoft.com/office/drawing/2014/main" id="{C53BE3E4-7657-423A-9BE4-D013001CC5CA}"/>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88A25FD8-CC8F-4844-BD18-7D5B0FF1398F}"/>
                </a:ext>
              </a:extLst>
            </p:cNvPr>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7" name="Oval 10">
              <a:extLst>
                <a:ext uri="{FF2B5EF4-FFF2-40B4-BE49-F238E27FC236}">
                  <a16:creationId xmlns:a16="http://schemas.microsoft.com/office/drawing/2014/main" id="{902D3EEE-A0A0-44A4-9205-86BEEA30222E}"/>
                </a:ext>
              </a:extLst>
            </p:cNvPr>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8" name="Oval 11">
              <a:extLst>
                <a:ext uri="{FF2B5EF4-FFF2-40B4-BE49-F238E27FC236}">
                  <a16:creationId xmlns:a16="http://schemas.microsoft.com/office/drawing/2014/main" id="{515CC1B9-C739-4C83-B94A-AAF86E8F17D9}"/>
                </a:ext>
              </a:extLst>
            </p:cNvPr>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9" name="Oval 12">
              <a:extLst>
                <a:ext uri="{FF2B5EF4-FFF2-40B4-BE49-F238E27FC236}">
                  <a16:creationId xmlns:a16="http://schemas.microsoft.com/office/drawing/2014/main" id="{1184C5DA-1011-4EBE-82CC-6F5999311B3E}"/>
                </a:ext>
              </a:extLst>
            </p:cNvPr>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 name="Oval 13">
              <a:extLst>
                <a:ext uri="{FF2B5EF4-FFF2-40B4-BE49-F238E27FC236}">
                  <a16:creationId xmlns:a16="http://schemas.microsoft.com/office/drawing/2014/main" id="{ACDEFD58-8E11-4FDA-8B80-41693DFFE2E7}"/>
                </a:ext>
              </a:extLst>
            </p:cNvPr>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1" name="Oval 14">
              <a:extLst>
                <a:ext uri="{FF2B5EF4-FFF2-40B4-BE49-F238E27FC236}">
                  <a16:creationId xmlns:a16="http://schemas.microsoft.com/office/drawing/2014/main" id="{A317503E-ADEE-40F4-B8B5-20D903EFE919}"/>
                </a:ext>
              </a:extLst>
            </p:cNvPr>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2" name="Oval 15">
              <a:extLst>
                <a:ext uri="{FF2B5EF4-FFF2-40B4-BE49-F238E27FC236}">
                  <a16:creationId xmlns:a16="http://schemas.microsoft.com/office/drawing/2014/main" id="{59DF5A78-9B7B-426D-81F4-44A0B46F7407}"/>
                </a:ext>
              </a:extLst>
            </p:cNvPr>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3" name="Oval 16">
              <a:extLst>
                <a:ext uri="{FF2B5EF4-FFF2-40B4-BE49-F238E27FC236}">
                  <a16:creationId xmlns:a16="http://schemas.microsoft.com/office/drawing/2014/main" id="{6576584A-D1CD-42EC-981E-402C6221B806}"/>
                </a:ext>
              </a:extLst>
            </p:cNvPr>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4" name="Oval 17">
              <a:extLst>
                <a:ext uri="{FF2B5EF4-FFF2-40B4-BE49-F238E27FC236}">
                  <a16:creationId xmlns:a16="http://schemas.microsoft.com/office/drawing/2014/main" id="{7FA2A475-E1C3-4743-8E52-EF83C6E7C026}"/>
                </a:ext>
              </a:extLst>
            </p:cNvPr>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5" name="Oval 18">
              <a:extLst>
                <a:ext uri="{FF2B5EF4-FFF2-40B4-BE49-F238E27FC236}">
                  <a16:creationId xmlns:a16="http://schemas.microsoft.com/office/drawing/2014/main" id="{5C64853A-BE35-47D9-A7F3-BEF83667D8A1}"/>
                </a:ext>
              </a:extLst>
            </p:cNvPr>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6" name="Oval 19">
              <a:extLst>
                <a:ext uri="{FF2B5EF4-FFF2-40B4-BE49-F238E27FC236}">
                  <a16:creationId xmlns:a16="http://schemas.microsoft.com/office/drawing/2014/main" id="{8300D065-26B5-4158-BBDC-5F394D4BD6BF}"/>
                </a:ext>
              </a:extLst>
            </p:cNvPr>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7" name="Oval 20">
              <a:extLst>
                <a:ext uri="{FF2B5EF4-FFF2-40B4-BE49-F238E27FC236}">
                  <a16:creationId xmlns:a16="http://schemas.microsoft.com/office/drawing/2014/main" id="{051527F6-DE7F-42A2-932B-28895FE4C018}"/>
                </a:ext>
              </a:extLst>
            </p:cNvPr>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8" name="Oval 21">
              <a:extLst>
                <a:ext uri="{FF2B5EF4-FFF2-40B4-BE49-F238E27FC236}">
                  <a16:creationId xmlns:a16="http://schemas.microsoft.com/office/drawing/2014/main" id="{233CD5AC-FDE7-411C-A364-259F6F2D7143}"/>
                </a:ext>
              </a:extLst>
            </p:cNvPr>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9" name="Oval 22">
              <a:extLst>
                <a:ext uri="{FF2B5EF4-FFF2-40B4-BE49-F238E27FC236}">
                  <a16:creationId xmlns:a16="http://schemas.microsoft.com/office/drawing/2014/main" id="{1609AB7F-CEBF-4C25-8C22-11672D63876A}"/>
                </a:ext>
              </a:extLst>
            </p:cNvPr>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0" name="Oval 23">
              <a:extLst>
                <a:ext uri="{FF2B5EF4-FFF2-40B4-BE49-F238E27FC236}">
                  <a16:creationId xmlns:a16="http://schemas.microsoft.com/office/drawing/2014/main" id="{7657C69F-17F8-4EFB-87FB-CC1D5ACE7C99}"/>
                </a:ext>
              </a:extLst>
            </p:cNvPr>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1" name="Oval 24">
              <a:extLst>
                <a:ext uri="{FF2B5EF4-FFF2-40B4-BE49-F238E27FC236}">
                  <a16:creationId xmlns:a16="http://schemas.microsoft.com/office/drawing/2014/main" id="{06B40831-723F-4336-85BB-D48ADAE1D9B2}"/>
                </a:ext>
              </a:extLst>
            </p:cNvPr>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2" name="Oval 25">
              <a:extLst>
                <a:ext uri="{FF2B5EF4-FFF2-40B4-BE49-F238E27FC236}">
                  <a16:creationId xmlns:a16="http://schemas.microsoft.com/office/drawing/2014/main" id="{EC85E960-8CC2-4C64-AA11-77C1BCF4A69B}"/>
                </a:ext>
              </a:extLst>
            </p:cNvPr>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3" name="Oval 26">
              <a:extLst>
                <a:ext uri="{FF2B5EF4-FFF2-40B4-BE49-F238E27FC236}">
                  <a16:creationId xmlns:a16="http://schemas.microsoft.com/office/drawing/2014/main" id="{F2419438-CF97-4288-B603-52DB5A5F9066}"/>
                </a:ext>
              </a:extLst>
            </p:cNvPr>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4" name="Oval 27">
              <a:extLst>
                <a:ext uri="{FF2B5EF4-FFF2-40B4-BE49-F238E27FC236}">
                  <a16:creationId xmlns:a16="http://schemas.microsoft.com/office/drawing/2014/main" id="{244F80CB-EF50-4103-A201-62CA98A78710}"/>
                </a:ext>
              </a:extLst>
            </p:cNvPr>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5" name="Oval 28">
              <a:extLst>
                <a:ext uri="{FF2B5EF4-FFF2-40B4-BE49-F238E27FC236}">
                  <a16:creationId xmlns:a16="http://schemas.microsoft.com/office/drawing/2014/main" id="{98A2E44B-A1C6-4CF5-A5AD-46211635D907}"/>
                </a:ext>
              </a:extLst>
            </p:cNvPr>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6" name="Oval 29">
              <a:extLst>
                <a:ext uri="{FF2B5EF4-FFF2-40B4-BE49-F238E27FC236}">
                  <a16:creationId xmlns:a16="http://schemas.microsoft.com/office/drawing/2014/main" id="{65E81701-D318-4920-B4A1-E5D51E441491}"/>
                </a:ext>
              </a:extLst>
            </p:cNvPr>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7" name="Oval 30">
              <a:extLst>
                <a:ext uri="{FF2B5EF4-FFF2-40B4-BE49-F238E27FC236}">
                  <a16:creationId xmlns:a16="http://schemas.microsoft.com/office/drawing/2014/main" id="{1371B603-E2F7-455B-96F1-CC13243C2B8E}"/>
                </a:ext>
              </a:extLst>
            </p:cNvPr>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8" name="Oval 31">
              <a:extLst>
                <a:ext uri="{FF2B5EF4-FFF2-40B4-BE49-F238E27FC236}">
                  <a16:creationId xmlns:a16="http://schemas.microsoft.com/office/drawing/2014/main" id="{EEAFDA1D-3ECD-4903-9EEF-E46D2576F3E7}"/>
                </a:ext>
              </a:extLst>
            </p:cNvPr>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29" name="Oval 32">
              <a:extLst>
                <a:ext uri="{FF2B5EF4-FFF2-40B4-BE49-F238E27FC236}">
                  <a16:creationId xmlns:a16="http://schemas.microsoft.com/office/drawing/2014/main" id="{DCF9081A-3508-4E9A-B6B7-3FB40E8712CA}"/>
                </a:ext>
              </a:extLst>
            </p:cNvPr>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30" name="Oval 33">
              <a:extLst>
                <a:ext uri="{FF2B5EF4-FFF2-40B4-BE49-F238E27FC236}">
                  <a16:creationId xmlns:a16="http://schemas.microsoft.com/office/drawing/2014/main" id="{FDA7251E-DA79-4E14-A48D-89B0C120DAB5}"/>
                </a:ext>
              </a:extLst>
            </p:cNvPr>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31" name="Oval 34">
              <a:extLst>
                <a:ext uri="{FF2B5EF4-FFF2-40B4-BE49-F238E27FC236}">
                  <a16:creationId xmlns:a16="http://schemas.microsoft.com/office/drawing/2014/main" id="{07FA007A-60DA-4261-B4BA-9C825523ACBA}"/>
                </a:ext>
              </a:extLst>
            </p:cNvPr>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32" name="Oval 35">
              <a:extLst>
                <a:ext uri="{FF2B5EF4-FFF2-40B4-BE49-F238E27FC236}">
                  <a16:creationId xmlns:a16="http://schemas.microsoft.com/office/drawing/2014/main" id="{EFB89D85-D5DE-4A82-AE85-A364C50A7799}"/>
                </a:ext>
              </a:extLst>
            </p:cNvPr>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33" name="Oval 36">
              <a:extLst>
                <a:ext uri="{FF2B5EF4-FFF2-40B4-BE49-F238E27FC236}">
                  <a16:creationId xmlns:a16="http://schemas.microsoft.com/office/drawing/2014/main" id="{84C37A94-F8AF-4713-BFF9-CBF44A4A4808}"/>
                </a:ext>
              </a:extLst>
            </p:cNvPr>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34" name="Oval 37">
              <a:extLst>
                <a:ext uri="{FF2B5EF4-FFF2-40B4-BE49-F238E27FC236}">
                  <a16:creationId xmlns:a16="http://schemas.microsoft.com/office/drawing/2014/main" id="{2741F3C8-CF44-44DA-851B-3E315306C223}"/>
                </a:ext>
              </a:extLst>
            </p:cNvPr>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35" name="Oval 38">
              <a:extLst>
                <a:ext uri="{FF2B5EF4-FFF2-40B4-BE49-F238E27FC236}">
                  <a16:creationId xmlns:a16="http://schemas.microsoft.com/office/drawing/2014/main" id="{81AD9A54-E098-4C6D-97D3-D8F434F5760D}"/>
                </a:ext>
              </a:extLst>
            </p:cNvPr>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36" name="Oval 39">
              <a:extLst>
                <a:ext uri="{FF2B5EF4-FFF2-40B4-BE49-F238E27FC236}">
                  <a16:creationId xmlns:a16="http://schemas.microsoft.com/office/drawing/2014/main" id="{1BD83BC6-A84D-4F46-9E1D-ACD88A7CC27B}"/>
                </a:ext>
              </a:extLst>
            </p:cNvPr>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grpSp>
      <p:sp>
        <p:nvSpPr>
          <p:cNvPr id="37" name="Line 40">
            <a:extLst>
              <a:ext uri="{FF2B5EF4-FFF2-40B4-BE49-F238E27FC236}">
                <a16:creationId xmlns:a16="http://schemas.microsoft.com/office/drawing/2014/main" id="{E28551B1-DFA2-4A89-BC00-92B1AF35CA75}"/>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617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a:t>Click to edit Master title style</a:t>
            </a:r>
          </a:p>
        </p:txBody>
      </p:sp>
      <p:sp>
        <p:nvSpPr>
          <p:cNvPr id="30618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zh-CN" noProof="0"/>
              <a:t>Click to edit Master subtitle style</a:t>
            </a:r>
          </a:p>
        </p:txBody>
      </p:sp>
      <p:sp>
        <p:nvSpPr>
          <p:cNvPr id="38" name="Rectangle 5">
            <a:extLst>
              <a:ext uri="{FF2B5EF4-FFF2-40B4-BE49-F238E27FC236}">
                <a16:creationId xmlns:a16="http://schemas.microsoft.com/office/drawing/2014/main" id="{35DCC0B1-9AAA-4FBB-9222-E270091F8444}"/>
              </a:ext>
            </a:extLst>
          </p:cNvPr>
          <p:cNvSpPr>
            <a:spLocks noGrp="1" noChangeArrowheads="1"/>
          </p:cNvSpPr>
          <p:nvPr>
            <p:ph type="dt" sz="half" idx="10"/>
          </p:nvPr>
        </p:nvSpPr>
        <p:spPr/>
        <p:txBody>
          <a:bodyPr/>
          <a:lstStyle>
            <a:lvl1pPr>
              <a:defRPr/>
            </a:lvl1pPr>
          </a:lstStyle>
          <a:p>
            <a:pPr>
              <a:defRPr/>
            </a:pPr>
            <a:endParaRPr lang="en-US" altLang="zh-CN"/>
          </a:p>
        </p:txBody>
      </p:sp>
      <p:sp>
        <p:nvSpPr>
          <p:cNvPr id="39" name="Rectangle 6">
            <a:extLst>
              <a:ext uri="{FF2B5EF4-FFF2-40B4-BE49-F238E27FC236}">
                <a16:creationId xmlns:a16="http://schemas.microsoft.com/office/drawing/2014/main" id="{9827E251-C0EC-48D6-84B4-3AF393D4ED2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a:extLst>
              <a:ext uri="{FF2B5EF4-FFF2-40B4-BE49-F238E27FC236}">
                <a16:creationId xmlns:a16="http://schemas.microsoft.com/office/drawing/2014/main" id="{E0784FF1-2646-4907-A181-B9CB543E3D09}"/>
              </a:ext>
            </a:extLst>
          </p:cNvPr>
          <p:cNvSpPr>
            <a:spLocks noGrp="1" noChangeArrowheads="1"/>
          </p:cNvSpPr>
          <p:nvPr>
            <p:ph type="sldNum" sz="quarter" idx="12"/>
          </p:nvPr>
        </p:nvSpPr>
        <p:spPr/>
        <p:txBody>
          <a:bodyPr/>
          <a:lstStyle>
            <a:lvl1pPr>
              <a:defRPr/>
            </a:lvl1pPr>
          </a:lstStyle>
          <a:p>
            <a:pPr>
              <a:defRPr/>
            </a:pPr>
            <a:fld id="{DD45C02A-C222-4926-B862-531905DBEA02}" type="slidenum">
              <a:rPr lang="en-US" altLang="zh-CN"/>
              <a:pPr>
                <a:defRPr/>
              </a:pPr>
              <a:t>‹#›</a:t>
            </a:fld>
            <a:endParaRPr lang="en-US" altLang="zh-CN"/>
          </a:p>
        </p:txBody>
      </p:sp>
    </p:spTree>
    <p:extLst>
      <p:ext uri="{BB962C8B-B14F-4D97-AF65-F5344CB8AC3E}">
        <p14:creationId xmlns:p14="http://schemas.microsoft.com/office/powerpoint/2010/main" val="169526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1936CEA-E7C9-4B31-BCBD-D13023EA1C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57ABC34-217D-4D9C-A4F1-0CB15AE97E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A4C9D9FD-A9E3-4694-9961-D3CDFCD32A29}"/>
              </a:ext>
            </a:extLst>
          </p:cNvPr>
          <p:cNvSpPr>
            <a:spLocks noGrp="1" noChangeArrowheads="1"/>
          </p:cNvSpPr>
          <p:nvPr>
            <p:ph type="sldNum" sz="quarter" idx="12"/>
          </p:nvPr>
        </p:nvSpPr>
        <p:spPr>
          <a:ln/>
        </p:spPr>
        <p:txBody>
          <a:bodyPr/>
          <a:lstStyle>
            <a:lvl1pPr>
              <a:defRPr/>
            </a:lvl1pPr>
          </a:lstStyle>
          <a:p>
            <a:pPr>
              <a:defRPr/>
            </a:pPr>
            <a:fld id="{6E551A43-CC43-4B68-9DF3-739253156B60}" type="slidenum">
              <a:rPr lang="en-US" altLang="zh-CN"/>
              <a:pPr>
                <a:defRPr/>
              </a:pPr>
              <a:t>‹#›</a:t>
            </a:fld>
            <a:endParaRPr lang="en-US" altLang="zh-CN"/>
          </a:p>
        </p:txBody>
      </p:sp>
    </p:spTree>
    <p:extLst>
      <p:ext uri="{BB962C8B-B14F-4D97-AF65-F5344CB8AC3E}">
        <p14:creationId xmlns:p14="http://schemas.microsoft.com/office/powerpoint/2010/main" val="298815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60F835D-2E84-4C0C-AB13-BC6879F47D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7871FBB-2610-408C-BEA8-05513836C77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1113B75E-ED29-4EFB-91E3-CE2BF800F916}"/>
              </a:ext>
            </a:extLst>
          </p:cNvPr>
          <p:cNvSpPr>
            <a:spLocks noGrp="1" noChangeArrowheads="1"/>
          </p:cNvSpPr>
          <p:nvPr>
            <p:ph type="sldNum" sz="quarter" idx="12"/>
          </p:nvPr>
        </p:nvSpPr>
        <p:spPr>
          <a:ln/>
        </p:spPr>
        <p:txBody>
          <a:bodyPr/>
          <a:lstStyle>
            <a:lvl1pPr>
              <a:defRPr/>
            </a:lvl1pPr>
          </a:lstStyle>
          <a:p>
            <a:pPr>
              <a:defRPr/>
            </a:pPr>
            <a:fld id="{9149AE2B-CCCE-4273-A4D4-334CC0EDF188}" type="slidenum">
              <a:rPr lang="en-US" altLang="zh-CN"/>
              <a:pPr>
                <a:defRPr/>
              </a:pPr>
              <a:t>‹#›</a:t>
            </a:fld>
            <a:endParaRPr lang="en-US" altLang="zh-CN"/>
          </a:p>
        </p:txBody>
      </p:sp>
    </p:spTree>
    <p:extLst>
      <p:ext uri="{BB962C8B-B14F-4D97-AF65-F5344CB8AC3E}">
        <p14:creationId xmlns:p14="http://schemas.microsoft.com/office/powerpoint/2010/main" val="300939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pPr lvl="0"/>
            <a:endParaRPr lang="en-US" noProof="0"/>
          </a:p>
        </p:txBody>
      </p:sp>
      <p:sp>
        <p:nvSpPr>
          <p:cNvPr id="4" name="Rectangle 5">
            <a:extLst>
              <a:ext uri="{FF2B5EF4-FFF2-40B4-BE49-F238E27FC236}">
                <a16:creationId xmlns:a16="http://schemas.microsoft.com/office/drawing/2014/main" id="{C78BD2F7-F1EF-4A93-9329-0521CCCCD3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B42CA44-D962-43CF-96DB-711C83D21A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B417D026-DECA-4F17-BFA8-DAAC6198954D}"/>
              </a:ext>
            </a:extLst>
          </p:cNvPr>
          <p:cNvSpPr>
            <a:spLocks noGrp="1" noChangeArrowheads="1"/>
          </p:cNvSpPr>
          <p:nvPr>
            <p:ph type="sldNum" sz="quarter" idx="12"/>
          </p:nvPr>
        </p:nvSpPr>
        <p:spPr>
          <a:ln/>
        </p:spPr>
        <p:txBody>
          <a:bodyPr/>
          <a:lstStyle>
            <a:lvl1pPr>
              <a:defRPr/>
            </a:lvl1pPr>
          </a:lstStyle>
          <a:p>
            <a:pPr>
              <a:defRPr/>
            </a:pPr>
            <a:fld id="{681904F5-9E4E-455F-B19D-257A7FBC2A5B}" type="slidenum">
              <a:rPr lang="en-US" altLang="zh-CN"/>
              <a:pPr>
                <a:defRPr/>
              </a:pPr>
              <a:t>‹#›</a:t>
            </a:fld>
            <a:endParaRPr lang="en-US" altLang="zh-CN"/>
          </a:p>
        </p:txBody>
      </p:sp>
    </p:spTree>
    <p:extLst>
      <p:ext uri="{BB962C8B-B14F-4D97-AF65-F5344CB8AC3E}">
        <p14:creationId xmlns:p14="http://schemas.microsoft.com/office/powerpoint/2010/main" val="239602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D4BA45E-21CF-4AE8-9D71-B5F92D3EAB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EF74C34-B357-49FF-869B-36B8E90928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18B0490-C60D-4BF9-977E-41831B98687A}"/>
              </a:ext>
            </a:extLst>
          </p:cNvPr>
          <p:cNvSpPr>
            <a:spLocks noGrp="1" noChangeArrowheads="1"/>
          </p:cNvSpPr>
          <p:nvPr>
            <p:ph type="sldNum" sz="quarter" idx="12"/>
          </p:nvPr>
        </p:nvSpPr>
        <p:spPr>
          <a:ln/>
        </p:spPr>
        <p:txBody>
          <a:bodyPr/>
          <a:lstStyle>
            <a:lvl1pPr>
              <a:defRPr/>
            </a:lvl1pPr>
          </a:lstStyle>
          <a:p>
            <a:pPr>
              <a:defRPr/>
            </a:pPr>
            <a:fld id="{C71AB354-3672-4ADC-BD69-459FDD26957D}" type="slidenum">
              <a:rPr lang="en-US" altLang="zh-CN"/>
              <a:pPr>
                <a:defRPr/>
              </a:pPr>
              <a:t>‹#›</a:t>
            </a:fld>
            <a:endParaRPr lang="en-US" altLang="zh-CN"/>
          </a:p>
        </p:txBody>
      </p:sp>
    </p:spTree>
    <p:extLst>
      <p:ext uri="{BB962C8B-B14F-4D97-AF65-F5344CB8AC3E}">
        <p14:creationId xmlns:p14="http://schemas.microsoft.com/office/powerpoint/2010/main" val="291690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19C7233A-EB05-41F9-85F4-A3F575CA1D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8EE9A29-1638-4725-94A0-F447534C33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AFACD07F-233D-415A-A9B3-A0EA572A8B15}"/>
              </a:ext>
            </a:extLst>
          </p:cNvPr>
          <p:cNvSpPr>
            <a:spLocks noGrp="1" noChangeArrowheads="1"/>
          </p:cNvSpPr>
          <p:nvPr>
            <p:ph type="sldNum" sz="quarter" idx="12"/>
          </p:nvPr>
        </p:nvSpPr>
        <p:spPr>
          <a:ln/>
        </p:spPr>
        <p:txBody>
          <a:bodyPr/>
          <a:lstStyle>
            <a:lvl1pPr>
              <a:defRPr/>
            </a:lvl1pPr>
          </a:lstStyle>
          <a:p>
            <a:pPr>
              <a:defRPr/>
            </a:pPr>
            <a:fld id="{88A351C6-D97C-4DEE-9A4F-66BDA21D47AA}" type="slidenum">
              <a:rPr lang="en-US" altLang="zh-CN"/>
              <a:pPr>
                <a:defRPr/>
              </a:pPr>
              <a:t>‹#›</a:t>
            </a:fld>
            <a:endParaRPr lang="en-US" altLang="zh-CN"/>
          </a:p>
        </p:txBody>
      </p:sp>
    </p:spTree>
    <p:extLst>
      <p:ext uri="{BB962C8B-B14F-4D97-AF65-F5344CB8AC3E}">
        <p14:creationId xmlns:p14="http://schemas.microsoft.com/office/powerpoint/2010/main" val="361533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600F8FB-31A3-45F4-996A-35FF7E5AC2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6237EEC-DFD0-4822-9D03-3AA065C221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E3204EF5-EA0E-41AE-BFF6-CE9AA92B307C}"/>
              </a:ext>
            </a:extLst>
          </p:cNvPr>
          <p:cNvSpPr>
            <a:spLocks noGrp="1" noChangeArrowheads="1"/>
          </p:cNvSpPr>
          <p:nvPr>
            <p:ph type="sldNum" sz="quarter" idx="12"/>
          </p:nvPr>
        </p:nvSpPr>
        <p:spPr>
          <a:ln/>
        </p:spPr>
        <p:txBody>
          <a:bodyPr/>
          <a:lstStyle>
            <a:lvl1pPr>
              <a:defRPr/>
            </a:lvl1pPr>
          </a:lstStyle>
          <a:p>
            <a:pPr>
              <a:defRPr/>
            </a:pPr>
            <a:fld id="{501D8B63-2DB7-46BD-8FD6-6020B5A33051}" type="slidenum">
              <a:rPr lang="en-US" altLang="zh-CN"/>
              <a:pPr>
                <a:defRPr/>
              </a:pPr>
              <a:t>‹#›</a:t>
            </a:fld>
            <a:endParaRPr lang="en-US" altLang="zh-CN"/>
          </a:p>
        </p:txBody>
      </p:sp>
    </p:spTree>
    <p:extLst>
      <p:ext uri="{BB962C8B-B14F-4D97-AF65-F5344CB8AC3E}">
        <p14:creationId xmlns:p14="http://schemas.microsoft.com/office/powerpoint/2010/main" val="172607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7704D5B-CF77-4930-B53B-10B6E26D3B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C719A542-54B0-4649-8DB9-4AB5643600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FA2F76F7-2A99-48B3-8DF2-531374B5031E}"/>
              </a:ext>
            </a:extLst>
          </p:cNvPr>
          <p:cNvSpPr>
            <a:spLocks noGrp="1" noChangeArrowheads="1"/>
          </p:cNvSpPr>
          <p:nvPr>
            <p:ph type="sldNum" sz="quarter" idx="12"/>
          </p:nvPr>
        </p:nvSpPr>
        <p:spPr>
          <a:ln/>
        </p:spPr>
        <p:txBody>
          <a:bodyPr/>
          <a:lstStyle>
            <a:lvl1pPr>
              <a:defRPr/>
            </a:lvl1pPr>
          </a:lstStyle>
          <a:p>
            <a:pPr>
              <a:defRPr/>
            </a:pPr>
            <a:fld id="{6DF2BE4F-9DBD-4CE6-962C-CF1FAB6CB015}" type="slidenum">
              <a:rPr lang="en-US" altLang="zh-CN"/>
              <a:pPr>
                <a:defRPr/>
              </a:pPr>
              <a:t>‹#›</a:t>
            </a:fld>
            <a:endParaRPr lang="en-US" altLang="zh-CN"/>
          </a:p>
        </p:txBody>
      </p:sp>
    </p:spTree>
    <p:extLst>
      <p:ext uri="{BB962C8B-B14F-4D97-AF65-F5344CB8AC3E}">
        <p14:creationId xmlns:p14="http://schemas.microsoft.com/office/powerpoint/2010/main" val="13522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558DBC7B-E6A3-4867-9513-EE5C435B64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57E7F60-2C0C-4FC1-A397-9A71E9F3C9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2BCA9617-A07F-4A60-A28C-574A0BFF9FAA}"/>
              </a:ext>
            </a:extLst>
          </p:cNvPr>
          <p:cNvSpPr>
            <a:spLocks noGrp="1" noChangeArrowheads="1"/>
          </p:cNvSpPr>
          <p:nvPr>
            <p:ph type="sldNum" sz="quarter" idx="12"/>
          </p:nvPr>
        </p:nvSpPr>
        <p:spPr>
          <a:ln/>
        </p:spPr>
        <p:txBody>
          <a:bodyPr/>
          <a:lstStyle>
            <a:lvl1pPr>
              <a:defRPr/>
            </a:lvl1pPr>
          </a:lstStyle>
          <a:p>
            <a:pPr>
              <a:defRPr/>
            </a:pPr>
            <a:fld id="{DE383915-780D-422B-8817-71AC1A767F71}" type="slidenum">
              <a:rPr lang="en-US" altLang="zh-CN"/>
              <a:pPr>
                <a:defRPr/>
              </a:pPr>
              <a:t>‹#›</a:t>
            </a:fld>
            <a:endParaRPr lang="en-US" altLang="zh-CN"/>
          </a:p>
        </p:txBody>
      </p:sp>
    </p:spTree>
    <p:extLst>
      <p:ext uri="{BB962C8B-B14F-4D97-AF65-F5344CB8AC3E}">
        <p14:creationId xmlns:p14="http://schemas.microsoft.com/office/powerpoint/2010/main" val="260468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5DD788F-E4FC-4F8E-880F-E366E1DB1B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175A1D43-707F-4A29-9E30-5AD157595E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DAF32F74-F4DA-4EBD-9070-E9E50BDCB325}"/>
              </a:ext>
            </a:extLst>
          </p:cNvPr>
          <p:cNvSpPr>
            <a:spLocks noGrp="1" noChangeArrowheads="1"/>
          </p:cNvSpPr>
          <p:nvPr>
            <p:ph type="sldNum" sz="quarter" idx="12"/>
          </p:nvPr>
        </p:nvSpPr>
        <p:spPr>
          <a:ln/>
        </p:spPr>
        <p:txBody>
          <a:bodyPr/>
          <a:lstStyle>
            <a:lvl1pPr>
              <a:defRPr/>
            </a:lvl1pPr>
          </a:lstStyle>
          <a:p>
            <a:pPr>
              <a:defRPr/>
            </a:pPr>
            <a:fld id="{B064BD4E-42A8-4ED7-A568-539E66242A92}" type="slidenum">
              <a:rPr lang="en-US" altLang="zh-CN"/>
              <a:pPr>
                <a:defRPr/>
              </a:pPr>
              <a:t>‹#›</a:t>
            </a:fld>
            <a:endParaRPr lang="en-US" altLang="zh-CN"/>
          </a:p>
        </p:txBody>
      </p:sp>
    </p:spTree>
    <p:extLst>
      <p:ext uri="{BB962C8B-B14F-4D97-AF65-F5344CB8AC3E}">
        <p14:creationId xmlns:p14="http://schemas.microsoft.com/office/powerpoint/2010/main" val="365203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EAE47438-C5FA-4D87-B2CC-3F1C9C02C62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42CAFEB-1B08-42AC-8184-ACC5BFFBB9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E3C7C91F-4383-489A-8B8D-990EBA82EC3F}"/>
              </a:ext>
            </a:extLst>
          </p:cNvPr>
          <p:cNvSpPr>
            <a:spLocks noGrp="1" noChangeArrowheads="1"/>
          </p:cNvSpPr>
          <p:nvPr>
            <p:ph type="sldNum" sz="quarter" idx="12"/>
          </p:nvPr>
        </p:nvSpPr>
        <p:spPr>
          <a:ln/>
        </p:spPr>
        <p:txBody>
          <a:bodyPr/>
          <a:lstStyle>
            <a:lvl1pPr>
              <a:defRPr/>
            </a:lvl1pPr>
          </a:lstStyle>
          <a:p>
            <a:pPr>
              <a:defRPr/>
            </a:pPr>
            <a:fld id="{4FC0380F-A922-46AE-989D-C264928CD4BE}" type="slidenum">
              <a:rPr lang="en-US" altLang="zh-CN"/>
              <a:pPr>
                <a:defRPr/>
              </a:pPr>
              <a:t>‹#›</a:t>
            </a:fld>
            <a:endParaRPr lang="en-US" altLang="zh-CN"/>
          </a:p>
        </p:txBody>
      </p:sp>
    </p:spTree>
    <p:extLst>
      <p:ext uri="{BB962C8B-B14F-4D97-AF65-F5344CB8AC3E}">
        <p14:creationId xmlns:p14="http://schemas.microsoft.com/office/powerpoint/2010/main" val="160270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026C994A-951B-46F6-BF37-035D1711FF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CB4F2D4-1F6C-45F9-9EEB-8DD561746C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FEDF7260-EF33-497B-B577-60CFA9ADD905}"/>
              </a:ext>
            </a:extLst>
          </p:cNvPr>
          <p:cNvSpPr>
            <a:spLocks noGrp="1" noChangeArrowheads="1"/>
          </p:cNvSpPr>
          <p:nvPr>
            <p:ph type="sldNum" sz="quarter" idx="12"/>
          </p:nvPr>
        </p:nvSpPr>
        <p:spPr>
          <a:ln/>
        </p:spPr>
        <p:txBody>
          <a:bodyPr/>
          <a:lstStyle>
            <a:lvl1pPr>
              <a:defRPr/>
            </a:lvl1pPr>
          </a:lstStyle>
          <a:p>
            <a:pPr>
              <a:defRPr/>
            </a:pPr>
            <a:fld id="{189963CB-846B-42A1-A041-06884621B8AA}" type="slidenum">
              <a:rPr lang="en-US" altLang="zh-CN"/>
              <a:pPr>
                <a:defRPr/>
              </a:pPr>
              <a:t>‹#›</a:t>
            </a:fld>
            <a:endParaRPr lang="en-US" altLang="zh-CN"/>
          </a:p>
        </p:txBody>
      </p:sp>
    </p:spTree>
    <p:extLst>
      <p:ext uri="{BB962C8B-B14F-4D97-AF65-F5344CB8AC3E}">
        <p14:creationId xmlns:p14="http://schemas.microsoft.com/office/powerpoint/2010/main" val="83651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2F953205-5B43-4B18-9A01-EC969935453D}"/>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a:extLst>
              <a:ext uri="{FF2B5EF4-FFF2-40B4-BE49-F238E27FC236}">
                <a16:creationId xmlns:a16="http://schemas.microsoft.com/office/drawing/2014/main" id="{B0304760-2876-4674-AD56-F9E6C4882910}"/>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9D25F14F-7F0F-4318-A113-C2DF581E8061}"/>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5157" name="Rectangle 5">
            <a:extLst>
              <a:ext uri="{FF2B5EF4-FFF2-40B4-BE49-F238E27FC236}">
                <a16:creationId xmlns:a16="http://schemas.microsoft.com/office/drawing/2014/main" id="{DADDB58D-452C-4D0B-84A6-FEC201C30192}"/>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b="0">
                <a:ea typeface="+mn-ea"/>
              </a:defRPr>
            </a:lvl1pPr>
          </a:lstStyle>
          <a:p>
            <a:pPr>
              <a:defRPr/>
            </a:pPr>
            <a:endParaRPr lang="en-US" altLang="zh-CN"/>
          </a:p>
        </p:txBody>
      </p:sp>
      <p:sp>
        <p:nvSpPr>
          <p:cNvPr id="305158" name="Rectangle 6">
            <a:extLst>
              <a:ext uri="{FF2B5EF4-FFF2-40B4-BE49-F238E27FC236}">
                <a16:creationId xmlns:a16="http://schemas.microsoft.com/office/drawing/2014/main" id="{D964E3E6-8E75-41A5-A76B-7B1E7BCC10B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b="0">
                <a:ea typeface="+mn-ea"/>
              </a:defRPr>
            </a:lvl1pPr>
          </a:lstStyle>
          <a:p>
            <a:pPr>
              <a:defRPr/>
            </a:pPr>
            <a:endParaRPr lang="en-US" altLang="zh-CN"/>
          </a:p>
        </p:txBody>
      </p:sp>
      <p:sp>
        <p:nvSpPr>
          <p:cNvPr id="305159" name="Rectangle 7">
            <a:extLst>
              <a:ext uri="{FF2B5EF4-FFF2-40B4-BE49-F238E27FC236}">
                <a16:creationId xmlns:a16="http://schemas.microsoft.com/office/drawing/2014/main" id="{FE1226A3-EFD9-4252-97B8-88DD0C2A9097}"/>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b="0">
                <a:ea typeface="+mn-ea"/>
              </a:defRPr>
            </a:lvl1pPr>
          </a:lstStyle>
          <a:p>
            <a:pPr>
              <a:defRPr/>
            </a:pPr>
            <a:fld id="{B9EADA6A-09DB-4928-B7FE-9F43E9244CEA}" type="slidenum">
              <a:rPr lang="en-US" altLang="zh-CN"/>
              <a:pPr>
                <a:defRPr/>
              </a:pPr>
              <a:t>‹#›</a:t>
            </a:fld>
            <a:endParaRPr lang="en-US" altLang="zh-CN"/>
          </a:p>
        </p:txBody>
      </p:sp>
      <p:grpSp>
        <p:nvGrpSpPr>
          <p:cNvPr id="1032" name="Group 8">
            <a:extLst>
              <a:ext uri="{FF2B5EF4-FFF2-40B4-BE49-F238E27FC236}">
                <a16:creationId xmlns:a16="http://schemas.microsoft.com/office/drawing/2014/main" id="{FC3F6B2D-84A0-4A43-9234-EDA63FE12C10}"/>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id="{26FE00B9-CDCC-493E-A687-0D1E394C8825}"/>
                </a:ext>
              </a:extLst>
            </p:cNvPr>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34" name="Oval 10">
              <a:extLst>
                <a:ext uri="{FF2B5EF4-FFF2-40B4-BE49-F238E27FC236}">
                  <a16:creationId xmlns:a16="http://schemas.microsoft.com/office/drawing/2014/main" id="{7D4D3588-DA81-4A8D-A3F9-0717B2C7E666}"/>
                </a:ext>
              </a:extLst>
            </p:cNvPr>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35" name="Oval 11">
              <a:extLst>
                <a:ext uri="{FF2B5EF4-FFF2-40B4-BE49-F238E27FC236}">
                  <a16:creationId xmlns:a16="http://schemas.microsoft.com/office/drawing/2014/main" id="{C26F370D-28CD-4E69-B70C-140AF564B3A1}"/>
                </a:ext>
              </a:extLst>
            </p:cNvPr>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36" name="Oval 12">
              <a:extLst>
                <a:ext uri="{FF2B5EF4-FFF2-40B4-BE49-F238E27FC236}">
                  <a16:creationId xmlns:a16="http://schemas.microsoft.com/office/drawing/2014/main" id="{91E07B3F-28D9-4209-AEE0-5E6921C77F85}"/>
                </a:ext>
              </a:extLst>
            </p:cNvPr>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37" name="Oval 13">
              <a:extLst>
                <a:ext uri="{FF2B5EF4-FFF2-40B4-BE49-F238E27FC236}">
                  <a16:creationId xmlns:a16="http://schemas.microsoft.com/office/drawing/2014/main" id="{7839DE16-701C-4E54-88BD-0A319DE1CD53}"/>
                </a:ext>
              </a:extLst>
            </p:cNvPr>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38" name="Oval 14">
              <a:extLst>
                <a:ext uri="{FF2B5EF4-FFF2-40B4-BE49-F238E27FC236}">
                  <a16:creationId xmlns:a16="http://schemas.microsoft.com/office/drawing/2014/main" id="{3E2B6B7F-C4C1-4D23-86B3-717560C2F952}"/>
                </a:ext>
              </a:extLst>
            </p:cNvPr>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39" name="Oval 15">
              <a:extLst>
                <a:ext uri="{FF2B5EF4-FFF2-40B4-BE49-F238E27FC236}">
                  <a16:creationId xmlns:a16="http://schemas.microsoft.com/office/drawing/2014/main" id="{DBFCE0DE-86BE-41BE-9361-55A7F8563E9B}"/>
                </a:ext>
              </a:extLst>
            </p:cNvPr>
            <p:cNvSpPr>
              <a:spLocks noChangeArrowheads="1"/>
            </p:cNvSpPr>
            <p:nvPr/>
          </p:nvSpPr>
          <p:spPr bwMode="auto">
            <a:xfrm>
              <a:off x="5472" y="1072"/>
              <a:ext cx="73" cy="77"/>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0" name="Oval 16">
              <a:extLst>
                <a:ext uri="{FF2B5EF4-FFF2-40B4-BE49-F238E27FC236}">
                  <a16:creationId xmlns:a16="http://schemas.microsoft.com/office/drawing/2014/main" id="{7BAA2640-6AC7-4A0D-96A4-2B515A4CA890}"/>
                </a:ext>
              </a:extLst>
            </p:cNvPr>
            <p:cNvSpPr>
              <a:spLocks noChangeArrowheads="1"/>
            </p:cNvSpPr>
            <p:nvPr/>
          </p:nvSpPr>
          <p:spPr bwMode="auto">
            <a:xfrm>
              <a:off x="5136" y="1184"/>
              <a:ext cx="80" cy="73"/>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1" name="Oval 17">
              <a:extLst>
                <a:ext uri="{FF2B5EF4-FFF2-40B4-BE49-F238E27FC236}">
                  <a16:creationId xmlns:a16="http://schemas.microsoft.com/office/drawing/2014/main" id="{A37C205F-D3E3-44CE-A0DE-24ED963D1A50}"/>
                </a:ext>
              </a:extLst>
            </p:cNvPr>
            <p:cNvSpPr>
              <a:spLocks noChangeArrowheads="1"/>
            </p:cNvSpPr>
            <p:nvPr/>
          </p:nvSpPr>
          <p:spPr bwMode="auto">
            <a:xfrm>
              <a:off x="5248" y="1184"/>
              <a:ext cx="79" cy="73"/>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2" name="Oval 18">
              <a:extLst>
                <a:ext uri="{FF2B5EF4-FFF2-40B4-BE49-F238E27FC236}">
                  <a16:creationId xmlns:a16="http://schemas.microsoft.com/office/drawing/2014/main" id="{68E64B8A-27B4-4E00-8413-6539CFDEA24E}"/>
                </a:ext>
              </a:extLst>
            </p:cNvPr>
            <p:cNvSpPr>
              <a:spLocks noChangeArrowheads="1"/>
            </p:cNvSpPr>
            <p:nvPr/>
          </p:nvSpPr>
          <p:spPr bwMode="auto">
            <a:xfrm>
              <a:off x="5360" y="1184"/>
              <a:ext cx="76" cy="73"/>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3" name="Oval 19">
              <a:extLst>
                <a:ext uri="{FF2B5EF4-FFF2-40B4-BE49-F238E27FC236}">
                  <a16:creationId xmlns:a16="http://schemas.microsoft.com/office/drawing/2014/main" id="{4A07AE9A-1ACC-41A6-95DE-FA9551EC422A}"/>
                </a:ext>
              </a:extLst>
            </p:cNvPr>
            <p:cNvSpPr>
              <a:spLocks noChangeArrowheads="1"/>
            </p:cNvSpPr>
            <p:nvPr/>
          </p:nvSpPr>
          <p:spPr bwMode="auto">
            <a:xfrm>
              <a:off x="5472" y="1184"/>
              <a:ext cx="73" cy="73"/>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4" name="Oval 20">
              <a:extLst>
                <a:ext uri="{FF2B5EF4-FFF2-40B4-BE49-F238E27FC236}">
                  <a16:creationId xmlns:a16="http://schemas.microsoft.com/office/drawing/2014/main" id="{276DA73A-F455-4AA1-8853-0C2137D5D07C}"/>
                </a:ext>
              </a:extLst>
            </p:cNvPr>
            <p:cNvSpPr>
              <a:spLocks noChangeArrowheads="1"/>
            </p:cNvSpPr>
            <p:nvPr/>
          </p:nvSpPr>
          <p:spPr bwMode="auto">
            <a:xfrm>
              <a:off x="5584" y="1184"/>
              <a:ext cx="80" cy="73"/>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5" name="Oval 21">
              <a:extLst>
                <a:ext uri="{FF2B5EF4-FFF2-40B4-BE49-F238E27FC236}">
                  <a16:creationId xmlns:a16="http://schemas.microsoft.com/office/drawing/2014/main" id="{CA0DF87E-D715-49D4-95DC-8C172514625E}"/>
                </a:ext>
              </a:extLst>
            </p:cNvPr>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6" name="Oval 22">
              <a:extLst>
                <a:ext uri="{FF2B5EF4-FFF2-40B4-BE49-F238E27FC236}">
                  <a16:creationId xmlns:a16="http://schemas.microsoft.com/office/drawing/2014/main" id="{6196C195-0570-4507-8BE1-4C4F7526D389}"/>
                </a:ext>
              </a:extLst>
            </p:cNvPr>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7" name="Oval 23">
              <a:extLst>
                <a:ext uri="{FF2B5EF4-FFF2-40B4-BE49-F238E27FC236}">
                  <a16:creationId xmlns:a16="http://schemas.microsoft.com/office/drawing/2014/main" id="{4A248188-86FB-48E9-AA9F-6F85BFFF1C11}"/>
                </a:ext>
              </a:extLst>
            </p:cNvPr>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8" name="Oval 24">
              <a:extLst>
                <a:ext uri="{FF2B5EF4-FFF2-40B4-BE49-F238E27FC236}">
                  <a16:creationId xmlns:a16="http://schemas.microsoft.com/office/drawing/2014/main" id="{29D49F37-DF19-4AC9-A4CF-AF2FEC4CF179}"/>
                </a:ext>
              </a:extLst>
            </p:cNvPr>
            <p:cNvSpPr>
              <a:spLocks noChangeArrowheads="1"/>
            </p:cNvSpPr>
            <p:nvPr/>
          </p:nvSpPr>
          <p:spPr bwMode="auto">
            <a:xfrm>
              <a:off x="5472" y="1296"/>
              <a:ext cx="73" cy="80"/>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49" name="Oval 25">
              <a:extLst>
                <a:ext uri="{FF2B5EF4-FFF2-40B4-BE49-F238E27FC236}">
                  <a16:creationId xmlns:a16="http://schemas.microsoft.com/office/drawing/2014/main" id="{4354EAC0-9608-4F42-A4EB-3B80AB50FE7C}"/>
                </a:ext>
              </a:extLst>
            </p:cNvPr>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0" name="Oval 26">
              <a:extLst>
                <a:ext uri="{FF2B5EF4-FFF2-40B4-BE49-F238E27FC236}">
                  <a16:creationId xmlns:a16="http://schemas.microsoft.com/office/drawing/2014/main" id="{B14CF823-AFB3-4D9D-820E-DEED2D8F8B03}"/>
                </a:ext>
              </a:extLst>
            </p:cNvPr>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1" name="Oval 27">
              <a:extLst>
                <a:ext uri="{FF2B5EF4-FFF2-40B4-BE49-F238E27FC236}">
                  <a16:creationId xmlns:a16="http://schemas.microsoft.com/office/drawing/2014/main" id="{8C0D4A71-0F85-46DC-A09E-E4899FA6251E}"/>
                </a:ext>
              </a:extLst>
            </p:cNvPr>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2" name="Oval 28">
              <a:extLst>
                <a:ext uri="{FF2B5EF4-FFF2-40B4-BE49-F238E27FC236}">
                  <a16:creationId xmlns:a16="http://schemas.microsoft.com/office/drawing/2014/main" id="{D8611E10-4554-4047-8AE2-292DB8961869}"/>
                </a:ext>
              </a:extLst>
            </p:cNvPr>
            <p:cNvSpPr>
              <a:spLocks noChangeArrowheads="1"/>
            </p:cNvSpPr>
            <p:nvPr/>
          </p:nvSpPr>
          <p:spPr bwMode="auto">
            <a:xfrm>
              <a:off x="5472" y="1408"/>
              <a:ext cx="73" cy="80"/>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3" name="Oval 29">
              <a:extLst>
                <a:ext uri="{FF2B5EF4-FFF2-40B4-BE49-F238E27FC236}">
                  <a16:creationId xmlns:a16="http://schemas.microsoft.com/office/drawing/2014/main" id="{228F1CF7-484D-47F9-8A98-61FDBB02BB67}"/>
                </a:ext>
              </a:extLst>
            </p:cNvPr>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4" name="Oval 30">
              <a:extLst>
                <a:ext uri="{FF2B5EF4-FFF2-40B4-BE49-F238E27FC236}">
                  <a16:creationId xmlns:a16="http://schemas.microsoft.com/office/drawing/2014/main" id="{677B7870-F53C-49E6-8A48-5B9058B543EE}"/>
                </a:ext>
              </a:extLst>
            </p:cNvPr>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5" name="Oval 31">
              <a:extLst>
                <a:ext uri="{FF2B5EF4-FFF2-40B4-BE49-F238E27FC236}">
                  <a16:creationId xmlns:a16="http://schemas.microsoft.com/office/drawing/2014/main" id="{B90C3BA9-8F27-488C-902A-7EDE78F586D7}"/>
                </a:ext>
              </a:extLst>
            </p:cNvPr>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6" name="Oval 32">
              <a:extLst>
                <a:ext uri="{FF2B5EF4-FFF2-40B4-BE49-F238E27FC236}">
                  <a16:creationId xmlns:a16="http://schemas.microsoft.com/office/drawing/2014/main" id="{0F215F35-84FC-4301-BF39-EB916D808D68}"/>
                </a:ext>
              </a:extLst>
            </p:cNvPr>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7" name="Oval 33">
              <a:extLst>
                <a:ext uri="{FF2B5EF4-FFF2-40B4-BE49-F238E27FC236}">
                  <a16:creationId xmlns:a16="http://schemas.microsoft.com/office/drawing/2014/main" id="{9CBFC69D-7219-40A7-8E4B-466A14AA62B4}"/>
                </a:ext>
              </a:extLst>
            </p:cNvPr>
            <p:cNvSpPr>
              <a:spLocks noChangeArrowheads="1"/>
            </p:cNvSpPr>
            <p:nvPr/>
          </p:nvSpPr>
          <p:spPr bwMode="auto">
            <a:xfrm>
              <a:off x="5472" y="1520"/>
              <a:ext cx="73" cy="79"/>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8" name="Oval 34">
              <a:extLst>
                <a:ext uri="{FF2B5EF4-FFF2-40B4-BE49-F238E27FC236}">
                  <a16:creationId xmlns:a16="http://schemas.microsoft.com/office/drawing/2014/main" id="{7C40E023-19D9-47DF-851F-925372EA3A49}"/>
                </a:ext>
              </a:extLst>
            </p:cNvPr>
            <p:cNvSpPr>
              <a:spLocks noChangeArrowheads="1"/>
            </p:cNvSpPr>
            <p:nvPr/>
          </p:nvSpPr>
          <p:spPr bwMode="auto">
            <a:xfrm>
              <a:off x="5136" y="1632"/>
              <a:ext cx="80" cy="75"/>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59" name="Oval 35">
              <a:extLst>
                <a:ext uri="{FF2B5EF4-FFF2-40B4-BE49-F238E27FC236}">
                  <a16:creationId xmlns:a16="http://schemas.microsoft.com/office/drawing/2014/main" id="{20F49249-9A41-43B1-8146-E8CB992689F1}"/>
                </a:ext>
              </a:extLst>
            </p:cNvPr>
            <p:cNvSpPr>
              <a:spLocks noChangeArrowheads="1"/>
            </p:cNvSpPr>
            <p:nvPr/>
          </p:nvSpPr>
          <p:spPr bwMode="auto">
            <a:xfrm>
              <a:off x="5248" y="1632"/>
              <a:ext cx="79" cy="75"/>
            </a:xfrm>
            <a:prstGeom prst="ellipse">
              <a:avLst/>
            </a:prstGeom>
            <a:solidFill>
              <a:schemeClr val="accent1"/>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60" name="Oval 36">
              <a:extLst>
                <a:ext uri="{FF2B5EF4-FFF2-40B4-BE49-F238E27FC236}">
                  <a16:creationId xmlns:a16="http://schemas.microsoft.com/office/drawing/2014/main" id="{554FBFD8-31F4-4720-B124-5E605F5C9E57}"/>
                </a:ext>
              </a:extLst>
            </p:cNvPr>
            <p:cNvSpPr>
              <a:spLocks noChangeArrowheads="1"/>
            </p:cNvSpPr>
            <p:nvPr/>
          </p:nvSpPr>
          <p:spPr bwMode="auto">
            <a:xfrm>
              <a:off x="5360" y="1632"/>
              <a:ext cx="76" cy="75"/>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61" name="Oval 37">
              <a:extLst>
                <a:ext uri="{FF2B5EF4-FFF2-40B4-BE49-F238E27FC236}">
                  <a16:creationId xmlns:a16="http://schemas.microsoft.com/office/drawing/2014/main" id="{4BD42C68-FD3D-4872-AC3B-6E44064DDF17}"/>
                </a:ext>
              </a:extLst>
            </p:cNvPr>
            <p:cNvSpPr>
              <a:spLocks noChangeArrowheads="1"/>
            </p:cNvSpPr>
            <p:nvPr/>
          </p:nvSpPr>
          <p:spPr bwMode="auto">
            <a:xfrm>
              <a:off x="5472" y="1632"/>
              <a:ext cx="73" cy="75"/>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62" name="Oval 38">
              <a:extLst>
                <a:ext uri="{FF2B5EF4-FFF2-40B4-BE49-F238E27FC236}">
                  <a16:creationId xmlns:a16="http://schemas.microsoft.com/office/drawing/2014/main" id="{5C69F370-C53C-4117-BE42-4761FC047624}"/>
                </a:ext>
              </a:extLst>
            </p:cNvPr>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sp>
          <p:nvSpPr>
            <p:cNvPr id="1063" name="Oval 39">
              <a:extLst>
                <a:ext uri="{FF2B5EF4-FFF2-40B4-BE49-F238E27FC236}">
                  <a16:creationId xmlns:a16="http://schemas.microsoft.com/office/drawing/2014/main" id="{95A6A15C-9C07-4AEA-BBF6-C6911A35DBD8}"/>
                </a:ext>
              </a:extLst>
            </p:cNvPr>
            <p:cNvSpPr>
              <a:spLocks noChangeArrowheads="1"/>
            </p:cNvSpPr>
            <p:nvPr/>
          </p:nvSpPr>
          <p:spPr bwMode="auto">
            <a:xfrm>
              <a:off x="5472" y="1744"/>
              <a:ext cx="73" cy="80"/>
            </a:xfrm>
            <a:prstGeom prst="ellipse">
              <a:avLst/>
            </a:prstGeom>
            <a:solidFill>
              <a:schemeClr val="folHlink"/>
            </a:solid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4050"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hf hdr="0" ftr="0" dt="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11" name="Rectangle 164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Title 1">
            <a:extLst>
              <a:ext uri="{FF2B5EF4-FFF2-40B4-BE49-F238E27FC236}">
                <a16:creationId xmlns:a16="http://schemas.microsoft.com/office/drawing/2014/main" id="{189A0D5A-D854-46A3-A059-AFDACF4B19B3}"/>
              </a:ext>
            </a:extLst>
          </p:cNvPr>
          <p:cNvSpPr>
            <a:spLocks noGrp="1" noChangeArrowheads="1"/>
          </p:cNvSpPr>
          <p:nvPr>
            <p:ph type="title"/>
          </p:nvPr>
        </p:nvSpPr>
        <p:spPr>
          <a:xfrm>
            <a:off x="479160" y="457200"/>
            <a:ext cx="8182230" cy="1368614"/>
          </a:xfrm>
        </p:spPr>
        <p:txBody>
          <a:bodyPr vert="horz" lIns="91440" tIns="45720" rIns="91440" bIns="45720" rtlCol="0" anchor="ctr">
            <a:normAutofit/>
          </a:bodyPr>
          <a:lstStyle/>
          <a:p>
            <a:pPr algn="ctr" eaLnBrk="1" hangingPunct="1">
              <a:lnSpc>
                <a:spcPct val="90000"/>
              </a:lnSpc>
            </a:pPr>
            <a:br>
              <a:rPr lang="en-US" altLang="en-US" sz="2300" dirty="0">
                <a:solidFill>
                  <a:schemeClr val="tx1"/>
                </a:solidFill>
              </a:rPr>
            </a:br>
            <a:r>
              <a:rPr lang="en-US" sz="3200" dirty="0">
                <a:solidFill>
                  <a:schemeClr val="tx1"/>
                </a:solidFill>
              </a:rPr>
              <a:t>AN TOÀN VÀ BẢO MẬT DỮ LIỆU</a:t>
            </a:r>
            <a:br>
              <a:rPr lang="en-US" sz="3200" dirty="0">
                <a:solidFill>
                  <a:schemeClr val="tx1"/>
                </a:solidFill>
              </a:rPr>
            </a:br>
            <a:r>
              <a:rPr lang="en-US" sz="3200" dirty="0">
                <a:solidFill>
                  <a:schemeClr val="tx1"/>
                </a:solidFill>
              </a:rPr>
              <a:t>TRONG HỆ THỐNG THÔNG TIN</a:t>
            </a:r>
            <a:endParaRPr lang="en-US" altLang="en-US" sz="3200" dirty="0">
              <a:solidFill>
                <a:schemeClr val="tx1"/>
              </a:solidFill>
            </a:endParaRPr>
          </a:p>
        </p:txBody>
      </p:sp>
      <p:sp>
        <p:nvSpPr>
          <p:cNvPr id="5" name="TextBox 4">
            <a:extLst>
              <a:ext uri="{FF2B5EF4-FFF2-40B4-BE49-F238E27FC236}">
                <a16:creationId xmlns:a16="http://schemas.microsoft.com/office/drawing/2014/main" id="{75D21F96-33C3-65DA-9543-465E256EA986}"/>
              </a:ext>
            </a:extLst>
          </p:cNvPr>
          <p:cNvSpPr txBox="1"/>
          <p:nvPr/>
        </p:nvSpPr>
        <p:spPr>
          <a:xfrm>
            <a:off x="479157" y="2506213"/>
            <a:ext cx="8182233" cy="552659"/>
          </a:xfrm>
          <a:prstGeom prst="rect">
            <a:avLst/>
          </a:prstGeom>
        </p:spPr>
        <p:txBody>
          <a:bodyPr vert="horz" lIns="91440" tIns="45720" rIns="91440" bIns="45720" rtlCol="0" anchor="ctr">
            <a:normAutofit/>
          </a:bodyPr>
          <a:lstStyle/>
          <a:p>
            <a:pPr algn="ctr" eaLnBrk="1" hangingPunct="1">
              <a:lnSpc>
                <a:spcPct val="90000"/>
              </a:lnSpc>
              <a:spcBef>
                <a:spcPts val="1000"/>
              </a:spcBef>
            </a:pPr>
            <a:r>
              <a:rPr lang="en-US" b="0" i="0" dirty="0" err="1">
                <a:effectLst/>
                <a:latin typeface="+mj-lt"/>
                <a:ea typeface="+mn-ea"/>
              </a:rPr>
              <a:t>Mã</a:t>
            </a:r>
            <a:r>
              <a:rPr lang="en-US" b="0" i="0" dirty="0">
                <a:effectLst/>
                <a:latin typeface="+mj-lt"/>
                <a:ea typeface="+mn-ea"/>
              </a:rPr>
              <a:t> </a:t>
            </a:r>
            <a:r>
              <a:rPr lang="en-US" b="0" i="0" dirty="0" err="1">
                <a:effectLst/>
                <a:latin typeface="+mj-lt"/>
                <a:ea typeface="+mn-ea"/>
              </a:rPr>
              <a:t>hóa</a:t>
            </a:r>
            <a:r>
              <a:rPr lang="en-US" b="0" i="0" dirty="0">
                <a:effectLst/>
                <a:latin typeface="+mj-lt"/>
                <a:ea typeface="+mn-ea"/>
              </a:rPr>
              <a:t> RSA </a:t>
            </a:r>
            <a:r>
              <a:rPr lang="en-US" b="0" i="0" dirty="0" err="1">
                <a:effectLst/>
                <a:latin typeface="+mj-lt"/>
                <a:ea typeface="+mn-ea"/>
              </a:rPr>
              <a:t>trong</a:t>
            </a:r>
            <a:r>
              <a:rPr lang="en-US" b="0" i="0" dirty="0">
                <a:effectLst/>
                <a:latin typeface="+mj-lt"/>
                <a:ea typeface="+mn-ea"/>
              </a:rPr>
              <a:t> tin </a:t>
            </a:r>
            <a:r>
              <a:rPr lang="en-US" b="0" i="0" dirty="0" err="1">
                <a:effectLst/>
                <a:latin typeface="+mj-lt"/>
                <a:ea typeface="+mn-ea"/>
              </a:rPr>
              <a:t>nhắn</a:t>
            </a:r>
            <a:r>
              <a:rPr lang="en-US" b="0" i="0" dirty="0">
                <a:effectLst/>
                <a:latin typeface="+mj-lt"/>
                <a:ea typeface="+mn-ea"/>
              </a:rPr>
              <a:t> </a:t>
            </a:r>
            <a:r>
              <a:rPr lang="en-US" b="0" i="0" dirty="0" err="1">
                <a:effectLst/>
                <a:latin typeface="+mj-lt"/>
                <a:ea typeface="+mn-ea"/>
              </a:rPr>
              <a:t>văn</a:t>
            </a:r>
            <a:r>
              <a:rPr lang="en-US" b="0" i="0" dirty="0">
                <a:effectLst/>
                <a:latin typeface="+mj-lt"/>
                <a:ea typeface="+mn-ea"/>
              </a:rPr>
              <a:t> </a:t>
            </a:r>
            <a:r>
              <a:rPr lang="en-US" b="0" i="0" dirty="0" err="1">
                <a:effectLst/>
                <a:latin typeface="+mj-lt"/>
                <a:ea typeface="+mn-ea"/>
              </a:rPr>
              <a:t>bản</a:t>
            </a:r>
            <a:endParaRPr lang="en-US" dirty="0">
              <a:latin typeface="+mj-lt"/>
              <a:ea typeface="+mn-ea"/>
            </a:endParaRPr>
          </a:p>
        </p:txBody>
      </p:sp>
      <p:sp>
        <p:nvSpPr>
          <p:cNvPr id="164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 name="connsiteX0" fmla="*/ 0 w 2468880"/>
              <a:gd name="connsiteY0" fmla="*/ 0 h 18288"/>
              <a:gd name="connsiteX1" fmla="*/ 567842 w 2468880"/>
              <a:gd name="connsiteY1" fmla="*/ 0 h 18288"/>
              <a:gd name="connsiteX2" fmla="*/ 1234440 w 2468880"/>
              <a:gd name="connsiteY2" fmla="*/ 0 h 18288"/>
              <a:gd name="connsiteX3" fmla="*/ 1777594 w 2468880"/>
              <a:gd name="connsiteY3" fmla="*/ 0 h 18288"/>
              <a:gd name="connsiteX4" fmla="*/ 2468880 w 2468880"/>
              <a:gd name="connsiteY4" fmla="*/ 0 h 18288"/>
              <a:gd name="connsiteX5" fmla="*/ 2468880 w 2468880"/>
              <a:gd name="connsiteY5" fmla="*/ 18288 h 18288"/>
              <a:gd name="connsiteX6" fmla="*/ 1876349 w 2468880"/>
              <a:gd name="connsiteY6" fmla="*/ 18288 h 18288"/>
              <a:gd name="connsiteX7" fmla="*/ 1209751 w 2468880"/>
              <a:gd name="connsiteY7" fmla="*/ 18288 h 18288"/>
              <a:gd name="connsiteX8" fmla="*/ 617220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2691" y="-12357"/>
                  <a:pt x="387089" y="31321"/>
                  <a:pt x="592531" y="0"/>
                </a:cubicBezTo>
                <a:cubicBezTo>
                  <a:pt x="767979" y="-23244"/>
                  <a:pt x="871733" y="8472"/>
                  <a:pt x="1160374" y="0"/>
                </a:cubicBezTo>
                <a:cubicBezTo>
                  <a:pt x="1449601" y="-3911"/>
                  <a:pt x="1607266" y="19376"/>
                  <a:pt x="1728216" y="0"/>
                </a:cubicBezTo>
                <a:cubicBezTo>
                  <a:pt x="1818829" y="-58888"/>
                  <a:pt x="2275430" y="-9413"/>
                  <a:pt x="2468880" y="0"/>
                </a:cubicBezTo>
                <a:cubicBezTo>
                  <a:pt x="2467145" y="5314"/>
                  <a:pt x="2470816" y="12013"/>
                  <a:pt x="2468880" y="18288"/>
                </a:cubicBezTo>
                <a:cubicBezTo>
                  <a:pt x="2232442" y="-3319"/>
                  <a:pt x="2078773" y="23053"/>
                  <a:pt x="1802282" y="18288"/>
                </a:cubicBezTo>
                <a:cubicBezTo>
                  <a:pt x="1540683" y="32618"/>
                  <a:pt x="1384233" y="17358"/>
                  <a:pt x="1209751" y="18288"/>
                </a:cubicBezTo>
                <a:cubicBezTo>
                  <a:pt x="1038679" y="-28357"/>
                  <a:pt x="820616" y="4958"/>
                  <a:pt x="641909" y="18288"/>
                </a:cubicBezTo>
                <a:cubicBezTo>
                  <a:pt x="423595" y="12488"/>
                  <a:pt x="155068" y="41456"/>
                  <a:pt x="0" y="18288"/>
                </a:cubicBezTo>
                <a:cubicBezTo>
                  <a:pt x="898" y="13406"/>
                  <a:pt x="19" y="4120"/>
                  <a:pt x="0" y="0"/>
                </a:cubicBezTo>
                <a:close/>
              </a:path>
              <a:path w="2468880" h="18288" stroke="0" extrusionOk="0">
                <a:moveTo>
                  <a:pt x="0" y="0"/>
                </a:moveTo>
                <a:cubicBezTo>
                  <a:pt x="201127" y="34474"/>
                  <a:pt x="321325" y="11273"/>
                  <a:pt x="567842" y="0"/>
                </a:cubicBezTo>
                <a:cubicBezTo>
                  <a:pt x="816255" y="-37660"/>
                  <a:pt x="940209" y="-838"/>
                  <a:pt x="1234440" y="0"/>
                </a:cubicBezTo>
                <a:cubicBezTo>
                  <a:pt x="1509789" y="16874"/>
                  <a:pt x="1664509" y="5689"/>
                  <a:pt x="1777594" y="0"/>
                </a:cubicBezTo>
                <a:cubicBezTo>
                  <a:pt x="1845726" y="-6548"/>
                  <a:pt x="2193196" y="19370"/>
                  <a:pt x="2468880" y="0"/>
                </a:cubicBezTo>
                <a:cubicBezTo>
                  <a:pt x="2468174" y="8377"/>
                  <a:pt x="2470272" y="13210"/>
                  <a:pt x="2468880" y="18288"/>
                </a:cubicBezTo>
                <a:cubicBezTo>
                  <a:pt x="2271382" y="44380"/>
                  <a:pt x="1978656" y="31741"/>
                  <a:pt x="1876349" y="18288"/>
                </a:cubicBezTo>
                <a:cubicBezTo>
                  <a:pt x="1751977" y="-6016"/>
                  <a:pt x="1388067" y="3222"/>
                  <a:pt x="1209751" y="18288"/>
                </a:cubicBezTo>
                <a:cubicBezTo>
                  <a:pt x="1065802" y="31061"/>
                  <a:pt x="753821" y="-1004"/>
                  <a:pt x="617220" y="18288"/>
                </a:cubicBezTo>
                <a:cubicBezTo>
                  <a:pt x="481425" y="28412"/>
                  <a:pt x="248319" y="-391"/>
                  <a:pt x="0" y="18288"/>
                </a:cubicBezTo>
                <a:cubicBezTo>
                  <a:pt x="-445" y="10205"/>
                  <a:pt x="-140" y="6087"/>
                  <a:pt x="0" y="0"/>
                </a:cubicBezTo>
                <a:close/>
              </a:path>
              <a:path w="2468880" h="18288" fill="none" stroke="0" extrusionOk="0">
                <a:moveTo>
                  <a:pt x="0" y="0"/>
                </a:moveTo>
                <a:cubicBezTo>
                  <a:pt x="191987" y="-31891"/>
                  <a:pt x="414837" y="25678"/>
                  <a:pt x="592531" y="0"/>
                </a:cubicBezTo>
                <a:cubicBezTo>
                  <a:pt x="785000" y="-43603"/>
                  <a:pt x="868560" y="12415"/>
                  <a:pt x="1160374" y="0"/>
                </a:cubicBezTo>
                <a:cubicBezTo>
                  <a:pt x="1441409" y="-18672"/>
                  <a:pt x="1600372" y="47113"/>
                  <a:pt x="1728216" y="0"/>
                </a:cubicBezTo>
                <a:cubicBezTo>
                  <a:pt x="1847110" y="23792"/>
                  <a:pt x="2233557" y="23802"/>
                  <a:pt x="2468880" y="0"/>
                </a:cubicBezTo>
                <a:cubicBezTo>
                  <a:pt x="2467752" y="4917"/>
                  <a:pt x="2468978" y="13565"/>
                  <a:pt x="2468880" y="18288"/>
                </a:cubicBezTo>
                <a:cubicBezTo>
                  <a:pt x="2265563" y="-17971"/>
                  <a:pt x="2033349" y="16262"/>
                  <a:pt x="1802282" y="18288"/>
                </a:cubicBezTo>
                <a:cubicBezTo>
                  <a:pt x="1512355" y="31573"/>
                  <a:pt x="1367809" y="29302"/>
                  <a:pt x="1209751" y="18288"/>
                </a:cubicBezTo>
                <a:cubicBezTo>
                  <a:pt x="1060405" y="26129"/>
                  <a:pt x="875661" y="10838"/>
                  <a:pt x="641909" y="18288"/>
                </a:cubicBezTo>
                <a:cubicBezTo>
                  <a:pt x="461670" y="14581"/>
                  <a:pt x="162829" y="18463"/>
                  <a:pt x="0" y="18288"/>
                </a:cubicBezTo>
                <a:cubicBezTo>
                  <a:pt x="913" y="12991"/>
                  <a:pt x="-1021" y="455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085C104-DBF9-442A-AC0A-567D603C0C1A}"/>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7A5E3F3D-694B-45D9-B97E-96EC8D79C625}" type="slidenum">
              <a:rPr lang="en-US" altLang="zh-CN" sz="1200">
                <a:solidFill>
                  <a:schemeClr val="tx1">
                    <a:tint val="75000"/>
                  </a:schemeClr>
                </a:solidFill>
                <a:latin typeface="+mj-lt"/>
              </a:rPr>
              <a:pPr>
                <a:spcAft>
                  <a:spcPts val="600"/>
                </a:spcAft>
                <a:defRPr/>
              </a:pPr>
              <a:t>1</a:t>
            </a:fld>
            <a:endParaRPr lang="en-US" altLang="zh-CN" sz="1200">
              <a:solidFill>
                <a:schemeClr val="tx1">
                  <a:tint val="75000"/>
                </a:schemeClr>
              </a:solidFill>
              <a:latin typeface="+mj-lt"/>
            </a:endParaRPr>
          </a:p>
        </p:txBody>
      </p:sp>
      <p:sp>
        <p:nvSpPr>
          <p:cNvPr id="3" name="TextBox 2">
            <a:extLst>
              <a:ext uri="{FF2B5EF4-FFF2-40B4-BE49-F238E27FC236}">
                <a16:creationId xmlns:a16="http://schemas.microsoft.com/office/drawing/2014/main" id="{017E7155-7F34-133E-A89E-3B139DAB6E4A}"/>
              </a:ext>
            </a:extLst>
          </p:cNvPr>
          <p:cNvSpPr txBox="1"/>
          <p:nvPr/>
        </p:nvSpPr>
        <p:spPr>
          <a:xfrm>
            <a:off x="914400" y="4075457"/>
            <a:ext cx="4191000" cy="2077492"/>
          </a:xfrm>
          <a:prstGeom prst="rect">
            <a:avLst/>
          </a:prstGeom>
          <a:noFill/>
        </p:spPr>
        <p:txBody>
          <a:bodyPr wrap="square" rtlCol="0">
            <a:spAutoFit/>
          </a:bodyPr>
          <a:lstStyle/>
          <a:p>
            <a:pPr>
              <a:spcAft>
                <a:spcPts val="600"/>
              </a:spcAft>
            </a:pPr>
            <a:r>
              <a:rPr lang="en-US" dirty="0" err="1">
                <a:latin typeface="+mj-lt"/>
              </a:rPr>
              <a:t>Nhóm</a:t>
            </a:r>
            <a:r>
              <a:rPr lang="en-US" dirty="0">
                <a:latin typeface="+mj-lt"/>
              </a:rPr>
              <a:t> 5</a:t>
            </a:r>
          </a:p>
          <a:p>
            <a:pPr>
              <a:spcAft>
                <a:spcPts val="600"/>
              </a:spcAft>
            </a:pPr>
            <a:r>
              <a:rPr lang="en-US" sz="1600" b="0" dirty="0" err="1">
                <a:latin typeface="+mj-lt"/>
              </a:rPr>
              <a:t>Trần</a:t>
            </a:r>
            <a:r>
              <a:rPr lang="en-US" sz="1600" b="0" dirty="0">
                <a:latin typeface="+mj-lt"/>
              </a:rPr>
              <a:t> </a:t>
            </a:r>
            <a:r>
              <a:rPr lang="en-US" sz="1600" b="0" dirty="0" err="1">
                <a:latin typeface="+mj-lt"/>
              </a:rPr>
              <a:t>Nguyên</a:t>
            </a:r>
            <a:r>
              <a:rPr lang="en-US" sz="1600" b="0" dirty="0">
                <a:latin typeface="+mj-lt"/>
              </a:rPr>
              <a:t> </a:t>
            </a:r>
            <a:r>
              <a:rPr lang="en-US" sz="1600" b="0" dirty="0" err="1">
                <a:latin typeface="+mj-lt"/>
              </a:rPr>
              <a:t>Lộc</a:t>
            </a:r>
            <a:r>
              <a:rPr lang="en-US" sz="1600" b="0" dirty="0">
                <a:latin typeface="+mj-lt"/>
              </a:rPr>
              <a:t> – 3120410297</a:t>
            </a:r>
          </a:p>
          <a:p>
            <a:pPr>
              <a:spcAft>
                <a:spcPts val="600"/>
              </a:spcAft>
            </a:pPr>
            <a:r>
              <a:rPr lang="en-US" sz="1600" b="0" dirty="0">
                <a:latin typeface="+mj-lt"/>
              </a:rPr>
              <a:t>Võ </a:t>
            </a:r>
            <a:r>
              <a:rPr lang="en-US" sz="1600" b="0" dirty="0" err="1">
                <a:latin typeface="+mj-lt"/>
              </a:rPr>
              <a:t>Đăng</a:t>
            </a:r>
            <a:r>
              <a:rPr lang="en-US" sz="1600" b="0" dirty="0">
                <a:latin typeface="+mj-lt"/>
              </a:rPr>
              <a:t> Quang – 3120410429</a:t>
            </a:r>
          </a:p>
          <a:p>
            <a:pPr>
              <a:spcAft>
                <a:spcPts val="600"/>
              </a:spcAft>
            </a:pPr>
            <a:r>
              <a:rPr lang="en-US" sz="1600" b="0" dirty="0" err="1">
                <a:latin typeface="+mj-lt"/>
              </a:rPr>
              <a:t>Phạm</a:t>
            </a:r>
            <a:r>
              <a:rPr lang="en-US" sz="1600" b="0" dirty="0">
                <a:latin typeface="+mj-lt"/>
              </a:rPr>
              <a:t> </a:t>
            </a:r>
            <a:r>
              <a:rPr lang="en-US" sz="1600" b="0" dirty="0" err="1">
                <a:latin typeface="+mj-lt"/>
              </a:rPr>
              <a:t>Nhật</a:t>
            </a:r>
            <a:r>
              <a:rPr lang="en-US" sz="1600" b="0" dirty="0">
                <a:latin typeface="+mj-lt"/>
              </a:rPr>
              <a:t> Tân – 3120410465</a:t>
            </a:r>
          </a:p>
          <a:p>
            <a:pPr>
              <a:spcAft>
                <a:spcPts val="600"/>
              </a:spcAft>
            </a:pPr>
            <a:r>
              <a:rPr lang="en-US" sz="1600" b="0" dirty="0" err="1">
                <a:latin typeface="+mj-lt"/>
              </a:rPr>
              <a:t>Phạm</a:t>
            </a:r>
            <a:r>
              <a:rPr lang="en-US" sz="1600" b="0" dirty="0">
                <a:latin typeface="+mj-lt"/>
              </a:rPr>
              <a:t> Minh </a:t>
            </a:r>
            <a:r>
              <a:rPr lang="en-US" sz="1600" b="0" dirty="0" err="1">
                <a:latin typeface="+mj-lt"/>
              </a:rPr>
              <a:t>Quân</a:t>
            </a:r>
            <a:r>
              <a:rPr lang="en-US" sz="1600" b="0" dirty="0">
                <a:latin typeface="+mj-lt"/>
              </a:rPr>
              <a:t> – 3120410438</a:t>
            </a:r>
          </a:p>
          <a:p>
            <a:pPr>
              <a:spcAft>
                <a:spcPts val="600"/>
              </a:spcAft>
            </a:pPr>
            <a:r>
              <a:rPr lang="en-US" sz="1600" b="0" dirty="0" err="1">
                <a:latin typeface="+mj-lt"/>
              </a:rPr>
              <a:t>Trịnh</a:t>
            </a:r>
            <a:r>
              <a:rPr lang="en-US" sz="1600" b="0" dirty="0">
                <a:latin typeface="+mj-lt"/>
              </a:rPr>
              <a:t> </a:t>
            </a:r>
            <a:r>
              <a:rPr lang="en-US" sz="1600" b="0" dirty="0" err="1">
                <a:latin typeface="+mj-lt"/>
              </a:rPr>
              <a:t>Hùng</a:t>
            </a:r>
            <a:r>
              <a:rPr lang="en-US" sz="1600" b="0" dirty="0">
                <a:latin typeface="+mj-lt"/>
              </a:rPr>
              <a:t> Thái – 3120410471</a:t>
            </a:r>
          </a:p>
        </p:txBody>
      </p:sp>
    </p:spTree>
    <p:extLst>
      <p:ext uri="{BB962C8B-B14F-4D97-AF65-F5344CB8AC3E}">
        <p14:creationId xmlns:p14="http://schemas.microsoft.com/office/powerpoint/2010/main" val="9025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6386"/>
                                        </p:tgtEl>
                                        <p:attrNameLst>
                                          <p:attrName>style.visibility</p:attrName>
                                        </p:attrNameLst>
                                      </p:cBhvr>
                                      <p:to>
                                        <p:strVal val="visible"/>
                                      </p:to>
                                    </p:set>
                                    <p:animEffect transition="in" filter="fade">
                                      <p:cBhvr>
                                        <p:cTn id="7" dur="4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5"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8E8FE-23EE-C5CB-894D-E810D10057B5}"/>
              </a:ext>
            </a:extLst>
          </p:cNvPr>
          <p:cNvSpPr>
            <a:spLocks noGrp="1"/>
          </p:cNvSpPr>
          <p:nvPr>
            <p:ph type="title"/>
          </p:nvPr>
        </p:nvSpPr>
        <p:spPr>
          <a:xfrm>
            <a:off x="628650" y="365125"/>
            <a:ext cx="7886700" cy="1325563"/>
          </a:xfrm>
        </p:spPr>
        <p:txBody>
          <a:bodyPr>
            <a:normAutofit/>
          </a:bodyPr>
          <a:lstStyle/>
          <a:p>
            <a:pPr>
              <a:lnSpc>
                <a:spcPct val="90000"/>
              </a:lnSpc>
            </a:pPr>
            <a:r>
              <a:rPr lang="en-US" sz="4300" dirty="0" err="1"/>
              <a:t>Mô</a:t>
            </a:r>
            <a:r>
              <a:rPr lang="en-US" sz="4300" dirty="0"/>
              <a:t> </a:t>
            </a:r>
            <a:r>
              <a:rPr lang="en-US" sz="4300" dirty="0" err="1"/>
              <a:t>phỏng</a:t>
            </a:r>
            <a:r>
              <a:rPr lang="en-US" sz="4300" dirty="0"/>
              <a:t> </a:t>
            </a:r>
            <a:r>
              <a:rPr lang="en-US" sz="4300" dirty="0" err="1"/>
              <a:t>quá</a:t>
            </a:r>
            <a:r>
              <a:rPr lang="en-US" sz="4300" dirty="0"/>
              <a:t> </a:t>
            </a:r>
            <a:r>
              <a:rPr lang="en-US" sz="4300" dirty="0" err="1"/>
              <a:t>trình</a:t>
            </a:r>
            <a:r>
              <a:rPr lang="en-US" sz="4300" dirty="0"/>
              <a:t> </a:t>
            </a:r>
            <a:r>
              <a:rPr lang="en-US" sz="4300" dirty="0" err="1"/>
              <a:t>mã</a:t>
            </a:r>
            <a:r>
              <a:rPr lang="en-US" sz="4300" dirty="0"/>
              <a:t> </a:t>
            </a:r>
            <a:r>
              <a:rPr lang="en-US" sz="4300" dirty="0" err="1"/>
              <a:t>hóa</a:t>
            </a:r>
            <a:r>
              <a:rPr lang="en-US" sz="4300" dirty="0"/>
              <a:t> tin </a:t>
            </a:r>
            <a:r>
              <a:rPr lang="en-US" sz="4300" dirty="0" err="1"/>
              <a:t>nhắn</a:t>
            </a:r>
            <a:r>
              <a:rPr lang="en-US" sz="4300" dirty="0"/>
              <a:t> </a:t>
            </a:r>
            <a:r>
              <a:rPr lang="en-US" sz="4300" dirty="0" err="1"/>
              <a:t>bằng</a:t>
            </a:r>
            <a:r>
              <a:rPr lang="en-US" sz="4300" dirty="0"/>
              <a:t> RSA</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029981-68B7-AB44-A700-A05DB93D7F3F}"/>
              </a:ext>
            </a:extLst>
          </p:cNvPr>
          <p:cNvSpPr>
            <a:spLocks noGrp="1"/>
          </p:cNvSpPr>
          <p:nvPr>
            <p:ph idx="1"/>
          </p:nvPr>
        </p:nvSpPr>
        <p:spPr>
          <a:xfrm>
            <a:off x="628650" y="1929384"/>
            <a:ext cx="7886700" cy="4251960"/>
          </a:xfrm>
        </p:spPr>
        <p:txBody>
          <a:bodyPr>
            <a:normAutofit/>
          </a:bodyPr>
          <a:lstStyle/>
          <a:p>
            <a:pPr marL="0" indent="0">
              <a:buNone/>
              <a:defRPr/>
            </a:pPr>
            <a:r>
              <a:rPr lang="en-US" sz="1900" dirty="0" err="1"/>
              <a:t>Bước</a:t>
            </a:r>
            <a:r>
              <a:rPr lang="en-US" sz="1900" dirty="0"/>
              <a:t> 1: </a:t>
            </a:r>
            <a:r>
              <a:rPr lang="en-US" sz="1900" dirty="0" err="1"/>
              <a:t>Nhập</a:t>
            </a:r>
            <a:r>
              <a:rPr lang="en-US" sz="1900" dirty="0"/>
              <a:t> </a:t>
            </a:r>
            <a:r>
              <a:rPr lang="en-US" sz="1900" dirty="0" err="1"/>
              <a:t>đầu</a:t>
            </a:r>
            <a:r>
              <a:rPr lang="en-US" sz="1900" dirty="0"/>
              <a:t> </a:t>
            </a:r>
            <a:r>
              <a:rPr lang="en-US" sz="1900" dirty="0" err="1"/>
              <a:t>vào</a:t>
            </a:r>
            <a:r>
              <a:rPr lang="en-US" sz="1900" dirty="0"/>
              <a:t>, </a:t>
            </a:r>
            <a:r>
              <a:rPr lang="en-US" sz="1900" dirty="0" err="1"/>
              <a:t>yêu</a:t>
            </a:r>
            <a:r>
              <a:rPr lang="en-US" sz="1900" dirty="0"/>
              <a:t> </a:t>
            </a:r>
            <a:r>
              <a:rPr lang="en-US" sz="1900" dirty="0" err="1"/>
              <a:t>cầu</a:t>
            </a:r>
            <a:r>
              <a:rPr lang="en-US" sz="1900" dirty="0"/>
              <a:t> </a:t>
            </a:r>
            <a:r>
              <a:rPr lang="en-US" sz="1900" dirty="0" err="1"/>
              <a:t>người</a:t>
            </a:r>
            <a:r>
              <a:rPr lang="en-US" sz="1900" dirty="0"/>
              <a:t> </a:t>
            </a:r>
            <a:r>
              <a:rPr lang="en-US" sz="1900" dirty="0" err="1"/>
              <a:t>dùng</a:t>
            </a:r>
            <a:r>
              <a:rPr lang="en-US" sz="1900" dirty="0"/>
              <a:t> </a:t>
            </a:r>
            <a:r>
              <a:rPr lang="en-US" sz="1900" dirty="0" err="1"/>
              <a:t>nhập</a:t>
            </a:r>
            <a:r>
              <a:rPr lang="en-US" sz="1900" dirty="0"/>
              <a:t> </a:t>
            </a:r>
            <a:r>
              <a:rPr lang="en-US" sz="1900" dirty="0" err="1"/>
              <a:t>thông</a:t>
            </a:r>
            <a:r>
              <a:rPr lang="en-US" sz="1900" dirty="0"/>
              <a:t> </a:t>
            </a:r>
            <a:r>
              <a:rPr lang="en-US" sz="1900" dirty="0" err="1"/>
              <a:t>điệp</a:t>
            </a:r>
            <a:r>
              <a:rPr lang="en-US" sz="1900" dirty="0"/>
              <a:t> </a:t>
            </a:r>
            <a:r>
              <a:rPr lang="en-US" sz="1900" dirty="0" err="1"/>
              <a:t>cần</a:t>
            </a:r>
            <a:r>
              <a:rPr lang="en-US" sz="1900" dirty="0"/>
              <a:t> </a:t>
            </a:r>
            <a:r>
              <a:rPr lang="en-US" sz="1900" dirty="0" err="1"/>
              <a:t>mã</a:t>
            </a:r>
            <a:r>
              <a:rPr lang="en-US" sz="1900" dirty="0"/>
              <a:t> </a:t>
            </a:r>
            <a:r>
              <a:rPr lang="en-US" sz="1900" dirty="0" err="1"/>
              <a:t>hóa</a:t>
            </a:r>
            <a:r>
              <a:rPr lang="en-US" sz="1900" dirty="0"/>
              <a:t>.</a:t>
            </a:r>
          </a:p>
          <a:p>
            <a:pPr marL="0" indent="0">
              <a:buNone/>
              <a:defRPr/>
            </a:pPr>
            <a:r>
              <a:rPr lang="en-US" sz="1900" dirty="0" err="1"/>
              <a:t>Bước</a:t>
            </a:r>
            <a:r>
              <a:rPr lang="en-US" sz="1900" dirty="0"/>
              <a:t> 2: </a:t>
            </a:r>
            <a:r>
              <a:rPr lang="en-US" sz="1900" dirty="0" err="1"/>
              <a:t>Tạo</a:t>
            </a:r>
            <a:r>
              <a:rPr lang="en-US" sz="1900" dirty="0"/>
              <a:t> </a:t>
            </a:r>
            <a:r>
              <a:rPr lang="en-US" sz="1900" dirty="0" err="1"/>
              <a:t>một</a:t>
            </a:r>
            <a:r>
              <a:rPr lang="en-US" sz="1900" dirty="0"/>
              <a:t> </a:t>
            </a:r>
            <a:r>
              <a:rPr lang="en-US" sz="1900" dirty="0" err="1"/>
              <a:t>đối</a:t>
            </a:r>
            <a:r>
              <a:rPr lang="en-US" sz="1900" dirty="0"/>
              <a:t> </a:t>
            </a:r>
            <a:r>
              <a:rPr lang="en-US" sz="1900" dirty="0" err="1"/>
              <a:t>tượng</a:t>
            </a:r>
            <a:r>
              <a:rPr lang="en-US" sz="1900" dirty="0"/>
              <a:t> RSA </a:t>
            </a:r>
            <a:r>
              <a:rPr lang="en-US" sz="1900" dirty="0" err="1"/>
              <a:t>với</a:t>
            </a:r>
            <a:r>
              <a:rPr lang="en-US" sz="1900" dirty="0"/>
              <a:t> </a:t>
            </a:r>
            <a:r>
              <a:rPr lang="en-US" sz="1900" dirty="0" err="1"/>
              <a:t>kích</a:t>
            </a:r>
            <a:r>
              <a:rPr lang="en-US" sz="1900" dirty="0"/>
              <a:t> </a:t>
            </a:r>
            <a:r>
              <a:rPr lang="en-US" sz="1900" dirty="0" err="1"/>
              <a:t>thước</a:t>
            </a:r>
            <a:r>
              <a:rPr lang="en-US" sz="1900" dirty="0"/>
              <a:t> </a:t>
            </a:r>
            <a:r>
              <a:rPr lang="en-US" sz="1900" dirty="0" err="1"/>
              <a:t>khóa</a:t>
            </a:r>
            <a:r>
              <a:rPr lang="en-US" sz="1900" dirty="0"/>
              <a:t> </a:t>
            </a:r>
            <a:r>
              <a:rPr lang="en-US" sz="1900" dirty="0" err="1"/>
              <a:t>là</a:t>
            </a:r>
            <a:r>
              <a:rPr lang="en-US" sz="1900" dirty="0"/>
              <a:t> 32 bit.</a:t>
            </a:r>
          </a:p>
          <a:p>
            <a:pPr marL="0" indent="0">
              <a:buNone/>
              <a:defRPr/>
            </a:pPr>
            <a:r>
              <a:rPr lang="en-US" sz="1900" dirty="0" err="1"/>
              <a:t>Bước</a:t>
            </a:r>
            <a:r>
              <a:rPr lang="en-US" sz="1900" dirty="0"/>
              <a:t> 3: </a:t>
            </a:r>
            <a:r>
              <a:rPr lang="en-US" sz="1900" dirty="0" err="1"/>
              <a:t>Tạo</a:t>
            </a:r>
            <a:r>
              <a:rPr lang="en-US" sz="1900" dirty="0"/>
              <a:t> </a:t>
            </a:r>
            <a:r>
              <a:rPr lang="en-US" sz="1900" dirty="0" err="1"/>
              <a:t>các</a:t>
            </a:r>
            <a:r>
              <a:rPr lang="en-US" sz="1900" dirty="0"/>
              <a:t> </a:t>
            </a:r>
            <a:r>
              <a:rPr lang="en-US" sz="1900" dirty="0" err="1"/>
              <a:t>số</a:t>
            </a:r>
            <a:r>
              <a:rPr lang="en-US" sz="1900" dirty="0"/>
              <a:t> </a:t>
            </a:r>
            <a:r>
              <a:rPr lang="en-US" sz="1900" dirty="0" err="1"/>
              <a:t>nguyên</a:t>
            </a:r>
            <a:r>
              <a:rPr lang="en-US" sz="1900" dirty="0"/>
              <a:t> </a:t>
            </a:r>
            <a:r>
              <a:rPr lang="en-US" sz="1900" dirty="0" err="1"/>
              <a:t>tố</a:t>
            </a:r>
            <a:r>
              <a:rPr lang="en-US" sz="1900" dirty="0"/>
              <a:t> p </a:t>
            </a:r>
            <a:r>
              <a:rPr lang="en-US" sz="1900" dirty="0" err="1"/>
              <a:t>và</a:t>
            </a:r>
            <a:r>
              <a:rPr lang="en-US" sz="1900" dirty="0"/>
              <a:t> q </a:t>
            </a:r>
            <a:r>
              <a:rPr lang="en-US" sz="1900" dirty="0" err="1"/>
              <a:t>với</a:t>
            </a:r>
            <a:r>
              <a:rPr lang="en-US" sz="1900" dirty="0"/>
              <a:t> </a:t>
            </a:r>
            <a:r>
              <a:rPr lang="en-US" sz="1900" dirty="0" err="1"/>
              <a:t>kích</a:t>
            </a:r>
            <a:r>
              <a:rPr lang="en-US" sz="1900" dirty="0"/>
              <a:t> </a:t>
            </a:r>
            <a:r>
              <a:rPr lang="en-US" sz="1900" dirty="0" err="1"/>
              <a:t>thước</a:t>
            </a:r>
            <a:r>
              <a:rPr lang="en-US" sz="1900" dirty="0"/>
              <a:t> </a:t>
            </a:r>
            <a:r>
              <a:rPr lang="en-US" sz="1900" dirty="0" err="1"/>
              <a:t>khóa</a:t>
            </a:r>
            <a:r>
              <a:rPr lang="en-US" sz="1900" dirty="0"/>
              <a:t> </a:t>
            </a:r>
            <a:r>
              <a:rPr lang="en-US" sz="1900" dirty="0" err="1"/>
              <a:t>là</a:t>
            </a:r>
            <a:r>
              <a:rPr lang="en-US" sz="1900" dirty="0"/>
              <a:t> 32 bit.</a:t>
            </a:r>
          </a:p>
          <a:p>
            <a:pPr marL="0" indent="0">
              <a:buNone/>
              <a:defRPr/>
            </a:pPr>
            <a:r>
              <a:rPr lang="en-US" sz="1900" dirty="0" err="1"/>
              <a:t>Bước</a:t>
            </a:r>
            <a:r>
              <a:rPr lang="en-US" sz="1900" dirty="0"/>
              <a:t> 4: </a:t>
            </a:r>
            <a:r>
              <a:rPr lang="vi-VN" sz="1900" dirty="0"/>
              <a:t>Mã hóa thông điệp của đối tượng RSA</a:t>
            </a:r>
            <a:r>
              <a:rPr lang="en-US" sz="1900" dirty="0"/>
              <a:t> đ</a:t>
            </a:r>
            <a:r>
              <a:rPr lang="vi-VN" sz="1900" dirty="0"/>
              <a:t>ầu ra là chuỗi số nguyên đã được mã hóa.</a:t>
            </a:r>
            <a:endParaRPr lang="en-US" sz="1900" dirty="0"/>
          </a:p>
          <a:p>
            <a:pPr marL="0" indent="0">
              <a:buNone/>
              <a:defRPr/>
            </a:pPr>
            <a:r>
              <a:rPr lang="en-US" sz="1900" dirty="0" err="1"/>
              <a:t>Bước</a:t>
            </a:r>
            <a:r>
              <a:rPr lang="en-US" sz="1900" dirty="0"/>
              <a:t> 5: </a:t>
            </a:r>
            <a:r>
              <a:rPr lang="vi-VN" sz="1900" dirty="0"/>
              <a:t>Giải mã chuỗi số nguyên đã được mã hóa của đối tượng RSA. Đầu ra là thông điệp đã được giải mã</a:t>
            </a:r>
            <a:r>
              <a:rPr lang="en-US" sz="1900" dirty="0"/>
              <a:t>.</a:t>
            </a:r>
          </a:p>
          <a:p>
            <a:pPr marL="0" indent="0">
              <a:buNone/>
              <a:defRPr/>
            </a:pPr>
            <a:r>
              <a:rPr lang="en-US" sz="1900" dirty="0" err="1"/>
              <a:t>Bước</a:t>
            </a:r>
            <a:r>
              <a:rPr lang="en-US" sz="1900" dirty="0"/>
              <a:t> 6: In </a:t>
            </a:r>
            <a:r>
              <a:rPr lang="en-US" sz="1900" dirty="0" err="1"/>
              <a:t>ra</a:t>
            </a:r>
            <a:r>
              <a:rPr lang="en-US" sz="1900" dirty="0"/>
              <a:t> </a:t>
            </a:r>
            <a:r>
              <a:rPr lang="en-US" sz="1900" dirty="0" err="1"/>
              <a:t>màn</a:t>
            </a:r>
            <a:r>
              <a:rPr lang="en-US" sz="1900" dirty="0"/>
              <a:t> </a:t>
            </a:r>
            <a:r>
              <a:rPr lang="en-US" sz="1900" dirty="0" err="1"/>
              <a:t>hình</a:t>
            </a:r>
            <a:r>
              <a:rPr lang="en-US" sz="1900" dirty="0"/>
              <a:t> </a:t>
            </a:r>
            <a:r>
              <a:rPr lang="en-US" sz="1900" dirty="0" err="1"/>
              <a:t>giá</a:t>
            </a:r>
            <a:r>
              <a:rPr lang="en-US" sz="1900" dirty="0"/>
              <a:t> </a:t>
            </a:r>
            <a:r>
              <a:rPr lang="en-US" sz="1900" dirty="0" err="1"/>
              <a:t>trị</a:t>
            </a:r>
            <a:r>
              <a:rPr lang="en-US" sz="1900" dirty="0"/>
              <a:t> </a:t>
            </a:r>
            <a:r>
              <a:rPr lang="en-US" sz="1900" dirty="0" err="1"/>
              <a:t>các</a:t>
            </a:r>
            <a:r>
              <a:rPr lang="en-US" sz="1900" dirty="0"/>
              <a:t> </a:t>
            </a:r>
            <a:r>
              <a:rPr lang="en-US" sz="1900" dirty="0" err="1"/>
              <a:t>số</a:t>
            </a:r>
            <a:r>
              <a:rPr lang="en-US" sz="1900" dirty="0"/>
              <a:t> </a:t>
            </a:r>
            <a:r>
              <a:rPr lang="en-US" sz="1900" dirty="0" err="1"/>
              <a:t>nguyên</a:t>
            </a:r>
            <a:r>
              <a:rPr lang="en-US" sz="1900" dirty="0"/>
              <a:t> </a:t>
            </a:r>
            <a:r>
              <a:rPr lang="en-US" sz="1900" dirty="0" err="1"/>
              <a:t>tố</a:t>
            </a:r>
            <a:r>
              <a:rPr lang="en-US" sz="1900" dirty="0"/>
              <a:t> p, q, e </a:t>
            </a:r>
            <a:r>
              <a:rPr lang="en-US" sz="1900" dirty="0" err="1"/>
              <a:t>của</a:t>
            </a:r>
            <a:r>
              <a:rPr lang="en-US" sz="1900" dirty="0"/>
              <a:t> </a:t>
            </a:r>
            <a:r>
              <a:rPr lang="en-US" sz="1900" dirty="0" err="1"/>
              <a:t>khóa</a:t>
            </a:r>
            <a:r>
              <a:rPr lang="en-US" sz="1900" dirty="0"/>
              <a:t> </a:t>
            </a:r>
            <a:r>
              <a:rPr lang="en-US" sz="1900" dirty="0" err="1"/>
              <a:t>công</a:t>
            </a:r>
            <a:r>
              <a:rPr lang="en-US" sz="1900" dirty="0"/>
              <a:t> </a:t>
            </a:r>
            <a:r>
              <a:rPr lang="en-US" sz="1900" dirty="0" err="1"/>
              <a:t>khai</a:t>
            </a:r>
            <a:r>
              <a:rPr lang="en-US" sz="1900" dirty="0"/>
              <a:t>, d </a:t>
            </a:r>
            <a:r>
              <a:rPr lang="en-US" sz="1900" dirty="0" err="1"/>
              <a:t>của</a:t>
            </a:r>
            <a:r>
              <a:rPr lang="en-US" sz="1900" dirty="0"/>
              <a:t> </a:t>
            </a:r>
            <a:r>
              <a:rPr lang="en-US" sz="1900" dirty="0" err="1"/>
              <a:t>khóa</a:t>
            </a:r>
            <a:r>
              <a:rPr lang="en-US" sz="1900" dirty="0"/>
              <a:t> </a:t>
            </a:r>
            <a:r>
              <a:rPr lang="en-US" sz="1900" dirty="0" err="1"/>
              <a:t>riêng</a:t>
            </a:r>
            <a:r>
              <a:rPr lang="en-US" sz="1900" dirty="0"/>
              <a:t> </a:t>
            </a:r>
            <a:r>
              <a:rPr lang="en-US" sz="1900" dirty="0" err="1"/>
              <a:t>tư</a:t>
            </a:r>
            <a:r>
              <a:rPr lang="en-US" sz="1900" dirty="0"/>
              <a:t> </a:t>
            </a:r>
            <a:r>
              <a:rPr lang="en-US" sz="1900" dirty="0" err="1"/>
              <a:t>và</a:t>
            </a:r>
            <a:r>
              <a:rPr lang="en-US" sz="1900" dirty="0"/>
              <a:t> n.</a:t>
            </a:r>
          </a:p>
          <a:p>
            <a:pPr marL="0" indent="0">
              <a:buNone/>
              <a:defRPr/>
            </a:pPr>
            <a:r>
              <a:rPr lang="en-US" sz="1900" dirty="0" err="1"/>
              <a:t>Bước</a:t>
            </a:r>
            <a:r>
              <a:rPr lang="en-US" sz="1900" dirty="0"/>
              <a:t> 7: I</a:t>
            </a:r>
            <a:r>
              <a:rPr lang="vi-VN" sz="1900" dirty="0"/>
              <a:t>n ra màn hình chuỗi số nguyên đã được mã hóa</a:t>
            </a:r>
            <a:r>
              <a:rPr lang="en-US" sz="1900" dirty="0"/>
              <a:t> </a:t>
            </a:r>
            <a:r>
              <a:rPr lang="en-US" sz="1900" dirty="0" err="1"/>
              <a:t>và</a:t>
            </a:r>
            <a:r>
              <a:rPr lang="en-US" sz="1900" dirty="0"/>
              <a:t> </a:t>
            </a:r>
            <a:r>
              <a:rPr lang="en-US" sz="1900" dirty="0" err="1"/>
              <a:t>thông</a:t>
            </a:r>
            <a:r>
              <a:rPr lang="en-US" sz="1900" dirty="0"/>
              <a:t> </a:t>
            </a:r>
            <a:r>
              <a:rPr lang="en-US" sz="1900" dirty="0" err="1"/>
              <a:t>điệp</a:t>
            </a:r>
            <a:r>
              <a:rPr lang="en-US" sz="1900" dirty="0"/>
              <a:t> </a:t>
            </a:r>
            <a:r>
              <a:rPr lang="en-US" sz="1900" dirty="0" err="1"/>
              <a:t>đã</a:t>
            </a:r>
            <a:r>
              <a:rPr lang="en-US" sz="1900" dirty="0"/>
              <a:t> </a:t>
            </a:r>
            <a:r>
              <a:rPr lang="en-US" sz="1900" dirty="0" err="1"/>
              <a:t>được</a:t>
            </a:r>
            <a:r>
              <a:rPr lang="en-US" sz="1900" dirty="0"/>
              <a:t> </a:t>
            </a:r>
            <a:r>
              <a:rPr lang="en-US" sz="1900" dirty="0" err="1"/>
              <a:t>giải</a:t>
            </a:r>
            <a:r>
              <a:rPr lang="en-US" sz="1900" dirty="0"/>
              <a:t> </a:t>
            </a:r>
            <a:r>
              <a:rPr lang="en-US" sz="1900" dirty="0" err="1"/>
              <a:t>mã</a:t>
            </a:r>
            <a:r>
              <a:rPr lang="en-US" sz="1900" dirty="0"/>
              <a:t>.</a:t>
            </a:r>
          </a:p>
        </p:txBody>
      </p:sp>
      <p:sp>
        <p:nvSpPr>
          <p:cNvPr id="4" name="Slide Number Placeholder 3">
            <a:extLst>
              <a:ext uri="{FF2B5EF4-FFF2-40B4-BE49-F238E27FC236}">
                <a16:creationId xmlns:a16="http://schemas.microsoft.com/office/drawing/2014/main" id="{F75AB46B-2DB5-CFE6-2B17-97A632BC2D01}"/>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C71AB354-3672-4ADC-BD69-459FDD26957D}" type="slidenum">
              <a:rPr lang="en-US" altLang="zh-CN" smtClean="0"/>
              <a:pPr>
                <a:spcAft>
                  <a:spcPts val="600"/>
                </a:spcAft>
                <a:defRPr/>
              </a:pPr>
              <a:t>10</a:t>
            </a:fld>
            <a:endParaRPr lang="en-US" altLang="zh-CN"/>
          </a:p>
        </p:txBody>
      </p:sp>
    </p:spTree>
    <p:extLst>
      <p:ext uri="{BB962C8B-B14F-4D97-AF65-F5344CB8AC3E}">
        <p14:creationId xmlns:p14="http://schemas.microsoft.com/office/powerpoint/2010/main" val="39480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F4DD97C-0EF9-1BDC-D58F-B1EABFBEFC19}"/>
              </a:ext>
            </a:extLst>
          </p:cNvPr>
          <p:cNvSpPr>
            <a:spLocks noGrp="1"/>
          </p:cNvSpPr>
          <p:nvPr>
            <p:ph type="title"/>
          </p:nvPr>
        </p:nvSpPr>
        <p:spPr>
          <a:xfrm>
            <a:off x="458980" y="228600"/>
            <a:ext cx="2831885" cy="4535297"/>
          </a:xfrm>
        </p:spPr>
        <p:txBody>
          <a:bodyPr vert="horz" lIns="91440" tIns="45720" rIns="91440" bIns="45720" rtlCol="0" anchor="b">
            <a:normAutofit/>
          </a:bodyPr>
          <a:lstStyle/>
          <a:p>
            <a:pPr algn="ctr" eaLnBrk="1" hangingPunct="1">
              <a:lnSpc>
                <a:spcPct val="90000"/>
              </a:lnSpc>
            </a:pPr>
            <a:r>
              <a:rPr lang="en-US" sz="6000" kern="1200" dirty="0" err="1">
                <a:solidFill>
                  <a:schemeClr val="tx1"/>
                </a:solidFill>
                <a:latin typeface="+mj-lt"/>
                <a:ea typeface="+mj-ea"/>
                <a:cs typeface="+mj-cs"/>
              </a:rPr>
              <a:t>Hình</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ảnh</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mô</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phỏng</a:t>
            </a:r>
            <a:endParaRPr lang="en-US" sz="6000" kern="1200" dirty="0">
              <a:solidFill>
                <a:schemeClr val="tx1"/>
              </a:solidFill>
              <a:latin typeface="+mj-lt"/>
              <a:ea typeface="+mj-ea"/>
              <a:cs typeface="+mj-cs"/>
            </a:endParaRP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32764035-DA6A-BBDF-3411-90D849546C94}"/>
              </a:ext>
            </a:extLst>
          </p:cNvPr>
          <p:cNvSpPr>
            <a:spLocks noGrp="1"/>
          </p:cNvSpPr>
          <p:nvPr>
            <p:ph type="sldNum" sz="quarter" idx="12"/>
          </p:nvPr>
        </p:nvSpPr>
        <p:spPr>
          <a:xfrm>
            <a:off x="6457950" y="6356350"/>
            <a:ext cx="2033439" cy="365125"/>
          </a:xfrm>
        </p:spPr>
        <p:txBody>
          <a:bodyPr vert="horz" lIns="91440" tIns="45720" rIns="91440" bIns="45720" rtlCol="0" anchor="ctr">
            <a:normAutofit/>
          </a:bodyPr>
          <a:lstStyle/>
          <a:p>
            <a:pPr>
              <a:spcAft>
                <a:spcPts val="600"/>
              </a:spcAft>
              <a:defRPr/>
            </a:pPr>
            <a:fld id="{C71AB354-3672-4ADC-BD69-459FDD26957D}" type="slidenum">
              <a:rPr lang="en-US" altLang="zh-CN" sz="1200" smtClean="0">
                <a:solidFill>
                  <a:schemeClr val="tx1">
                    <a:tint val="75000"/>
                  </a:schemeClr>
                </a:solidFill>
                <a:latin typeface="+mn-lt"/>
              </a:rPr>
              <a:pPr>
                <a:spcAft>
                  <a:spcPts val="600"/>
                </a:spcAft>
                <a:defRPr/>
              </a:pPr>
              <a:t>11</a:t>
            </a:fld>
            <a:endParaRPr lang="en-US" altLang="zh-CN" sz="1200">
              <a:solidFill>
                <a:schemeClr val="tx1">
                  <a:tint val="75000"/>
                </a:schemeClr>
              </a:solidFill>
              <a:latin typeface="+mn-lt"/>
            </a:endParaRPr>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AFE54CA4-4028-181C-E3D3-0EEEBBE8F55D}"/>
              </a:ext>
            </a:extLst>
          </p:cNvPr>
          <p:cNvPicPr>
            <a:picLocks noChangeAspect="1"/>
          </p:cNvPicPr>
          <p:nvPr/>
        </p:nvPicPr>
        <p:blipFill>
          <a:blip r:embed="rId2"/>
          <a:stretch>
            <a:fillRect/>
          </a:stretch>
        </p:blipFill>
        <p:spPr>
          <a:xfrm>
            <a:off x="3290864" y="381213"/>
            <a:ext cx="5394155" cy="5811130"/>
          </a:xfrm>
          <a:prstGeom prst="rect">
            <a:avLst/>
          </a:prstGeom>
        </p:spPr>
      </p:pic>
    </p:spTree>
    <p:extLst>
      <p:ext uri="{BB962C8B-B14F-4D97-AF65-F5344CB8AC3E}">
        <p14:creationId xmlns:p14="http://schemas.microsoft.com/office/powerpoint/2010/main" val="417551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A7BD61-0C66-9678-6FD2-57BDD5476FF4}"/>
              </a:ext>
            </a:extLst>
          </p:cNvPr>
          <p:cNvSpPr>
            <a:spLocks noGrp="1"/>
          </p:cNvSpPr>
          <p:nvPr>
            <p:ph type="title"/>
          </p:nvPr>
        </p:nvSpPr>
        <p:spPr>
          <a:xfrm>
            <a:off x="473202" y="630936"/>
            <a:ext cx="2699766" cy="1463040"/>
          </a:xfrm>
        </p:spPr>
        <p:txBody>
          <a:bodyPr anchor="ctr">
            <a:normAutofit/>
          </a:bodyPr>
          <a:lstStyle/>
          <a:p>
            <a:r>
              <a:rPr lang="en-US" sz="4200" dirty="0" err="1">
                <a:solidFill>
                  <a:srgbClr val="FFFFFF"/>
                </a:solidFill>
              </a:rPr>
              <a:t>Ví</a:t>
            </a:r>
            <a:r>
              <a:rPr lang="en-US" sz="4200" dirty="0">
                <a:solidFill>
                  <a:srgbClr val="FFFFFF"/>
                </a:solidFill>
              </a:rPr>
              <a:t> </a:t>
            </a:r>
            <a:r>
              <a:rPr lang="en-US" sz="4200" dirty="0" err="1">
                <a:solidFill>
                  <a:srgbClr val="FFFFFF"/>
                </a:solidFill>
              </a:rPr>
              <a:t>dụ</a:t>
            </a:r>
            <a:r>
              <a:rPr lang="en-US" sz="4200" dirty="0">
                <a:solidFill>
                  <a:srgbClr val="FFFFFF"/>
                </a:solidFill>
              </a:rPr>
              <a:t> </a:t>
            </a:r>
            <a:r>
              <a:rPr lang="en-US" sz="4200" dirty="0" err="1">
                <a:solidFill>
                  <a:srgbClr val="FFFFFF"/>
                </a:solidFill>
              </a:rPr>
              <a:t>mô</a:t>
            </a:r>
            <a:r>
              <a:rPr lang="en-US" sz="4200" dirty="0">
                <a:solidFill>
                  <a:srgbClr val="FFFFFF"/>
                </a:solidFill>
              </a:rPr>
              <a:t> </a:t>
            </a:r>
            <a:r>
              <a:rPr lang="en-US" sz="4200" dirty="0" err="1">
                <a:solidFill>
                  <a:srgbClr val="FFFFFF"/>
                </a:solidFill>
              </a:rPr>
              <a:t>phỏng</a:t>
            </a:r>
            <a:endParaRPr lang="en-US" sz="4200" dirty="0">
              <a:solidFill>
                <a:srgbClr val="FFFFFF"/>
              </a:solidFill>
            </a:endParaRPr>
          </a:p>
        </p:txBody>
      </p:sp>
      <p:sp>
        <p:nvSpPr>
          <p:cNvPr id="2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355598"/>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CDFF0-32DD-1969-55FA-F7667D904C2D}"/>
              </a:ext>
            </a:extLst>
          </p:cNvPr>
          <p:cNvSpPr>
            <a:spLocks noGrp="1"/>
          </p:cNvSpPr>
          <p:nvPr>
            <p:ph idx="1"/>
          </p:nvPr>
        </p:nvSpPr>
        <p:spPr>
          <a:xfrm>
            <a:off x="3355846" y="630936"/>
            <a:ext cx="5305807" cy="1463040"/>
          </a:xfrm>
        </p:spPr>
        <p:txBody>
          <a:bodyPr anchor="ctr">
            <a:normAutofit/>
          </a:bodyPr>
          <a:lstStyle/>
          <a:p>
            <a:pPr marL="0" indent="0">
              <a:buNone/>
            </a:pPr>
            <a:r>
              <a:rPr lang="en-US" sz="1900" dirty="0" err="1">
                <a:solidFill>
                  <a:srgbClr val="FFFFFF"/>
                </a:solidFill>
              </a:rPr>
              <a:t>Đầu</a:t>
            </a:r>
            <a:r>
              <a:rPr lang="en-US" sz="1900" dirty="0">
                <a:solidFill>
                  <a:srgbClr val="FFFFFF"/>
                </a:solidFill>
              </a:rPr>
              <a:t> </a:t>
            </a:r>
            <a:r>
              <a:rPr lang="en-US" sz="1900" dirty="0" err="1">
                <a:solidFill>
                  <a:srgbClr val="FFFFFF"/>
                </a:solidFill>
              </a:rPr>
              <a:t>tiên</a:t>
            </a:r>
            <a:r>
              <a:rPr lang="en-US" sz="1900" dirty="0">
                <a:solidFill>
                  <a:srgbClr val="FFFFFF"/>
                </a:solidFill>
              </a:rPr>
              <a:t> ta </a:t>
            </a:r>
            <a:r>
              <a:rPr lang="en-US" sz="1900" dirty="0" err="1">
                <a:solidFill>
                  <a:srgbClr val="FFFFFF"/>
                </a:solidFill>
              </a:rPr>
              <a:t>nhập</a:t>
            </a:r>
            <a:r>
              <a:rPr lang="en-US" sz="1900" dirty="0">
                <a:solidFill>
                  <a:srgbClr val="FFFFFF"/>
                </a:solidFill>
              </a:rPr>
              <a:t> </a:t>
            </a:r>
            <a:r>
              <a:rPr lang="en-US" sz="1900" dirty="0" err="1">
                <a:solidFill>
                  <a:srgbClr val="FFFFFF"/>
                </a:solidFill>
              </a:rPr>
              <a:t>đoạn</a:t>
            </a:r>
            <a:r>
              <a:rPr lang="en-US" sz="1900" dirty="0">
                <a:solidFill>
                  <a:srgbClr val="FFFFFF"/>
                </a:solidFill>
              </a:rPr>
              <a:t> tin </a:t>
            </a:r>
            <a:r>
              <a:rPr lang="en-US" sz="1900" dirty="0" err="1">
                <a:solidFill>
                  <a:srgbClr val="FFFFFF"/>
                </a:solidFill>
              </a:rPr>
              <a:t>nhắn</a:t>
            </a:r>
            <a:r>
              <a:rPr lang="en-US" sz="1900" dirty="0">
                <a:solidFill>
                  <a:srgbClr val="FFFFFF"/>
                </a:solidFill>
              </a:rPr>
              <a:t> </a:t>
            </a:r>
            <a:r>
              <a:rPr lang="en-US" sz="1900" dirty="0" err="1">
                <a:solidFill>
                  <a:srgbClr val="FFFFFF"/>
                </a:solidFill>
              </a:rPr>
              <a:t>cần</a:t>
            </a:r>
            <a:r>
              <a:rPr lang="en-US" sz="1900" dirty="0">
                <a:solidFill>
                  <a:srgbClr val="FFFFFF"/>
                </a:solidFill>
              </a:rPr>
              <a:t> </a:t>
            </a:r>
            <a:r>
              <a:rPr lang="en-US" sz="1900" dirty="0" err="1">
                <a:solidFill>
                  <a:srgbClr val="FFFFFF"/>
                </a:solidFill>
              </a:rPr>
              <a:t>mã</a:t>
            </a:r>
            <a:r>
              <a:rPr lang="en-US" sz="1900" dirty="0">
                <a:solidFill>
                  <a:srgbClr val="FFFFFF"/>
                </a:solidFill>
              </a:rPr>
              <a:t> </a:t>
            </a:r>
            <a:r>
              <a:rPr lang="en-US" sz="1900" dirty="0" err="1">
                <a:solidFill>
                  <a:srgbClr val="FFFFFF"/>
                </a:solidFill>
              </a:rPr>
              <a:t>hóa</a:t>
            </a:r>
            <a:r>
              <a:rPr lang="en-US" sz="1900" dirty="0">
                <a:solidFill>
                  <a:srgbClr val="FFFFFF"/>
                </a:solidFill>
              </a:rPr>
              <a:t>:</a:t>
            </a:r>
          </a:p>
          <a:p>
            <a:endParaRPr lang="en-US" sz="1900" dirty="0">
              <a:solidFill>
                <a:srgbClr val="FFFFFF"/>
              </a:solidFill>
            </a:endParaRPr>
          </a:p>
        </p:txBody>
      </p:sp>
      <p:pic>
        <p:nvPicPr>
          <p:cNvPr id="9" name="Picture 8" descr="A screenshot of a computer&#10;&#10;Description automatically generated">
            <a:extLst>
              <a:ext uri="{FF2B5EF4-FFF2-40B4-BE49-F238E27FC236}">
                <a16:creationId xmlns:a16="http://schemas.microsoft.com/office/drawing/2014/main" id="{E4FB4ED0-283A-CDE8-94D1-90690DF14947}"/>
              </a:ext>
            </a:extLst>
          </p:cNvPr>
          <p:cNvPicPr>
            <a:picLocks noChangeAspect="1"/>
          </p:cNvPicPr>
          <p:nvPr/>
        </p:nvPicPr>
        <p:blipFill>
          <a:blip r:embed="rId2"/>
          <a:stretch>
            <a:fillRect/>
          </a:stretch>
        </p:blipFill>
        <p:spPr>
          <a:xfrm>
            <a:off x="477774" y="3232996"/>
            <a:ext cx="8188452" cy="1796204"/>
          </a:xfrm>
          <a:prstGeom prst="rect">
            <a:avLst/>
          </a:prstGeom>
        </p:spPr>
      </p:pic>
      <p:sp>
        <p:nvSpPr>
          <p:cNvPr id="4" name="Slide Number Placeholder 3">
            <a:extLst>
              <a:ext uri="{FF2B5EF4-FFF2-40B4-BE49-F238E27FC236}">
                <a16:creationId xmlns:a16="http://schemas.microsoft.com/office/drawing/2014/main" id="{7D06ED02-CE52-4B43-9534-73FBF9860681}"/>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C71AB354-3672-4ADC-BD69-459FDD26957D}" type="slidenum">
              <a:rPr lang="en-US" altLang="zh-CN" smtClean="0"/>
              <a:pPr>
                <a:spcAft>
                  <a:spcPts val="600"/>
                </a:spcAft>
                <a:defRPr/>
              </a:pPr>
              <a:t>12</a:t>
            </a:fld>
            <a:endParaRPr lang="en-US" altLang="zh-CN"/>
          </a:p>
        </p:txBody>
      </p:sp>
    </p:spTree>
    <p:extLst>
      <p:ext uri="{BB962C8B-B14F-4D97-AF65-F5344CB8AC3E}">
        <p14:creationId xmlns:p14="http://schemas.microsoft.com/office/powerpoint/2010/main" val="136025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6EDF1-44FB-9B83-35F0-FEFF184F3F52}"/>
              </a:ext>
            </a:extLst>
          </p:cNvPr>
          <p:cNvSpPr>
            <a:spLocks noGrp="1"/>
          </p:cNvSpPr>
          <p:nvPr>
            <p:ph type="title"/>
          </p:nvPr>
        </p:nvSpPr>
        <p:spPr>
          <a:xfrm>
            <a:off x="603504" y="457200"/>
            <a:ext cx="7626096" cy="1200605"/>
          </a:xfrm>
        </p:spPr>
        <p:txBody>
          <a:bodyPr vert="horz" lIns="91440" tIns="45720" rIns="91440" bIns="45720" rtlCol="0" anchor="ctr">
            <a:normAutofit fontScale="90000"/>
          </a:bodyPr>
          <a:lstStyle/>
          <a:p>
            <a:pPr eaLnBrk="1" hangingPunct="1">
              <a:lnSpc>
                <a:spcPct val="90000"/>
              </a:lnSpc>
            </a:pPr>
            <a:r>
              <a:rPr lang="en-US" sz="2900" kern="1200" dirty="0">
                <a:solidFill>
                  <a:schemeClr val="tx1"/>
                </a:solidFill>
                <a:effectLst/>
                <a:latin typeface="+mj-lt"/>
                <a:ea typeface="+mj-ea"/>
                <a:cs typeface="+mj-cs"/>
              </a:rPr>
              <a:t>Ở </a:t>
            </a:r>
            <a:r>
              <a:rPr lang="en-US" sz="2900" kern="1200" dirty="0" err="1">
                <a:solidFill>
                  <a:schemeClr val="tx1"/>
                </a:solidFill>
                <a:effectLst/>
                <a:latin typeface="+mj-lt"/>
                <a:ea typeface="+mj-ea"/>
                <a:cs typeface="+mj-cs"/>
              </a:rPr>
              <a:t>đây</a:t>
            </a:r>
            <a:r>
              <a:rPr lang="en-US" sz="2900" kern="1200" dirty="0">
                <a:solidFill>
                  <a:schemeClr val="tx1"/>
                </a:solidFill>
                <a:effectLst/>
                <a:latin typeface="+mj-lt"/>
                <a:ea typeface="+mj-ea"/>
                <a:cs typeface="+mj-cs"/>
              </a:rPr>
              <a:t>, ta </a:t>
            </a:r>
            <a:r>
              <a:rPr lang="en-US" sz="2900" kern="1200" dirty="0" err="1">
                <a:solidFill>
                  <a:schemeClr val="tx1"/>
                </a:solidFill>
                <a:effectLst/>
                <a:latin typeface="+mj-lt"/>
                <a:ea typeface="+mj-ea"/>
                <a:cs typeface="+mj-cs"/>
              </a:rPr>
              <a:t>nhập</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đoạn</a:t>
            </a:r>
            <a:r>
              <a:rPr lang="en-US" sz="2900" kern="1200" dirty="0">
                <a:solidFill>
                  <a:schemeClr val="tx1"/>
                </a:solidFill>
                <a:effectLst/>
                <a:latin typeface="+mj-lt"/>
                <a:ea typeface="+mj-ea"/>
                <a:cs typeface="+mj-cs"/>
              </a:rPr>
              <a:t> tin </a:t>
            </a:r>
            <a:r>
              <a:rPr lang="en-US" sz="2900" kern="1200" dirty="0" err="1">
                <a:solidFill>
                  <a:schemeClr val="tx1"/>
                </a:solidFill>
                <a:effectLst/>
                <a:latin typeface="+mj-lt"/>
                <a:ea typeface="+mj-ea"/>
                <a:cs typeface="+mj-cs"/>
              </a:rPr>
              <a:t>nhắn</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là</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atbmhttt</a:t>
            </a:r>
            <a:r>
              <a:rPr lang="en-US" sz="2900" kern="1200" dirty="0">
                <a:solidFill>
                  <a:schemeClr val="tx1"/>
                </a:solidFill>
                <a:effectLst/>
                <a:latin typeface="+mj-lt"/>
                <a:ea typeface="+mj-ea"/>
                <a:cs typeface="+mj-cs"/>
              </a:rPr>
              <a:t>”. Sau </a:t>
            </a:r>
            <a:r>
              <a:rPr lang="en-US" sz="2900" kern="1200" dirty="0" err="1">
                <a:solidFill>
                  <a:schemeClr val="tx1"/>
                </a:solidFill>
                <a:effectLst/>
                <a:latin typeface="+mj-lt"/>
                <a:ea typeface="+mj-ea"/>
                <a:cs typeface="+mj-cs"/>
              </a:rPr>
              <a:t>đó</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nhấn</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vào</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Thực</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hiện</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mã</a:t>
            </a:r>
            <a:r>
              <a:rPr lang="en-US" sz="2900" kern="1200" dirty="0">
                <a:solidFill>
                  <a:schemeClr val="tx1"/>
                </a:solidFill>
                <a:effectLst/>
                <a:latin typeface="+mj-lt"/>
                <a:ea typeface="+mj-ea"/>
                <a:cs typeface="+mj-cs"/>
              </a:rPr>
              <a:t> </a:t>
            </a:r>
            <a:r>
              <a:rPr lang="en-US" sz="2900" kern="1200" dirty="0" err="1">
                <a:solidFill>
                  <a:schemeClr val="tx1"/>
                </a:solidFill>
                <a:effectLst/>
                <a:latin typeface="+mj-lt"/>
                <a:ea typeface="+mj-ea"/>
                <a:cs typeface="+mj-cs"/>
              </a:rPr>
              <a:t>hoá</a:t>
            </a:r>
            <a:r>
              <a:rPr lang="en-US" sz="2900" kern="1200" dirty="0">
                <a:solidFill>
                  <a:schemeClr val="tx1"/>
                </a:solidFill>
                <a:effectLst/>
                <a:latin typeface="+mj-lt"/>
                <a:ea typeface="+mj-ea"/>
                <a:cs typeface="+mj-cs"/>
              </a:rPr>
              <a:t>”.</a:t>
            </a:r>
            <a:br>
              <a:rPr lang="en-US" sz="2900" kern="1200" dirty="0">
                <a:effectLst/>
                <a:latin typeface="+mj-lt"/>
                <a:ea typeface="+mj-ea"/>
                <a:cs typeface="+mj-cs"/>
              </a:rPr>
            </a:br>
            <a:endParaRPr lang="en-US" sz="2900" kern="1200" dirty="0">
              <a:latin typeface="+mj-lt"/>
              <a:ea typeface="+mj-ea"/>
              <a:cs typeface="+mj-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EC96D8-22C9-A738-2FE4-6ECB99A6B10D}"/>
                  </a:ext>
                </a:extLst>
              </p:cNvPr>
              <p:cNvSpPr txBox="1"/>
              <p:nvPr/>
            </p:nvSpPr>
            <p:spPr>
              <a:xfrm>
                <a:off x="258565" y="1574103"/>
                <a:ext cx="3355305" cy="4471781"/>
              </a:xfrm>
              <a:prstGeom prst="rect">
                <a:avLst/>
              </a:prstGeom>
            </p:spPr>
            <p:txBody>
              <a:bodyPr vert="horz" lIns="91440" tIns="45720" rIns="91440" bIns="45720" rtlCol="0" anchor="ctr">
                <a:normAutofit/>
              </a:bodyPr>
              <a:lstStyle/>
              <a:p>
                <a:pPr marL="0" marR="0" indent="-228600" eaLnBrk="1" hangingPunct="1">
                  <a:lnSpc>
                    <a:spcPct val="90000"/>
                  </a:lnSpc>
                  <a:spcBef>
                    <a:spcPts val="400"/>
                  </a:spcBef>
                  <a:spcAft>
                    <a:spcPts val="400"/>
                  </a:spcAft>
                  <a:buFont typeface="Arial" panose="020B0604020202020204" pitchFamily="34" charset="0"/>
                  <a:buChar char="•"/>
                </a:pPr>
                <a:r>
                  <a:rPr lang="en-US" sz="1600" dirty="0">
                    <a:solidFill>
                      <a:schemeClr val="tx1"/>
                    </a:solidFill>
                    <a:effectLst/>
                    <a:latin typeface="+mn-lt"/>
                    <a:ea typeface="+mn-ea"/>
                  </a:rPr>
                  <a:t>Đoạn code </a:t>
                </a:r>
                <a:r>
                  <a:rPr lang="en-US" sz="1600" dirty="0" err="1">
                    <a:solidFill>
                      <a:schemeClr val="tx1"/>
                    </a:solidFill>
                    <a:effectLst/>
                    <a:latin typeface="+mn-lt"/>
                    <a:ea typeface="+mn-ea"/>
                  </a:rPr>
                  <a:t>thực</a:t>
                </a:r>
                <a:r>
                  <a:rPr lang="en-US" sz="1600" dirty="0">
                    <a:solidFill>
                      <a:schemeClr val="tx1"/>
                    </a:solidFill>
                    <a:effectLst/>
                    <a:latin typeface="+mn-lt"/>
                    <a:ea typeface="+mn-ea"/>
                  </a:rPr>
                  <a:t> </a:t>
                </a:r>
                <a:r>
                  <a:rPr lang="en-US" sz="1600" dirty="0" err="1">
                    <a:solidFill>
                      <a:schemeClr val="tx1"/>
                    </a:solidFill>
                    <a:effectLst/>
                    <a:latin typeface="+mn-lt"/>
                    <a:ea typeface="+mn-ea"/>
                  </a:rPr>
                  <a:t>hiện</a:t>
                </a:r>
                <a:r>
                  <a:rPr lang="en-US" sz="1600" dirty="0">
                    <a:solidFill>
                      <a:schemeClr val="tx1"/>
                    </a:solidFill>
                    <a:effectLst/>
                    <a:latin typeface="+mn-lt"/>
                    <a:ea typeface="+mn-ea"/>
                  </a:rPr>
                  <a:t> </a:t>
                </a:r>
                <a:r>
                  <a:rPr lang="en-US" sz="1600" dirty="0" err="1">
                    <a:solidFill>
                      <a:schemeClr val="tx1"/>
                    </a:solidFill>
                    <a:effectLst/>
                    <a:latin typeface="+mn-lt"/>
                    <a:ea typeface="+mn-ea"/>
                  </a:rPr>
                  <a:t>lấy</a:t>
                </a:r>
                <a:r>
                  <a:rPr lang="en-US" sz="1600" dirty="0">
                    <a:solidFill>
                      <a:schemeClr val="tx1"/>
                    </a:solidFill>
                    <a:effectLst/>
                    <a:latin typeface="+mn-lt"/>
                    <a:ea typeface="+mn-ea"/>
                  </a:rPr>
                  <a:t> </a:t>
                </a:r>
                <a:r>
                  <a:rPr lang="en-US" sz="1600" dirty="0" err="1">
                    <a:solidFill>
                      <a:schemeClr val="tx1"/>
                    </a:solidFill>
                    <a:effectLst/>
                    <a:latin typeface="+mn-lt"/>
                    <a:ea typeface="+mn-ea"/>
                  </a:rPr>
                  <a:t>ngẫu</a:t>
                </a:r>
                <a:r>
                  <a:rPr lang="en-US" sz="1600" dirty="0">
                    <a:solidFill>
                      <a:schemeClr val="tx1"/>
                    </a:solidFill>
                    <a:effectLst/>
                    <a:latin typeface="+mn-lt"/>
                    <a:ea typeface="+mn-ea"/>
                  </a:rPr>
                  <a:t> </a:t>
                </a:r>
                <a:r>
                  <a:rPr lang="en-US" sz="1600" dirty="0" err="1">
                    <a:solidFill>
                      <a:schemeClr val="tx1"/>
                    </a:solidFill>
                    <a:effectLst/>
                    <a:latin typeface="+mn-lt"/>
                    <a:ea typeface="+mn-ea"/>
                  </a:rPr>
                  <a:t>nhiên</a:t>
                </a:r>
                <a:r>
                  <a:rPr lang="en-US" sz="1600" dirty="0">
                    <a:solidFill>
                      <a:schemeClr val="tx1"/>
                    </a:solidFill>
                    <a:effectLst/>
                    <a:latin typeface="+mn-lt"/>
                    <a:ea typeface="+mn-ea"/>
                  </a:rPr>
                  <a:t> </a:t>
                </a:r>
                <a:r>
                  <a:rPr lang="en-US" sz="1600" dirty="0" err="1">
                    <a:solidFill>
                      <a:schemeClr val="tx1"/>
                    </a:solidFill>
                    <a:effectLst/>
                    <a:latin typeface="+mn-lt"/>
                    <a:ea typeface="+mn-ea"/>
                  </a:rPr>
                  <a:t>các</a:t>
                </a:r>
                <a:r>
                  <a:rPr lang="en-US" sz="1600" dirty="0">
                    <a:solidFill>
                      <a:schemeClr val="tx1"/>
                    </a:solidFill>
                    <a:effectLst/>
                    <a:latin typeface="+mn-lt"/>
                    <a:ea typeface="+mn-ea"/>
                  </a:rPr>
                  <a:t> </a:t>
                </a:r>
                <a:r>
                  <a:rPr lang="en-US" sz="1600" dirty="0" err="1">
                    <a:solidFill>
                      <a:schemeClr val="tx1"/>
                    </a:solidFill>
                    <a:effectLst/>
                    <a:latin typeface="+mn-lt"/>
                    <a:ea typeface="+mn-ea"/>
                  </a:rPr>
                  <a:t>số</a:t>
                </a:r>
                <a:r>
                  <a:rPr lang="en-US" sz="1600" dirty="0">
                    <a:solidFill>
                      <a:schemeClr val="tx1"/>
                    </a:solidFill>
                    <a:effectLst/>
                    <a:latin typeface="+mn-lt"/>
                    <a:ea typeface="+mn-ea"/>
                  </a:rPr>
                  <a:t> </a:t>
                </a:r>
                <a:r>
                  <a:rPr lang="en-US" sz="1600" dirty="0" err="1">
                    <a:solidFill>
                      <a:schemeClr val="tx1"/>
                    </a:solidFill>
                    <a:effectLst/>
                    <a:latin typeface="+mn-lt"/>
                    <a:ea typeface="+mn-ea"/>
                  </a:rPr>
                  <a:t>nguyên</a:t>
                </a:r>
                <a:r>
                  <a:rPr lang="en-US" sz="1600" dirty="0">
                    <a:solidFill>
                      <a:schemeClr val="tx1"/>
                    </a:solidFill>
                    <a:effectLst/>
                    <a:latin typeface="+mn-lt"/>
                    <a:ea typeface="+mn-ea"/>
                  </a:rPr>
                  <a:t> </a:t>
                </a:r>
                <a:r>
                  <a:rPr lang="en-US" sz="1600" dirty="0" err="1">
                    <a:solidFill>
                      <a:schemeClr val="tx1"/>
                    </a:solidFill>
                    <a:effectLst/>
                    <a:latin typeface="+mn-lt"/>
                    <a:ea typeface="+mn-ea"/>
                  </a:rPr>
                  <a:t>tố</a:t>
                </a:r>
                <a:r>
                  <a:rPr lang="en-US" sz="1600" dirty="0">
                    <a:solidFill>
                      <a:schemeClr val="tx1"/>
                    </a:solidFill>
                    <a:effectLst/>
                    <a:latin typeface="+mn-lt"/>
                    <a:ea typeface="+mn-ea"/>
                  </a:rPr>
                  <a:t> </a:t>
                </a:r>
                <a:r>
                  <a:rPr lang="en-US" sz="1600" dirty="0" err="1">
                    <a:solidFill>
                      <a:schemeClr val="tx1"/>
                    </a:solidFill>
                    <a:effectLst/>
                    <a:latin typeface="+mn-lt"/>
                    <a:ea typeface="+mn-ea"/>
                  </a:rPr>
                  <a:t>cho</a:t>
                </a:r>
                <a:r>
                  <a:rPr lang="en-US" sz="1600" dirty="0">
                    <a:solidFill>
                      <a:schemeClr val="tx1"/>
                    </a:solidFill>
                    <a:effectLst/>
                    <a:latin typeface="+mn-lt"/>
                    <a:ea typeface="+mn-ea"/>
                  </a:rPr>
                  <a:t> 2 </a:t>
                </a:r>
                <a:r>
                  <a:rPr lang="en-US" sz="1600" dirty="0" err="1">
                    <a:solidFill>
                      <a:schemeClr val="tx1"/>
                    </a:solidFill>
                    <a:effectLst/>
                    <a:latin typeface="+mn-lt"/>
                    <a:ea typeface="+mn-ea"/>
                  </a:rPr>
                  <a:t>số</a:t>
                </a:r>
                <a:r>
                  <a:rPr lang="en-US" sz="1600" dirty="0">
                    <a:solidFill>
                      <a:schemeClr val="tx1"/>
                    </a:solidFill>
                    <a:effectLst/>
                    <a:latin typeface="+mn-lt"/>
                    <a:ea typeface="+mn-ea"/>
                  </a:rPr>
                  <a:t> “q” </a:t>
                </a:r>
                <a:r>
                  <a:rPr lang="en-US" sz="1600" dirty="0" err="1">
                    <a:solidFill>
                      <a:schemeClr val="tx1"/>
                    </a:solidFill>
                    <a:effectLst/>
                    <a:latin typeface="+mn-lt"/>
                    <a:ea typeface="+mn-ea"/>
                  </a:rPr>
                  <a:t>và</a:t>
                </a:r>
                <a:r>
                  <a:rPr lang="en-US" sz="1600" dirty="0">
                    <a:solidFill>
                      <a:schemeClr val="tx1"/>
                    </a:solidFill>
                    <a:effectLst/>
                    <a:latin typeface="+mn-lt"/>
                    <a:ea typeface="+mn-ea"/>
                  </a:rPr>
                  <a:t> “p” </a:t>
                </a:r>
                <a:r>
                  <a:rPr lang="en-US" sz="1600" dirty="0" err="1">
                    <a:solidFill>
                      <a:schemeClr val="tx1"/>
                    </a:solidFill>
                    <a:effectLst/>
                    <a:latin typeface="+mn-lt"/>
                    <a:ea typeface="+mn-ea"/>
                  </a:rPr>
                  <a:t>có</a:t>
                </a:r>
                <a:r>
                  <a:rPr lang="en-US" sz="1600" dirty="0">
                    <a:solidFill>
                      <a:schemeClr val="tx1"/>
                    </a:solidFill>
                    <a:effectLst/>
                    <a:latin typeface="+mn-lt"/>
                    <a:ea typeface="+mn-ea"/>
                  </a:rPr>
                  <a:t> </a:t>
                </a:r>
                <a:r>
                  <a:rPr lang="en-US" sz="1600" dirty="0" err="1">
                    <a:solidFill>
                      <a:schemeClr val="tx1"/>
                    </a:solidFill>
                    <a:effectLst/>
                    <a:latin typeface="+mn-lt"/>
                    <a:ea typeface="+mn-ea"/>
                  </a:rPr>
                  <a:t>giá</a:t>
                </a:r>
                <a:r>
                  <a:rPr lang="en-US" sz="1600" dirty="0">
                    <a:solidFill>
                      <a:schemeClr val="tx1"/>
                    </a:solidFill>
                    <a:effectLst/>
                    <a:latin typeface="+mn-lt"/>
                    <a:ea typeface="+mn-ea"/>
                  </a:rPr>
                  <a:t> </a:t>
                </a:r>
                <a:r>
                  <a:rPr lang="en-US" sz="1600" dirty="0" err="1">
                    <a:solidFill>
                      <a:schemeClr val="tx1"/>
                    </a:solidFill>
                    <a:effectLst/>
                    <a:latin typeface="+mn-lt"/>
                    <a:ea typeface="+mn-ea"/>
                  </a:rPr>
                  <a:t>trị</a:t>
                </a:r>
                <a:r>
                  <a:rPr lang="en-US" sz="1600" dirty="0">
                    <a:solidFill>
                      <a:schemeClr val="tx1"/>
                    </a:solidFill>
                    <a:effectLst/>
                    <a:latin typeface="+mn-lt"/>
                    <a:ea typeface="+mn-ea"/>
                  </a:rPr>
                  <a:t> </a:t>
                </a:r>
                <a:r>
                  <a:rPr lang="en-US" sz="1600" dirty="0" err="1">
                    <a:solidFill>
                      <a:schemeClr val="tx1"/>
                    </a:solidFill>
                    <a:effectLst/>
                    <a:latin typeface="+mn-lt"/>
                    <a:ea typeface="+mn-ea"/>
                  </a:rPr>
                  <a:t>xấp</a:t>
                </a:r>
                <a:r>
                  <a:rPr lang="en-US" sz="1600" dirty="0">
                    <a:solidFill>
                      <a:schemeClr val="tx1"/>
                    </a:solidFill>
                    <a:effectLst/>
                    <a:latin typeface="+mn-lt"/>
                    <a:ea typeface="+mn-ea"/>
                  </a:rPr>
                  <a:t> </a:t>
                </a:r>
                <a:r>
                  <a:rPr lang="en-US" sz="1600" dirty="0" err="1">
                    <a:solidFill>
                      <a:schemeClr val="tx1"/>
                    </a:solidFill>
                    <a:effectLst/>
                    <a:latin typeface="+mn-lt"/>
                    <a:ea typeface="+mn-ea"/>
                  </a:rPr>
                  <a:t>xỉ</a:t>
                </a:r>
                <a:r>
                  <a:rPr lang="en-US" sz="1600" dirty="0">
                    <a:solidFill>
                      <a:schemeClr val="tx1"/>
                    </a:solidFill>
                    <a:effectLst/>
                    <a:latin typeface="+mn-lt"/>
                    <a:ea typeface="+mn-ea"/>
                  </a:rPr>
                  <a:t> </a:t>
                </a:r>
                <a:r>
                  <a:rPr lang="en-US" sz="1600" dirty="0" err="1">
                    <a:solidFill>
                      <a:schemeClr val="tx1"/>
                    </a:solidFill>
                    <a:effectLst/>
                    <a:latin typeface="+mn-lt"/>
                    <a:ea typeface="+mn-ea"/>
                  </a:rPr>
                  <a:t>nhau</a:t>
                </a:r>
                <a:r>
                  <a:rPr lang="en-US" sz="1600" dirty="0">
                    <a:solidFill>
                      <a:schemeClr val="tx1"/>
                    </a:solidFill>
                    <a:effectLst/>
                    <a:latin typeface="+mn-lt"/>
                    <a:ea typeface="+mn-ea"/>
                  </a:rPr>
                  <a:t>, </a:t>
                </a:r>
                <a:r>
                  <a:rPr lang="en-US" sz="1600" dirty="0" err="1">
                    <a:solidFill>
                      <a:schemeClr val="tx1"/>
                    </a:solidFill>
                    <a:effectLst/>
                    <a:latin typeface="+mn-lt"/>
                    <a:ea typeface="+mn-ea"/>
                  </a:rPr>
                  <a:t>sau</a:t>
                </a:r>
                <a:r>
                  <a:rPr lang="en-US" sz="1600" dirty="0">
                    <a:solidFill>
                      <a:schemeClr val="tx1"/>
                    </a:solidFill>
                    <a:effectLst/>
                    <a:latin typeface="+mn-lt"/>
                    <a:ea typeface="+mn-ea"/>
                  </a:rPr>
                  <a:t> </a:t>
                </a:r>
                <a:r>
                  <a:rPr lang="en-US" sz="1600" dirty="0" err="1">
                    <a:solidFill>
                      <a:schemeClr val="tx1"/>
                    </a:solidFill>
                    <a:effectLst/>
                    <a:latin typeface="+mn-lt"/>
                    <a:ea typeface="+mn-ea"/>
                  </a:rPr>
                  <a:t>đó</a:t>
                </a:r>
                <a:r>
                  <a:rPr lang="en-US" sz="1600" dirty="0">
                    <a:solidFill>
                      <a:schemeClr val="tx1"/>
                    </a:solidFill>
                    <a:effectLst/>
                    <a:latin typeface="+mn-lt"/>
                    <a:ea typeface="+mn-ea"/>
                  </a:rPr>
                  <a:t> </a:t>
                </a:r>
                <a:r>
                  <a:rPr lang="en-US" sz="1600" dirty="0" err="1">
                    <a:solidFill>
                      <a:schemeClr val="tx1"/>
                    </a:solidFill>
                    <a:effectLst/>
                    <a:latin typeface="+mn-lt"/>
                    <a:ea typeface="+mn-ea"/>
                  </a:rPr>
                  <a:t>tính</a:t>
                </a:r>
                <a:r>
                  <a:rPr lang="en-US" sz="1600" dirty="0">
                    <a:solidFill>
                      <a:schemeClr val="tx1"/>
                    </a:solidFill>
                    <a:effectLst/>
                    <a:latin typeface="+mn-lt"/>
                    <a:ea typeface="+mn-ea"/>
                  </a:rPr>
                  <a:t> N </a:t>
                </a:r>
                <a:r>
                  <a:rPr lang="en-US" sz="1600" dirty="0" err="1">
                    <a:solidFill>
                      <a:schemeClr val="tx1"/>
                    </a:solidFill>
                    <a:effectLst/>
                    <a:latin typeface="+mn-lt"/>
                    <a:ea typeface="+mn-ea"/>
                  </a:rPr>
                  <a:t>theo</a:t>
                </a:r>
                <a:r>
                  <a:rPr lang="en-US" sz="1600" dirty="0">
                    <a:solidFill>
                      <a:schemeClr val="tx1"/>
                    </a:solidFill>
                    <a:effectLst/>
                    <a:latin typeface="+mn-lt"/>
                    <a:ea typeface="+mn-ea"/>
                  </a:rPr>
                  <a:t> </a:t>
                </a:r>
                <a:r>
                  <a:rPr lang="en-US" sz="1600" dirty="0" err="1">
                    <a:solidFill>
                      <a:schemeClr val="tx1"/>
                    </a:solidFill>
                    <a:effectLst/>
                    <a:latin typeface="+mn-lt"/>
                    <a:ea typeface="+mn-ea"/>
                  </a:rPr>
                  <a:t>công</a:t>
                </a:r>
                <a:r>
                  <a:rPr lang="en-US" sz="1600" dirty="0">
                    <a:solidFill>
                      <a:schemeClr val="tx1"/>
                    </a:solidFill>
                    <a:effectLst/>
                    <a:latin typeface="+mn-lt"/>
                    <a:ea typeface="+mn-ea"/>
                  </a:rPr>
                  <a:t> </a:t>
                </a:r>
                <a:r>
                  <a:rPr lang="en-US" sz="1600" dirty="0" err="1">
                    <a:solidFill>
                      <a:schemeClr val="tx1"/>
                    </a:solidFill>
                    <a:effectLst/>
                    <a:latin typeface="+mn-lt"/>
                    <a:ea typeface="+mn-ea"/>
                  </a:rPr>
                  <a:t>thức</a:t>
                </a:r>
                <a:r>
                  <a:rPr lang="en-US" sz="1600" dirty="0">
                    <a:solidFill>
                      <a:schemeClr val="tx1"/>
                    </a:solidFill>
                    <a:effectLst/>
                    <a:latin typeface="+mn-lt"/>
                    <a:ea typeface="+mn-ea"/>
                  </a:rPr>
                  <a:t> q</a:t>
                </a:r>
                <a14:m>
                  <m:oMath xmlns:m="http://schemas.openxmlformats.org/officeDocument/2006/math">
                    <m:r>
                      <a:rPr lang="en-US" sz="1600" b="0" i="1" dirty="0" smtClean="0">
                        <a:solidFill>
                          <a:schemeClr val="tx1"/>
                        </a:solidFill>
                        <a:effectLst/>
                        <a:latin typeface="Cambria Math" panose="02040503050406030204" pitchFamily="18" charset="0"/>
                        <a:ea typeface="Cambria Math" panose="02040503050406030204" pitchFamily="18" charset="0"/>
                      </a:rPr>
                      <m:t>∗</m:t>
                    </m:r>
                  </m:oMath>
                </a14:m>
                <a:r>
                  <a:rPr lang="en-US" sz="1600" dirty="0">
                    <a:solidFill>
                      <a:schemeClr val="tx1"/>
                    </a:solidFill>
                    <a:effectLst/>
                    <a:latin typeface="+mn-lt"/>
                    <a:ea typeface="+mn-ea"/>
                  </a:rPr>
                  <a:t>p = N.</a:t>
                </a:r>
              </a:p>
              <a:p>
                <a:pPr marL="0" marR="0" indent="-228600" eaLnBrk="1" hangingPunct="1">
                  <a:lnSpc>
                    <a:spcPct val="90000"/>
                  </a:lnSpc>
                  <a:spcBef>
                    <a:spcPts val="400"/>
                  </a:spcBef>
                  <a:spcAft>
                    <a:spcPts val="400"/>
                  </a:spcAft>
                  <a:buFont typeface="Arial" panose="020B0604020202020204" pitchFamily="34" charset="0"/>
                  <a:buChar char="•"/>
                </a:pPr>
                <a:r>
                  <a:rPr lang="en-US" sz="1600" dirty="0" err="1">
                    <a:solidFill>
                      <a:schemeClr val="tx1"/>
                    </a:solidFill>
                    <a:effectLst/>
                    <a:latin typeface="+mn-lt"/>
                    <a:ea typeface="+mn-ea"/>
                  </a:rPr>
                  <a:t>Tiếp</a:t>
                </a:r>
                <a:r>
                  <a:rPr lang="en-US" sz="1600" dirty="0">
                    <a:solidFill>
                      <a:schemeClr val="tx1"/>
                    </a:solidFill>
                    <a:effectLst/>
                    <a:latin typeface="+mn-lt"/>
                    <a:ea typeface="+mn-ea"/>
                  </a:rPr>
                  <a:t> </a:t>
                </a:r>
                <a:r>
                  <a:rPr lang="en-US" sz="1600" dirty="0" err="1">
                    <a:solidFill>
                      <a:schemeClr val="tx1"/>
                    </a:solidFill>
                    <a:effectLst/>
                    <a:latin typeface="+mn-lt"/>
                    <a:ea typeface="+mn-ea"/>
                  </a:rPr>
                  <a:t>đến</a:t>
                </a:r>
                <a:r>
                  <a:rPr lang="en-US" sz="1600" dirty="0">
                    <a:solidFill>
                      <a:schemeClr val="tx1"/>
                    </a:solidFill>
                    <a:effectLst/>
                    <a:latin typeface="+mn-lt"/>
                    <a:ea typeface="+mn-ea"/>
                  </a:rPr>
                  <a:t> </a:t>
                </a:r>
                <a:r>
                  <a:rPr lang="en-US" sz="1600" dirty="0" err="1">
                    <a:solidFill>
                      <a:schemeClr val="tx1"/>
                    </a:solidFill>
                    <a:effectLst/>
                    <a:latin typeface="+mn-lt"/>
                    <a:ea typeface="+mn-ea"/>
                  </a:rPr>
                  <a:t>tính</a:t>
                </a:r>
                <a:r>
                  <a:rPr lang="en-US" sz="1600" dirty="0">
                    <a:solidFill>
                      <a:schemeClr val="tx1"/>
                    </a:solidFill>
                    <a:effectLst/>
                    <a:latin typeface="+mn-lt"/>
                    <a:ea typeface="+mn-ea"/>
                  </a:rPr>
                  <a:t> </a:t>
                </a:r>
                <a14:m>
                  <m:oMath xmlns:m="http://schemas.openxmlformats.org/officeDocument/2006/math">
                    <m:r>
                      <a:rPr lang="en-US" sz="1600" i="1">
                        <a:solidFill>
                          <a:schemeClr val="tx1"/>
                        </a:solidFill>
                        <a:effectLst/>
                        <a:latin typeface="Cambria Math" panose="02040503050406030204" pitchFamily="18" charset="0"/>
                        <a:ea typeface="+mn-ea"/>
                      </a:rPr>
                      <m:t>𝜑</m:t>
                    </m:r>
                    <m:r>
                      <a:rPr lang="en-US" sz="1600" i="1">
                        <a:solidFill>
                          <a:schemeClr val="tx1"/>
                        </a:solidFill>
                        <a:effectLst/>
                        <a:latin typeface="Cambria Math" panose="02040503050406030204" pitchFamily="18" charset="0"/>
                        <a:ea typeface="+mn-ea"/>
                      </a:rPr>
                      <m:t>(</m:t>
                    </m:r>
                    <m:r>
                      <a:rPr lang="en-US" sz="1600" i="1">
                        <a:solidFill>
                          <a:schemeClr val="tx1"/>
                        </a:solidFill>
                        <a:effectLst/>
                        <a:latin typeface="Cambria Math" panose="02040503050406030204" pitchFamily="18" charset="0"/>
                        <a:ea typeface="+mn-ea"/>
                      </a:rPr>
                      <m:t>𝑛</m:t>
                    </m:r>
                    <m:r>
                      <a:rPr lang="en-US" sz="1600" i="1">
                        <a:solidFill>
                          <a:schemeClr val="tx1"/>
                        </a:solidFill>
                        <a:effectLst/>
                        <a:latin typeface="Cambria Math" panose="02040503050406030204" pitchFamily="18" charset="0"/>
                        <a:ea typeface="+mn-ea"/>
                      </a:rPr>
                      <m:t>)</m:t>
                    </m:r>
                  </m:oMath>
                </a14:m>
                <a:r>
                  <a:rPr lang="en-US" sz="1600" dirty="0">
                    <a:solidFill>
                      <a:schemeClr val="tx1"/>
                    </a:solidFill>
                    <a:effectLst/>
                    <a:latin typeface="+mn-lt"/>
                    <a:ea typeface="+mn-ea"/>
                  </a:rPr>
                  <a:t> </a:t>
                </a:r>
                <a:r>
                  <a:rPr lang="en-US" sz="1600" dirty="0" err="1">
                    <a:solidFill>
                      <a:schemeClr val="tx1"/>
                    </a:solidFill>
                    <a:effectLst/>
                    <a:latin typeface="+mn-lt"/>
                    <a:ea typeface="+mn-ea"/>
                  </a:rPr>
                  <a:t>bằng</a:t>
                </a:r>
                <a:r>
                  <a:rPr lang="en-US" sz="1600" dirty="0">
                    <a:solidFill>
                      <a:schemeClr val="tx1"/>
                    </a:solidFill>
                    <a:effectLst/>
                    <a:latin typeface="+mn-lt"/>
                    <a:ea typeface="+mn-ea"/>
                  </a:rPr>
                  <a:t> </a:t>
                </a:r>
                <a:r>
                  <a:rPr lang="en-US" sz="1600" dirty="0" err="1">
                    <a:solidFill>
                      <a:schemeClr val="tx1"/>
                    </a:solidFill>
                    <a:effectLst/>
                    <a:latin typeface="+mn-lt"/>
                    <a:ea typeface="+mn-ea"/>
                  </a:rPr>
                  <a:t>công</a:t>
                </a:r>
                <a:r>
                  <a:rPr lang="en-US" sz="1600" dirty="0">
                    <a:solidFill>
                      <a:schemeClr val="tx1"/>
                    </a:solidFill>
                    <a:effectLst/>
                    <a:latin typeface="+mn-lt"/>
                    <a:ea typeface="+mn-ea"/>
                  </a:rPr>
                  <a:t> </a:t>
                </a:r>
                <a:r>
                  <a:rPr lang="en-US" sz="1600" dirty="0" err="1">
                    <a:solidFill>
                      <a:schemeClr val="tx1"/>
                    </a:solidFill>
                    <a:effectLst/>
                    <a:latin typeface="+mn-lt"/>
                    <a:ea typeface="+mn-ea"/>
                  </a:rPr>
                  <a:t>thức</a:t>
                </a:r>
                <a:r>
                  <a:rPr lang="en-US" sz="1600" dirty="0">
                    <a:solidFill>
                      <a:schemeClr val="tx1"/>
                    </a:solidFill>
                    <a:effectLst/>
                    <a:latin typeface="+mn-lt"/>
                    <a:ea typeface="+mn-ea"/>
                  </a:rPr>
                  <a:t> (p-1)</a:t>
                </a:r>
                <a:r>
                  <a:rPr lang="en-US" sz="1600" b="0" dirty="0">
                    <a:ea typeface="Cambria Math" panose="02040503050406030204" pitchFamily="18" charset="0"/>
                  </a:rPr>
                  <a:t> </a:t>
                </a:r>
                <a14:m>
                  <m:oMath xmlns:m="http://schemas.openxmlformats.org/officeDocument/2006/math">
                    <m:r>
                      <a:rPr lang="en-US" sz="1600" b="0" i="1" dirty="0">
                        <a:latin typeface="Cambria Math" panose="02040503050406030204" pitchFamily="18" charset="0"/>
                        <a:ea typeface="Cambria Math" panose="02040503050406030204" pitchFamily="18" charset="0"/>
                      </a:rPr>
                      <m:t>∗</m:t>
                    </m:r>
                  </m:oMath>
                </a14:m>
                <a:r>
                  <a:rPr lang="en-US" sz="1600" dirty="0">
                    <a:solidFill>
                      <a:schemeClr val="tx1"/>
                    </a:solidFill>
                    <a:effectLst/>
                    <a:latin typeface="+mn-lt"/>
                    <a:ea typeface="+mn-ea"/>
                  </a:rPr>
                  <a:t> (q-1) = </a:t>
                </a:r>
                <a14:m>
                  <m:oMath xmlns:m="http://schemas.openxmlformats.org/officeDocument/2006/math">
                    <m:r>
                      <a:rPr lang="en-US" sz="1600" i="1">
                        <a:solidFill>
                          <a:schemeClr val="tx1"/>
                        </a:solidFill>
                        <a:effectLst/>
                        <a:latin typeface="Cambria Math" panose="02040503050406030204" pitchFamily="18" charset="0"/>
                        <a:ea typeface="+mn-ea"/>
                      </a:rPr>
                      <m:t>𝜑</m:t>
                    </m:r>
                    <m:r>
                      <a:rPr lang="en-US" sz="1600" i="1">
                        <a:solidFill>
                          <a:schemeClr val="tx1"/>
                        </a:solidFill>
                        <a:effectLst/>
                        <a:latin typeface="Cambria Math" panose="02040503050406030204" pitchFamily="18" charset="0"/>
                        <a:ea typeface="+mn-ea"/>
                      </a:rPr>
                      <m:t>(</m:t>
                    </m:r>
                    <m:r>
                      <a:rPr lang="en-US" sz="1600" i="1">
                        <a:solidFill>
                          <a:schemeClr val="tx1"/>
                        </a:solidFill>
                        <a:effectLst/>
                        <a:latin typeface="Cambria Math" panose="02040503050406030204" pitchFamily="18" charset="0"/>
                        <a:ea typeface="+mn-ea"/>
                      </a:rPr>
                      <m:t>𝑛</m:t>
                    </m:r>
                    <m:r>
                      <a:rPr lang="en-US" sz="1600" i="1">
                        <a:solidFill>
                          <a:schemeClr val="tx1"/>
                        </a:solidFill>
                        <a:effectLst/>
                        <a:latin typeface="Cambria Math" panose="02040503050406030204" pitchFamily="18" charset="0"/>
                        <a:ea typeface="+mn-ea"/>
                      </a:rPr>
                      <m:t>)</m:t>
                    </m:r>
                  </m:oMath>
                </a14:m>
                <a:r>
                  <a:rPr lang="en-US" sz="1600" dirty="0">
                    <a:solidFill>
                      <a:schemeClr val="tx1"/>
                    </a:solidFill>
                    <a:effectLst/>
                    <a:latin typeface="+mn-lt"/>
                    <a:ea typeface="+mn-ea"/>
                  </a:rPr>
                  <a:t>.</a:t>
                </a:r>
              </a:p>
              <a:p>
                <a:pPr marL="0" marR="0" indent="-228600" eaLnBrk="1" hangingPunct="1">
                  <a:lnSpc>
                    <a:spcPct val="90000"/>
                  </a:lnSpc>
                  <a:spcBef>
                    <a:spcPts val="400"/>
                  </a:spcBef>
                  <a:spcAft>
                    <a:spcPts val="400"/>
                  </a:spcAft>
                  <a:buFont typeface="Arial" panose="020B0604020202020204" pitchFamily="34" charset="0"/>
                  <a:buChar char="•"/>
                </a:pPr>
                <a:r>
                  <a:rPr lang="en-US" sz="1600" dirty="0" err="1">
                    <a:solidFill>
                      <a:schemeClr val="tx1"/>
                    </a:solidFill>
                    <a:effectLst/>
                    <a:latin typeface="+mn-lt"/>
                    <a:ea typeface="+mn-ea"/>
                  </a:rPr>
                  <a:t>Kế</a:t>
                </a:r>
                <a:r>
                  <a:rPr lang="en-US" sz="1600" dirty="0">
                    <a:solidFill>
                      <a:schemeClr val="tx1"/>
                    </a:solidFill>
                    <a:effectLst/>
                    <a:latin typeface="+mn-lt"/>
                    <a:ea typeface="+mn-ea"/>
                  </a:rPr>
                  <a:t> </a:t>
                </a:r>
                <a:r>
                  <a:rPr lang="en-US" sz="1600" dirty="0" err="1">
                    <a:solidFill>
                      <a:schemeClr val="tx1"/>
                    </a:solidFill>
                    <a:effectLst/>
                    <a:latin typeface="+mn-lt"/>
                    <a:ea typeface="+mn-ea"/>
                  </a:rPr>
                  <a:t>đến</a:t>
                </a:r>
                <a:r>
                  <a:rPr lang="en-US" sz="1600" dirty="0">
                    <a:solidFill>
                      <a:schemeClr val="tx1"/>
                    </a:solidFill>
                    <a:effectLst/>
                    <a:latin typeface="+mn-lt"/>
                    <a:ea typeface="+mn-ea"/>
                  </a:rPr>
                  <a:t>, </a:t>
                </a:r>
                <a:r>
                  <a:rPr lang="en-US" sz="1600" dirty="0" err="1">
                    <a:solidFill>
                      <a:schemeClr val="tx1"/>
                    </a:solidFill>
                    <a:effectLst/>
                    <a:latin typeface="+mn-lt"/>
                    <a:ea typeface="+mn-ea"/>
                  </a:rPr>
                  <a:t>thuật</a:t>
                </a:r>
                <a:r>
                  <a:rPr lang="en-US" sz="1600" dirty="0">
                    <a:solidFill>
                      <a:schemeClr val="tx1"/>
                    </a:solidFill>
                    <a:effectLst/>
                    <a:latin typeface="+mn-lt"/>
                    <a:ea typeface="+mn-ea"/>
                  </a:rPr>
                  <a:t> </a:t>
                </a:r>
                <a:r>
                  <a:rPr lang="en-US" sz="1600" dirty="0" err="1">
                    <a:solidFill>
                      <a:schemeClr val="tx1"/>
                    </a:solidFill>
                    <a:effectLst/>
                    <a:latin typeface="+mn-lt"/>
                    <a:ea typeface="+mn-ea"/>
                  </a:rPr>
                  <a:t>toán</a:t>
                </a:r>
                <a:r>
                  <a:rPr lang="en-US" sz="1600" dirty="0">
                    <a:solidFill>
                      <a:schemeClr val="tx1"/>
                    </a:solidFill>
                    <a:effectLst/>
                    <a:latin typeface="+mn-lt"/>
                    <a:ea typeface="+mn-ea"/>
                  </a:rPr>
                  <a:t> </a:t>
                </a:r>
                <a:r>
                  <a:rPr lang="en-US" sz="1600" dirty="0" err="1">
                    <a:solidFill>
                      <a:schemeClr val="tx1"/>
                    </a:solidFill>
                    <a:effectLst/>
                    <a:latin typeface="+mn-lt"/>
                    <a:ea typeface="+mn-ea"/>
                  </a:rPr>
                  <a:t>tìm</a:t>
                </a:r>
                <a:r>
                  <a:rPr lang="en-US" sz="1600" dirty="0">
                    <a:solidFill>
                      <a:schemeClr val="tx1"/>
                    </a:solidFill>
                    <a:effectLst/>
                    <a:latin typeface="+mn-lt"/>
                    <a:ea typeface="+mn-ea"/>
                  </a:rPr>
                  <a:t> 1 </a:t>
                </a:r>
                <a:r>
                  <a:rPr lang="en-US" sz="1600" dirty="0" err="1">
                    <a:solidFill>
                      <a:schemeClr val="tx1"/>
                    </a:solidFill>
                    <a:effectLst/>
                    <a:latin typeface="+mn-lt"/>
                    <a:ea typeface="+mn-ea"/>
                  </a:rPr>
                  <a:t>số</a:t>
                </a:r>
                <a:r>
                  <a:rPr lang="en-US" sz="1600" dirty="0">
                    <a:solidFill>
                      <a:schemeClr val="tx1"/>
                    </a:solidFill>
                    <a:effectLst/>
                    <a:latin typeface="+mn-lt"/>
                    <a:ea typeface="+mn-ea"/>
                  </a:rPr>
                  <a:t> </a:t>
                </a:r>
                <a:r>
                  <a:rPr lang="en-US" sz="1600" dirty="0" err="1">
                    <a:solidFill>
                      <a:schemeClr val="tx1"/>
                    </a:solidFill>
                    <a:effectLst/>
                    <a:latin typeface="+mn-lt"/>
                    <a:ea typeface="+mn-ea"/>
                  </a:rPr>
                  <a:t>nhiên</a:t>
                </a:r>
                <a:r>
                  <a:rPr lang="en-US" sz="1600" dirty="0">
                    <a:solidFill>
                      <a:schemeClr val="tx1"/>
                    </a:solidFill>
                    <a:effectLst/>
                    <a:latin typeface="+mn-lt"/>
                    <a:ea typeface="+mn-ea"/>
                  </a:rPr>
                  <a:t> “e” </a:t>
                </a:r>
                <a:r>
                  <a:rPr lang="en-US" sz="1600" dirty="0" err="1">
                    <a:solidFill>
                      <a:schemeClr val="tx1"/>
                    </a:solidFill>
                    <a:effectLst/>
                    <a:latin typeface="+mn-lt"/>
                    <a:ea typeface="+mn-ea"/>
                  </a:rPr>
                  <a:t>với</a:t>
                </a:r>
                <a:r>
                  <a:rPr lang="en-US" sz="1600" dirty="0">
                    <a:solidFill>
                      <a:schemeClr val="tx1"/>
                    </a:solidFill>
                    <a:effectLst/>
                    <a:latin typeface="+mn-lt"/>
                    <a:ea typeface="+mn-ea"/>
                  </a:rPr>
                  <a:t> </a:t>
                </a:r>
                <a:r>
                  <a:rPr lang="en-US" sz="1600" dirty="0" err="1">
                    <a:solidFill>
                      <a:schemeClr val="tx1"/>
                    </a:solidFill>
                    <a:effectLst/>
                    <a:latin typeface="+mn-lt"/>
                    <a:ea typeface="+mn-ea"/>
                  </a:rPr>
                  <a:t>điều</a:t>
                </a:r>
                <a:r>
                  <a:rPr lang="en-US" sz="1600" dirty="0">
                    <a:solidFill>
                      <a:schemeClr val="tx1"/>
                    </a:solidFill>
                    <a:effectLst/>
                    <a:latin typeface="+mn-lt"/>
                    <a:ea typeface="+mn-ea"/>
                  </a:rPr>
                  <a:t> </a:t>
                </a:r>
                <a:r>
                  <a:rPr lang="en-US" sz="1600" dirty="0" err="1">
                    <a:solidFill>
                      <a:schemeClr val="tx1"/>
                    </a:solidFill>
                    <a:effectLst/>
                    <a:latin typeface="+mn-lt"/>
                    <a:ea typeface="+mn-ea"/>
                  </a:rPr>
                  <a:t>kiện</a:t>
                </a:r>
                <a:r>
                  <a:rPr lang="en-US" sz="1600" dirty="0">
                    <a:solidFill>
                      <a:schemeClr val="tx1"/>
                    </a:solidFill>
                    <a:effectLst/>
                    <a:latin typeface="+mn-lt"/>
                    <a:ea typeface="+mn-ea"/>
                  </a:rPr>
                  <a:t> 1 &lt; </a:t>
                </a:r>
                <a:r>
                  <a:rPr lang="en-US" sz="1600" dirty="0" err="1">
                    <a:solidFill>
                      <a:schemeClr val="tx1"/>
                    </a:solidFill>
                    <a:effectLst/>
                    <a:latin typeface="+mn-lt"/>
                    <a:ea typeface="+mn-ea"/>
                  </a:rPr>
                  <a:t>e</a:t>
                </a:r>
                <a:r>
                  <a:rPr lang="en-US" sz="1600" baseline="-25000" dirty="0" err="1">
                    <a:solidFill>
                      <a:schemeClr val="tx1"/>
                    </a:solidFill>
                    <a:effectLst/>
                    <a:latin typeface="+mn-lt"/>
                    <a:ea typeface="+mn-ea"/>
                  </a:rPr>
                  <a:t>A</a:t>
                </a:r>
                <a:r>
                  <a:rPr lang="en-US" sz="1600" dirty="0">
                    <a:solidFill>
                      <a:schemeClr val="tx1"/>
                    </a:solidFill>
                    <a:effectLst/>
                    <a:latin typeface="+mn-lt"/>
                    <a:ea typeface="+mn-ea"/>
                  </a:rPr>
                  <a:t> &lt; </a:t>
                </a:r>
                <a14:m>
                  <m:oMath xmlns:m="http://schemas.openxmlformats.org/officeDocument/2006/math">
                    <m:r>
                      <a:rPr lang="en-US" sz="1600" i="1">
                        <a:solidFill>
                          <a:schemeClr val="tx1"/>
                        </a:solidFill>
                        <a:effectLst/>
                        <a:latin typeface="Cambria Math" panose="02040503050406030204" pitchFamily="18" charset="0"/>
                        <a:ea typeface="+mn-ea"/>
                      </a:rPr>
                      <m:t>𝜑</m:t>
                    </m:r>
                    <m:r>
                      <a:rPr lang="en-US" sz="1600" i="1">
                        <a:solidFill>
                          <a:schemeClr val="tx1"/>
                        </a:solidFill>
                        <a:effectLst/>
                        <a:latin typeface="Cambria Math" panose="02040503050406030204" pitchFamily="18" charset="0"/>
                        <a:ea typeface="+mn-ea"/>
                      </a:rPr>
                      <m:t>(</m:t>
                    </m:r>
                    <m:r>
                      <a:rPr lang="en-US" sz="1600" i="1">
                        <a:solidFill>
                          <a:schemeClr val="tx1"/>
                        </a:solidFill>
                        <a:effectLst/>
                        <a:latin typeface="Cambria Math" panose="02040503050406030204" pitchFamily="18" charset="0"/>
                        <a:ea typeface="+mn-ea"/>
                      </a:rPr>
                      <m:t>𝑛</m:t>
                    </m:r>
                    <m:r>
                      <a:rPr lang="en-US" sz="1600" i="1">
                        <a:solidFill>
                          <a:schemeClr val="tx1"/>
                        </a:solidFill>
                        <a:effectLst/>
                        <a:latin typeface="Cambria Math" panose="02040503050406030204" pitchFamily="18" charset="0"/>
                        <a:ea typeface="+mn-ea"/>
                      </a:rPr>
                      <m:t>)</m:t>
                    </m:r>
                  </m:oMath>
                </a14:m>
                <a:r>
                  <a:rPr lang="en-US" sz="1600" dirty="0">
                    <a:solidFill>
                      <a:schemeClr val="tx1"/>
                    </a:solidFill>
                    <a:effectLst/>
                    <a:latin typeface="+mn-lt"/>
                    <a:ea typeface="+mn-ea"/>
                  </a:rPr>
                  <a:t>, </a:t>
                </a:r>
                <a:r>
                  <a:rPr lang="en-US" sz="1600" dirty="0" err="1">
                    <a:solidFill>
                      <a:schemeClr val="tx1"/>
                    </a:solidFill>
                    <a:effectLst/>
                    <a:latin typeface="+mn-lt"/>
                    <a:ea typeface="+mn-ea"/>
                  </a:rPr>
                  <a:t>gdc</a:t>
                </a:r>
                <a:r>
                  <a:rPr lang="en-US" sz="1600" dirty="0">
                    <a:solidFill>
                      <a:schemeClr val="tx1"/>
                    </a:solidFill>
                    <a:effectLst/>
                    <a:latin typeface="+mn-lt"/>
                    <a:ea typeface="+mn-ea"/>
                  </a:rPr>
                  <a:t> (</a:t>
                </a:r>
                <a:r>
                  <a:rPr lang="en-US" sz="1600" dirty="0" err="1">
                    <a:solidFill>
                      <a:schemeClr val="tx1"/>
                    </a:solidFill>
                    <a:effectLst/>
                    <a:latin typeface="+mn-lt"/>
                    <a:ea typeface="+mn-ea"/>
                  </a:rPr>
                  <a:t>e</a:t>
                </a:r>
                <a:r>
                  <a:rPr lang="en-US" sz="1600" baseline="-25000" dirty="0" err="1">
                    <a:solidFill>
                      <a:schemeClr val="tx1"/>
                    </a:solidFill>
                    <a:effectLst/>
                    <a:latin typeface="+mn-lt"/>
                    <a:ea typeface="+mn-ea"/>
                  </a:rPr>
                  <a:t>A</a:t>
                </a:r>
                <a:r>
                  <a:rPr lang="en-US" sz="1600" dirty="0">
                    <a:solidFill>
                      <a:schemeClr val="tx1"/>
                    </a:solidFill>
                    <a:effectLst/>
                    <a:latin typeface="+mn-lt"/>
                    <a:ea typeface="+mn-ea"/>
                  </a:rPr>
                  <a:t>,  </a:t>
                </a:r>
                <a14:m>
                  <m:oMath xmlns:m="http://schemas.openxmlformats.org/officeDocument/2006/math">
                    <m:r>
                      <a:rPr lang="en-US" sz="1600" i="1">
                        <a:solidFill>
                          <a:schemeClr val="tx1"/>
                        </a:solidFill>
                        <a:effectLst/>
                        <a:latin typeface="Cambria Math" panose="02040503050406030204" pitchFamily="18" charset="0"/>
                        <a:ea typeface="+mn-ea"/>
                      </a:rPr>
                      <m:t>𝜑</m:t>
                    </m:r>
                    <m:r>
                      <a:rPr lang="en-US" sz="1600" i="1">
                        <a:solidFill>
                          <a:schemeClr val="tx1"/>
                        </a:solidFill>
                        <a:effectLst/>
                        <a:latin typeface="Cambria Math" panose="02040503050406030204" pitchFamily="18" charset="0"/>
                        <a:ea typeface="+mn-ea"/>
                      </a:rPr>
                      <m:t>(</m:t>
                    </m:r>
                    <m:r>
                      <a:rPr lang="en-US" sz="1600" i="1">
                        <a:solidFill>
                          <a:schemeClr val="tx1"/>
                        </a:solidFill>
                        <a:effectLst/>
                        <a:latin typeface="Cambria Math" panose="02040503050406030204" pitchFamily="18" charset="0"/>
                        <a:ea typeface="+mn-ea"/>
                      </a:rPr>
                      <m:t>𝑛</m:t>
                    </m:r>
                    <m:r>
                      <a:rPr lang="en-US" sz="1600" i="1">
                        <a:solidFill>
                          <a:schemeClr val="tx1"/>
                        </a:solidFill>
                        <a:effectLst/>
                        <a:latin typeface="Cambria Math" panose="02040503050406030204" pitchFamily="18" charset="0"/>
                        <a:ea typeface="+mn-ea"/>
                      </a:rPr>
                      <m:t>)</m:t>
                    </m:r>
                  </m:oMath>
                </a14:m>
                <a:r>
                  <a:rPr lang="en-US" sz="1600" dirty="0">
                    <a:solidFill>
                      <a:schemeClr val="tx1"/>
                    </a:solidFill>
                    <a:effectLst/>
                    <a:latin typeface="+mn-lt"/>
                    <a:ea typeface="+mn-ea"/>
                  </a:rPr>
                  <a:t>)=1.</a:t>
                </a:r>
              </a:p>
              <a:p>
                <a:pPr marL="0" marR="0" indent="-228600" eaLnBrk="1" hangingPunct="1">
                  <a:lnSpc>
                    <a:spcPct val="90000"/>
                  </a:lnSpc>
                  <a:spcBef>
                    <a:spcPts val="400"/>
                  </a:spcBef>
                  <a:spcAft>
                    <a:spcPts val="400"/>
                  </a:spcAft>
                  <a:buFont typeface="Arial" panose="020B0604020202020204" pitchFamily="34" charset="0"/>
                  <a:buChar char="•"/>
                </a:pPr>
                <a:r>
                  <a:rPr lang="en-US" sz="1600" dirty="0" err="1">
                    <a:solidFill>
                      <a:schemeClr val="tx1"/>
                    </a:solidFill>
                    <a:effectLst/>
                    <a:latin typeface="+mn-lt"/>
                    <a:ea typeface="+mn-ea"/>
                  </a:rPr>
                  <a:t>Đồng</a:t>
                </a:r>
                <a:r>
                  <a:rPr lang="en-US" sz="1600" dirty="0">
                    <a:solidFill>
                      <a:schemeClr val="tx1"/>
                    </a:solidFill>
                    <a:effectLst/>
                    <a:latin typeface="+mn-lt"/>
                    <a:ea typeface="+mn-ea"/>
                  </a:rPr>
                  <a:t> </a:t>
                </a:r>
                <a:r>
                  <a:rPr lang="en-US" sz="1600" dirty="0" err="1">
                    <a:solidFill>
                      <a:schemeClr val="tx1"/>
                    </a:solidFill>
                    <a:effectLst/>
                    <a:latin typeface="+mn-lt"/>
                    <a:ea typeface="+mn-ea"/>
                  </a:rPr>
                  <a:t>thời</a:t>
                </a:r>
                <a:r>
                  <a:rPr lang="en-US" sz="1600" dirty="0">
                    <a:solidFill>
                      <a:schemeClr val="tx1"/>
                    </a:solidFill>
                    <a:effectLst/>
                    <a:latin typeface="+mn-lt"/>
                    <a:ea typeface="+mn-ea"/>
                  </a:rPr>
                  <a:t> </a:t>
                </a:r>
                <a:r>
                  <a:rPr lang="en-US" sz="1600" dirty="0" err="1">
                    <a:solidFill>
                      <a:schemeClr val="tx1"/>
                    </a:solidFill>
                    <a:effectLst/>
                    <a:latin typeface="+mn-lt"/>
                    <a:ea typeface="+mn-ea"/>
                  </a:rPr>
                  <a:t>thực</a:t>
                </a:r>
                <a:r>
                  <a:rPr lang="en-US" sz="1600" dirty="0">
                    <a:solidFill>
                      <a:schemeClr val="tx1"/>
                    </a:solidFill>
                    <a:effectLst/>
                    <a:latin typeface="+mn-lt"/>
                    <a:ea typeface="+mn-ea"/>
                  </a:rPr>
                  <a:t> </a:t>
                </a:r>
                <a:r>
                  <a:rPr lang="en-US" sz="1600" dirty="0" err="1">
                    <a:solidFill>
                      <a:schemeClr val="tx1"/>
                    </a:solidFill>
                    <a:effectLst/>
                    <a:latin typeface="+mn-lt"/>
                    <a:ea typeface="+mn-ea"/>
                  </a:rPr>
                  <a:t>hiện</a:t>
                </a:r>
                <a:r>
                  <a:rPr lang="en-US" sz="1600" dirty="0">
                    <a:solidFill>
                      <a:schemeClr val="tx1"/>
                    </a:solidFill>
                    <a:effectLst/>
                    <a:latin typeface="+mn-lt"/>
                    <a:ea typeface="+mn-ea"/>
                  </a:rPr>
                  <a:t> </a:t>
                </a:r>
                <a:r>
                  <a:rPr lang="en-US" sz="1600" dirty="0" err="1">
                    <a:solidFill>
                      <a:schemeClr val="tx1"/>
                    </a:solidFill>
                    <a:effectLst/>
                    <a:latin typeface="+mn-lt"/>
                    <a:ea typeface="+mn-ea"/>
                  </a:rPr>
                  <a:t>tìm</a:t>
                </a:r>
                <a:r>
                  <a:rPr lang="en-US" sz="1600" dirty="0">
                    <a:solidFill>
                      <a:schemeClr val="tx1"/>
                    </a:solidFill>
                    <a:effectLst/>
                    <a:latin typeface="+mn-lt"/>
                    <a:ea typeface="+mn-ea"/>
                  </a:rPr>
                  <a:t> </a:t>
                </a:r>
                <a:r>
                  <a:rPr lang="en-US" sz="1600" dirty="0" err="1">
                    <a:solidFill>
                      <a:schemeClr val="tx1"/>
                    </a:solidFill>
                    <a:effectLst/>
                    <a:latin typeface="+mn-lt"/>
                    <a:ea typeface="+mn-ea"/>
                  </a:rPr>
                  <a:t>kiếm</a:t>
                </a:r>
                <a:r>
                  <a:rPr lang="en-US" sz="1600" dirty="0">
                    <a:solidFill>
                      <a:schemeClr val="tx1"/>
                    </a:solidFill>
                    <a:effectLst/>
                    <a:latin typeface="+mn-lt"/>
                    <a:ea typeface="+mn-ea"/>
                  </a:rPr>
                  <a:t> “d” </a:t>
                </a:r>
                <a:r>
                  <a:rPr lang="en-US" sz="1600" dirty="0" err="1">
                    <a:solidFill>
                      <a:schemeClr val="tx1"/>
                    </a:solidFill>
                    <a:effectLst/>
                    <a:latin typeface="+mn-lt"/>
                    <a:ea typeface="+mn-ea"/>
                  </a:rPr>
                  <a:t>theo</a:t>
                </a:r>
                <a:r>
                  <a:rPr lang="en-US" sz="1600" dirty="0">
                    <a:solidFill>
                      <a:schemeClr val="tx1"/>
                    </a:solidFill>
                    <a:effectLst/>
                    <a:latin typeface="+mn-lt"/>
                    <a:ea typeface="+mn-ea"/>
                  </a:rPr>
                  <a:t> </a:t>
                </a:r>
                <a:r>
                  <a:rPr lang="en-US" sz="1600" dirty="0" err="1">
                    <a:solidFill>
                      <a:schemeClr val="tx1"/>
                    </a:solidFill>
                    <a:effectLst/>
                    <a:latin typeface="+mn-lt"/>
                    <a:ea typeface="+mn-ea"/>
                  </a:rPr>
                  <a:t>thuật</a:t>
                </a:r>
                <a:r>
                  <a:rPr lang="en-US" sz="1600" dirty="0">
                    <a:solidFill>
                      <a:schemeClr val="tx1"/>
                    </a:solidFill>
                    <a:effectLst/>
                    <a:latin typeface="+mn-lt"/>
                    <a:ea typeface="+mn-ea"/>
                  </a:rPr>
                  <a:t> </a:t>
                </a:r>
                <a:r>
                  <a:rPr lang="en-US" sz="1600" dirty="0" err="1">
                    <a:solidFill>
                      <a:schemeClr val="tx1"/>
                    </a:solidFill>
                    <a:effectLst/>
                    <a:latin typeface="+mn-lt"/>
                    <a:ea typeface="+mn-ea"/>
                  </a:rPr>
                  <a:t>toán</a:t>
                </a:r>
                <a:r>
                  <a:rPr lang="en-US" sz="1600" dirty="0">
                    <a:solidFill>
                      <a:schemeClr val="tx1"/>
                    </a:solidFill>
                    <a:effectLst/>
                    <a:latin typeface="+mn-lt"/>
                    <a:ea typeface="+mn-ea"/>
                  </a:rPr>
                  <a:t> Euclide </a:t>
                </a:r>
                <a:r>
                  <a:rPr lang="en-US" sz="1600" dirty="0" err="1">
                    <a:solidFill>
                      <a:schemeClr val="tx1"/>
                    </a:solidFill>
                    <a:effectLst/>
                    <a:latin typeface="+mn-lt"/>
                    <a:ea typeface="+mn-ea"/>
                  </a:rPr>
                  <a:t>mở</a:t>
                </a:r>
                <a:r>
                  <a:rPr lang="en-US" sz="1600" dirty="0">
                    <a:solidFill>
                      <a:schemeClr val="tx1"/>
                    </a:solidFill>
                    <a:effectLst/>
                    <a:latin typeface="+mn-lt"/>
                    <a:ea typeface="+mn-ea"/>
                  </a:rPr>
                  <a:t> </a:t>
                </a:r>
                <a:r>
                  <a:rPr lang="en-US" sz="1600" dirty="0" err="1">
                    <a:solidFill>
                      <a:schemeClr val="tx1"/>
                    </a:solidFill>
                    <a:effectLst/>
                    <a:latin typeface="+mn-lt"/>
                    <a:ea typeface="+mn-ea"/>
                  </a:rPr>
                  <a:t>rộng</a:t>
                </a:r>
                <a:r>
                  <a:rPr lang="en-US" sz="1600" dirty="0">
                    <a:solidFill>
                      <a:schemeClr val="tx1"/>
                    </a:solidFill>
                    <a:effectLst/>
                    <a:latin typeface="+mn-lt"/>
                    <a:ea typeface="+mn-ea"/>
                  </a:rPr>
                  <a:t>.</a:t>
                </a:r>
              </a:p>
              <a:p>
                <a:pPr indent="-228600" eaLnBrk="1" hangingPunct="1">
                  <a:lnSpc>
                    <a:spcPct val="90000"/>
                  </a:lnSpc>
                  <a:buFont typeface="Arial" panose="020B0604020202020204" pitchFamily="34" charset="0"/>
                  <a:buChar char="•"/>
                </a:pPr>
                <a:endParaRPr lang="en-US" sz="1600" dirty="0">
                  <a:solidFill>
                    <a:schemeClr val="tx2"/>
                  </a:solidFill>
                  <a:latin typeface="+mn-lt"/>
                  <a:ea typeface="+mn-ea"/>
                </a:endParaRPr>
              </a:p>
              <a:p>
                <a:pPr indent="-228600" eaLnBrk="1" hangingPunct="1">
                  <a:lnSpc>
                    <a:spcPct val="90000"/>
                  </a:lnSpc>
                  <a:buFont typeface="Arial" panose="020B0604020202020204" pitchFamily="34" charset="0"/>
                  <a:buChar char="•"/>
                </a:pPr>
                <a:endParaRPr lang="en-US" sz="1600" dirty="0">
                  <a:solidFill>
                    <a:schemeClr val="tx2"/>
                  </a:solidFill>
                  <a:latin typeface="+mn-lt"/>
                  <a:ea typeface="+mn-ea"/>
                </a:endParaRPr>
              </a:p>
            </p:txBody>
          </p:sp>
        </mc:Choice>
        <mc:Fallback xmlns="">
          <p:sp>
            <p:nvSpPr>
              <p:cNvPr id="7" name="TextBox 6">
                <a:extLst>
                  <a:ext uri="{FF2B5EF4-FFF2-40B4-BE49-F238E27FC236}">
                    <a16:creationId xmlns:a16="http://schemas.microsoft.com/office/drawing/2014/main" id="{A2EC96D8-22C9-A738-2FE4-6ECB99A6B10D}"/>
                  </a:ext>
                </a:extLst>
              </p:cNvPr>
              <p:cNvSpPr txBox="1">
                <a:spLocks noRot="1" noChangeAspect="1" noMove="1" noResize="1" noEditPoints="1" noAdjustHandles="1" noChangeArrowheads="1" noChangeShapeType="1" noTextEdit="1"/>
              </p:cNvSpPr>
              <p:nvPr/>
            </p:nvSpPr>
            <p:spPr>
              <a:xfrm>
                <a:off x="258565" y="1574103"/>
                <a:ext cx="3355305" cy="4471781"/>
              </a:xfrm>
              <a:prstGeom prst="rect">
                <a:avLst/>
              </a:prstGeom>
              <a:blipFill>
                <a:blip r:embed="rId2"/>
                <a:stretch>
                  <a:fillRect l="-907" r="-1452"/>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019" y="4465804"/>
            <a:ext cx="3061444" cy="1722949"/>
            <a:chOff x="-305" y="-1"/>
            <a:chExt cx="3832880" cy="2876136"/>
          </a:xfrm>
        </p:grpSpPr>
        <p:sp>
          <p:nvSpPr>
            <p:cNvPr id="23" name="Freeform: Shape 22">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screenshot of a computer&#10;&#10;Description automatically generated">
            <a:extLst>
              <a:ext uri="{FF2B5EF4-FFF2-40B4-BE49-F238E27FC236}">
                <a16:creationId xmlns:a16="http://schemas.microsoft.com/office/drawing/2014/main" id="{49148755-8D85-F0B0-36E2-5951C3465E64}"/>
              </a:ext>
            </a:extLst>
          </p:cNvPr>
          <p:cNvPicPr>
            <a:picLocks noGrp="1" noChangeAspect="1"/>
          </p:cNvPicPr>
          <p:nvPr>
            <p:ph idx="1"/>
          </p:nvPr>
        </p:nvPicPr>
        <p:blipFill>
          <a:blip r:embed="rId3"/>
          <a:stretch>
            <a:fillRect/>
          </a:stretch>
        </p:blipFill>
        <p:spPr>
          <a:xfrm>
            <a:off x="3733800" y="1729866"/>
            <a:ext cx="4974341" cy="2508724"/>
          </a:xfrm>
          <a:prstGeom prst="rect">
            <a:avLst/>
          </a:prstGeom>
        </p:spPr>
      </p:pic>
      <p:grpSp>
        <p:nvGrpSpPr>
          <p:cNvPr id="28" name="Group 27">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679642" y="0"/>
            <a:ext cx="2461685" cy="2837712"/>
            <a:chOff x="-305" y="-4155"/>
            <a:chExt cx="2514948" cy="2174333"/>
          </a:xfrm>
        </p:grpSpPr>
        <p:sp>
          <p:nvSpPr>
            <p:cNvPr id="29" name="Freeform: Shape 28">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0457DA23-469C-D6BB-FA20-2B3C5FE04A27}"/>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C71AB354-3672-4ADC-BD69-459FDD26957D}" type="slidenum">
              <a:rPr lang="en-US" altLang="zh-CN" sz="1200">
                <a:solidFill>
                  <a:schemeClr val="tx1">
                    <a:tint val="75000"/>
                  </a:schemeClr>
                </a:solidFill>
                <a:latin typeface="+mn-lt"/>
              </a:rPr>
              <a:pPr>
                <a:spcAft>
                  <a:spcPts val="600"/>
                </a:spcAft>
                <a:defRPr/>
              </a:pPr>
              <a:t>13</a:t>
            </a:fld>
            <a:endParaRPr lang="en-US" altLang="zh-CN" sz="1200">
              <a:solidFill>
                <a:schemeClr val="tx1">
                  <a:tint val="75000"/>
                </a:schemeClr>
              </a:solidFill>
              <a:latin typeface="+mn-lt"/>
            </a:endParaRPr>
          </a:p>
        </p:txBody>
      </p:sp>
      <p:pic>
        <p:nvPicPr>
          <p:cNvPr id="8" name="Picture 7">
            <a:extLst>
              <a:ext uri="{FF2B5EF4-FFF2-40B4-BE49-F238E27FC236}">
                <a16:creationId xmlns:a16="http://schemas.microsoft.com/office/drawing/2014/main" id="{AD6D2A6F-5BFE-8200-DAB9-C47A4728899F}"/>
              </a:ext>
            </a:extLst>
          </p:cNvPr>
          <p:cNvPicPr>
            <a:picLocks noChangeAspect="1"/>
          </p:cNvPicPr>
          <p:nvPr/>
        </p:nvPicPr>
        <p:blipFill>
          <a:blip r:embed="rId4"/>
          <a:stretch>
            <a:fillRect/>
          </a:stretch>
        </p:blipFill>
        <p:spPr>
          <a:xfrm>
            <a:off x="3715744" y="4697747"/>
            <a:ext cx="4974342" cy="920115"/>
          </a:xfrm>
          <a:prstGeom prst="rect">
            <a:avLst/>
          </a:prstGeom>
        </p:spPr>
      </p:pic>
    </p:spTree>
    <p:extLst>
      <p:ext uri="{BB962C8B-B14F-4D97-AF65-F5344CB8AC3E}">
        <p14:creationId xmlns:p14="http://schemas.microsoft.com/office/powerpoint/2010/main" val="228987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8"/>
            <a:chOff x="-305" y="-1"/>
            <a:chExt cx="3832880" cy="2876136"/>
          </a:xfrm>
        </p:grpSpPr>
        <p:sp>
          <p:nvSpPr>
            <p:cNvPr id="23" name="Freeform: Shape 22">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white rectangular object with a black border&#10;&#10;Description automatically generated">
            <a:extLst>
              <a:ext uri="{FF2B5EF4-FFF2-40B4-BE49-F238E27FC236}">
                <a16:creationId xmlns:a16="http://schemas.microsoft.com/office/drawing/2014/main" id="{4355FA9D-F00A-8FF6-4333-BA6000581B06}"/>
              </a:ext>
            </a:extLst>
          </p:cNvPr>
          <p:cNvPicPr>
            <a:picLocks noChangeAspect="1"/>
          </p:cNvPicPr>
          <p:nvPr/>
        </p:nvPicPr>
        <p:blipFill>
          <a:blip r:embed="rId2"/>
          <a:stretch>
            <a:fillRect/>
          </a:stretch>
        </p:blipFill>
        <p:spPr>
          <a:xfrm>
            <a:off x="1097627" y="3277301"/>
            <a:ext cx="6994813" cy="1416203"/>
          </a:xfrm>
          <a:prstGeom prst="rect">
            <a:avLst/>
          </a:prstGeom>
        </p:spPr>
      </p:pic>
      <p:sp>
        <p:nvSpPr>
          <p:cNvPr id="5" name="TextBox 4">
            <a:extLst>
              <a:ext uri="{FF2B5EF4-FFF2-40B4-BE49-F238E27FC236}">
                <a16:creationId xmlns:a16="http://schemas.microsoft.com/office/drawing/2014/main" id="{8787A6BE-DC51-5345-172B-A54ABD4227CF}"/>
              </a:ext>
            </a:extLst>
          </p:cNvPr>
          <p:cNvSpPr txBox="1"/>
          <p:nvPr/>
        </p:nvSpPr>
        <p:spPr>
          <a:xfrm>
            <a:off x="914286" y="573110"/>
            <a:ext cx="7086714" cy="2327698"/>
          </a:xfrm>
          <a:prstGeom prst="rect">
            <a:avLst/>
          </a:prstGeom>
        </p:spPr>
        <p:txBody>
          <a:bodyPr vert="horz" lIns="91440" tIns="45720" rIns="91440" bIns="45720" rtlCol="0" anchor="ctr">
            <a:normAutofit/>
          </a:bodyPr>
          <a:lstStyle/>
          <a:p>
            <a:pPr marL="0" marR="0" indent="-228600" eaLnBrk="1" hangingPunct="1">
              <a:lnSpc>
                <a:spcPct val="90000"/>
              </a:lnSpc>
              <a:spcBef>
                <a:spcPts val="400"/>
              </a:spcBef>
              <a:spcAft>
                <a:spcPts val="400"/>
              </a:spcAft>
              <a:buFont typeface="Arial" panose="020B0604020202020204" pitchFamily="34" charset="0"/>
              <a:buChar char="•"/>
            </a:pPr>
            <a:r>
              <a:rPr lang="en-US" sz="1600" dirty="0" err="1">
                <a:effectLst/>
                <a:latin typeface="+mn-lt"/>
                <a:ea typeface="+mn-ea"/>
              </a:rPr>
              <a:t>Dựa</a:t>
            </a:r>
            <a:r>
              <a:rPr lang="en-US" sz="1600" dirty="0">
                <a:effectLst/>
                <a:latin typeface="+mn-lt"/>
                <a:ea typeface="+mn-ea"/>
              </a:rPr>
              <a:t> </a:t>
            </a:r>
            <a:r>
              <a:rPr lang="en-US" sz="1600" dirty="0" err="1">
                <a:effectLst/>
                <a:latin typeface="+mn-lt"/>
                <a:ea typeface="+mn-ea"/>
              </a:rPr>
              <a:t>vào</a:t>
            </a:r>
            <a:r>
              <a:rPr lang="en-US" sz="1600" dirty="0">
                <a:effectLst/>
                <a:latin typeface="+mn-lt"/>
                <a:ea typeface="+mn-ea"/>
              </a:rPr>
              <a:t> </a:t>
            </a:r>
            <a:r>
              <a:rPr lang="en-US" sz="1600" dirty="0" err="1">
                <a:effectLst/>
                <a:latin typeface="+mn-lt"/>
                <a:ea typeface="+mn-ea"/>
              </a:rPr>
              <a:t>bảng</a:t>
            </a:r>
            <a:r>
              <a:rPr lang="en-US" sz="1600" dirty="0">
                <a:effectLst/>
                <a:latin typeface="+mn-lt"/>
                <a:ea typeface="+mn-ea"/>
              </a:rPr>
              <a:t> ASCII </a:t>
            </a:r>
            <a:r>
              <a:rPr lang="en-US" sz="1600" dirty="0" err="1">
                <a:effectLst/>
                <a:latin typeface="+mn-lt"/>
                <a:ea typeface="+mn-ea"/>
              </a:rPr>
              <a:t>kết</a:t>
            </a:r>
            <a:r>
              <a:rPr lang="en-US" sz="1600" dirty="0">
                <a:effectLst/>
                <a:latin typeface="+mn-lt"/>
                <a:ea typeface="+mn-ea"/>
              </a:rPr>
              <a:t> </a:t>
            </a:r>
            <a:r>
              <a:rPr lang="en-US" sz="1600" dirty="0" err="1">
                <a:effectLst/>
                <a:latin typeface="+mn-lt"/>
                <a:ea typeface="+mn-ea"/>
              </a:rPr>
              <a:t>hợp</a:t>
            </a:r>
            <a:r>
              <a:rPr lang="en-US" sz="1600" dirty="0">
                <a:effectLst/>
                <a:latin typeface="+mn-lt"/>
                <a:ea typeface="+mn-ea"/>
              </a:rPr>
              <a:t> </a:t>
            </a:r>
            <a:r>
              <a:rPr lang="en-US" sz="1600" dirty="0" err="1">
                <a:effectLst/>
                <a:latin typeface="+mn-lt"/>
                <a:ea typeface="+mn-ea"/>
              </a:rPr>
              <a:t>với</a:t>
            </a:r>
            <a:r>
              <a:rPr lang="en-US" sz="1600" dirty="0">
                <a:effectLst/>
                <a:latin typeface="+mn-lt"/>
                <a:ea typeface="+mn-ea"/>
              </a:rPr>
              <a:t> “e” </a:t>
            </a:r>
            <a:r>
              <a:rPr lang="en-US" sz="1600" dirty="0" err="1">
                <a:effectLst/>
                <a:latin typeface="+mn-lt"/>
                <a:ea typeface="+mn-ea"/>
              </a:rPr>
              <a:t>và</a:t>
            </a:r>
            <a:r>
              <a:rPr lang="en-US" sz="1600" dirty="0">
                <a:effectLst/>
                <a:latin typeface="+mn-lt"/>
                <a:ea typeface="+mn-ea"/>
              </a:rPr>
              <a:t> “N” </a:t>
            </a:r>
            <a:r>
              <a:rPr lang="en-US" sz="1600" dirty="0" err="1">
                <a:effectLst/>
                <a:latin typeface="+mn-lt"/>
                <a:ea typeface="+mn-ea"/>
              </a:rPr>
              <a:t>mà</a:t>
            </a:r>
            <a:r>
              <a:rPr lang="en-US" sz="1600" dirty="0">
                <a:effectLst/>
                <a:latin typeface="+mn-lt"/>
                <a:ea typeface="+mn-ea"/>
              </a:rPr>
              <a:t> </a:t>
            </a:r>
            <a:r>
              <a:rPr lang="en-US" sz="1600" dirty="0" err="1">
                <a:effectLst/>
                <a:latin typeface="+mn-lt"/>
                <a:ea typeface="+mn-ea"/>
              </a:rPr>
              <a:t>thuật</a:t>
            </a:r>
            <a:r>
              <a:rPr lang="en-US" sz="1600" dirty="0">
                <a:effectLst/>
                <a:latin typeface="+mn-lt"/>
                <a:ea typeface="+mn-ea"/>
              </a:rPr>
              <a:t> </a:t>
            </a:r>
            <a:r>
              <a:rPr lang="en-US" sz="1600" dirty="0" err="1">
                <a:effectLst/>
                <a:latin typeface="+mn-lt"/>
                <a:ea typeface="+mn-ea"/>
              </a:rPr>
              <a:t>toán</a:t>
            </a:r>
            <a:r>
              <a:rPr lang="en-US" sz="1600" dirty="0">
                <a:effectLst/>
                <a:latin typeface="+mn-lt"/>
                <a:ea typeface="+mn-ea"/>
              </a:rPr>
              <a:t> </a:t>
            </a:r>
            <a:r>
              <a:rPr lang="en-US" sz="1600" dirty="0" err="1">
                <a:effectLst/>
                <a:latin typeface="+mn-lt"/>
                <a:ea typeface="+mn-ea"/>
              </a:rPr>
              <a:t>cung</a:t>
            </a:r>
            <a:r>
              <a:rPr lang="en-US" sz="1600" dirty="0">
                <a:effectLst/>
                <a:latin typeface="+mn-lt"/>
                <a:ea typeface="+mn-ea"/>
              </a:rPr>
              <a:t> </a:t>
            </a:r>
            <a:r>
              <a:rPr lang="en-US" sz="1600" dirty="0" err="1">
                <a:effectLst/>
                <a:latin typeface="+mn-lt"/>
                <a:ea typeface="+mn-ea"/>
              </a:rPr>
              <a:t>cấp</a:t>
            </a:r>
            <a:r>
              <a:rPr lang="en-US" sz="1600" dirty="0">
                <a:effectLst/>
                <a:latin typeface="+mn-lt"/>
                <a:ea typeface="+mn-ea"/>
              </a:rPr>
              <a:t>, </a:t>
            </a:r>
            <a:r>
              <a:rPr lang="en-US" sz="1600" dirty="0" err="1">
                <a:effectLst/>
                <a:latin typeface="+mn-lt"/>
                <a:ea typeface="+mn-ea"/>
              </a:rPr>
              <a:t>chúng</a:t>
            </a:r>
            <a:r>
              <a:rPr lang="en-US" sz="1600" dirty="0">
                <a:effectLst/>
                <a:latin typeface="+mn-lt"/>
                <a:ea typeface="+mn-ea"/>
              </a:rPr>
              <a:t> ta </a:t>
            </a:r>
            <a:r>
              <a:rPr lang="en-US" sz="1600" dirty="0" err="1">
                <a:effectLst/>
                <a:latin typeface="+mn-lt"/>
                <a:ea typeface="+mn-ea"/>
              </a:rPr>
              <a:t>có</a:t>
            </a:r>
            <a:r>
              <a:rPr lang="en-US" sz="1600" dirty="0">
                <a:effectLst/>
                <a:latin typeface="+mn-lt"/>
                <a:ea typeface="+mn-ea"/>
              </a:rPr>
              <a:t> </a:t>
            </a:r>
            <a:r>
              <a:rPr lang="en-US" sz="1600" dirty="0" err="1">
                <a:effectLst/>
                <a:latin typeface="+mn-lt"/>
                <a:ea typeface="+mn-ea"/>
              </a:rPr>
              <a:t>được</a:t>
            </a:r>
            <a:r>
              <a:rPr lang="en-US" sz="1600" dirty="0">
                <a:effectLst/>
                <a:latin typeface="+mn-lt"/>
                <a:ea typeface="+mn-ea"/>
              </a:rPr>
              <a:t> </a:t>
            </a:r>
            <a:r>
              <a:rPr lang="en-US" sz="1600" dirty="0" err="1">
                <a:effectLst/>
                <a:latin typeface="+mn-lt"/>
                <a:ea typeface="+mn-ea"/>
              </a:rPr>
              <a:t>đoạn</a:t>
            </a:r>
            <a:r>
              <a:rPr lang="en-US" sz="1600" dirty="0">
                <a:effectLst/>
                <a:latin typeface="+mn-lt"/>
                <a:ea typeface="+mn-ea"/>
              </a:rPr>
              <a:t> </a:t>
            </a:r>
            <a:r>
              <a:rPr lang="en-US" sz="1600" dirty="0" err="1">
                <a:effectLst/>
                <a:latin typeface="+mn-lt"/>
                <a:ea typeface="+mn-ea"/>
              </a:rPr>
              <a:t>mã</a:t>
            </a:r>
            <a:r>
              <a:rPr lang="en-US" sz="1600" dirty="0">
                <a:effectLst/>
                <a:latin typeface="+mn-lt"/>
                <a:ea typeface="+mn-ea"/>
              </a:rPr>
              <a:t> </a:t>
            </a:r>
            <a:r>
              <a:rPr lang="en-US" sz="1600" dirty="0" err="1">
                <a:effectLst/>
                <a:latin typeface="+mn-lt"/>
                <a:ea typeface="+mn-ea"/>
              </a:rPr>
              <a:t>hoá</a:t>
            </a:r>
            <a:r>
              <a:rPr lang="en-US" sz="1600" dirty="0">
                <a:effectLst/>
                <a:latin typeface="+mn-lt"/>
                <a:ea typeface="+mn-ea"/>
              </a:rPr>
              <a:t> </a:t>
            </a:r>
            <a:r>
              <a:rPr lang="en-US" sz="1600" dirty="0" err="1">
                <a:effectLst/>
                <a:latin typeface="+mn-lt"/>
                <a:ea typeface="+mn-ea"/>
              </a:rPr>
              <a:t>như</a:t>
            </a:r>
            <a:r>
              <a:rPr lang="en-US" sz="1600" dirty="0">
                <a:effectLst/>
                <a:latin typeface="+mn-lt"/>
                <a:ea typeface="+mn-ea"/>
              </a:rPr>
              <a:t> </a:t>
            </a:r>
            <a:r>
              <a:rPr lang="en-US" sz="1600" dirty="0" err="1">
                <a:effectLst/>
                <a:latin typeface="+mn-lt"/>
                <a:ea typeface="+mn-ea"/>
              </a:rPr>
              <a:t>trên</a:t>
            </a:r>
            <a:r>
              <a:rPr lang="en-US" sz="1600" dirty="0">
                <a:effectLst/>
                <a:latin typeface="+mn-lt"/>
                <a:ea typeface="+mn-ea"/>
              </a:rPr>
              <a:t>.</a:t>
            </a:r>
          </a:p>
          <a:p>
            <a:pPr marL="0" marR="0" indent="-228600" eaLnBrk="1" hangingPunct="1">
              <a:lnSpc>
                <a:spcPct val="90000"/>
              </a:lnSpc>
              <a:spcBef>
                <a:spcPts val="400"/>
              </a:spcBef>
              <a:spcAft>
                <a:spcPts val="400"/>
              </a:spcAft>
              <a:buFont typeface="Arial" panose="020B0604020202020204" pitchFamily="34" charset="0"/>
              <a:buChar char="•"/>
            </a:pPr>
            <a:r>
              <a:rPr lang="en-US" sz="1600" dirty="0" err="1">
                <a:effectLst/>
                <a:latin typeface="+mn-lt"/>
                <a:ea typeface="+mn-ea"/>
              </a:rPr>
              <a:t>Để</a:t>
            </a:r>
            <a:r>
              <a:rPr lang="en-US" sz="1600" dirty="0">
                <a:effectLst/>
                <a:latin typeface="+mn-lt"/>
                <a:ea typeface="+mn-ea"/>
              </a:rPr>
              <a:t> </a:t>
            </a:r>
            <a:r>
              <a:rPr lang="en-US" sz="1600" dirty="0" err="1">
                <a:effectLst/>
                <a:latin typeface="+mn-lt"/>
                <a:ea typeface="+mn-ea"/>
              </a:rPr>
              <a:t>giải</a:t>
            </a:r>
            <a:r>
              <a:rPr lang="en-US" sz="1600" dirty="0">
                <a:effectLst/>
                <a:latin typeface="+mn-lt"/>
                <a:ea typeface="+mn-ea"/>
              </a:rPr>
              <a:t> </a:t>
            </a:r>
            <a:r>
              <a:rPr lang="en-US" sz="1600" dirty="0" err="1">
                <a:effectLst/>
                <a:latin typeface="+mn-lt"/>
                <a:ea typeface="+mn-ea"/>
              </a:rPr>
              <a:t>mã</a:t>
            </a:r>
            <a:r>
              <a:rPr lang="en-US" sz="1600" dirty="0">
                <a:effectLst/>
                <a:latin typeface="+mn-lt"/>
                <a:ea typeface="+mn-ea"/>
              </a:rPr>
              <a:t> </a:t>
            </a:r>
            <a:r>
              <a:rPr lang="en-US" sz="1600" dirty="0" err="1">
                <a:effectLst/>
                <a:latin typeface="+mn-lt"/>
                <a:ea typeface="+mn-ea"/>
              </a:rPr>
              <a:t>đoạn</a:t>
            </a:r>
            <a:r>
              <a:rPr lang="en-US" sz="1600" dirty="0">
                <a:effectLst/>
                <a:latin typeface="+mn-lt"/>
                <a:ea typeface="+mn-ea"/>
              </a:rPr>
              <a:t> </a:t>
            </a:r>
            <a:r>
              <a:rPr lang="en-US" sz="1600" dirty="0" err="1">
                <a:effectLst/>
                <a:latin typeface="+mn-lt"/>
                <a:ea typeface="+mn-ea"/>
              </a:rPr>
              <a:t>mã</a:t>
            </a:r>
            <a:r>
              <a:rPr lang="en-US" sz="1600" dirty="0">
                <a:effectLst/>
                <a:latin typeface="+mn-lt"/>
                <a:ea typeface="+mn-ea"/>
              </a:rPr>
              <a:t> </a:t>
            </a:r>
            <a:r>
              <a:rPr lang="en-US" sz="1600" dirty="0" err="1">
                <a:effectLst/>
                <a:latin typeface="+mn-lt"/>
                <a:ea typeface="+mn-ea"/>
              </a:rPr>
              <a:t>trên</a:t>
            </a:r>
            <a:r>
              <a:rPr lang="en-US" sz="1600" dirty="0">
                <a:effectLst/>
                <a:latin typeface="+mn-lt"/>
                <a:ea typeface="+mn-ea"/>
              </a:rPr>
              <a:t> ta </a:t>
            </a:r>
            <a:r>
              <a:rPr lang="en-US" sz="1600" dirty="0" err="1">
                <a:effectLst/>
                <a:latin typeface="+mn-lt"/>
                <a:ea typeface="+mn-ea"/>
              </a:rPr>
              <a:t>dùng</a:t>
            </a:r>
            <a:r>
              <a:rPr lang="en-US" sz="1600" dirty="0">
                <a:effectLst/>
                <a:latin typeface="+mn-lt"/>
                <a:ea typeface="+mn-ea"/>
              </a:rPr>
              <a:t> “d” </a:t>
            </a:r>
            <a:r>
              <a:rPr lang="en-US" sz="1600" dirty="0" err="1">
                <a:effectLst/>
                <a:latin typeface="+mn-lt"/>
                <a:ea typeface="+mn-ea"/>
              </a:rPr>
              <a:t>và</a:t>
            </a:r>
            <a:r>
              <a:rPr lang="en-US" sz="1600" dirty="0">
                <a:effectLst/>
                <a:latin typeface="+mn-lt"/>
                <a:ea typeface="+mn-ea"/>
              </a:rPr>
              <a:t> “N” </a:t>
            </a:r>
            <a:r>
              <a:rPr lang="en-US" sz="1600" dirty="0" err="1">
                <a:effectLst/>
                <a:latin typeface="+mn-lt"/>
                <a:ea typeface="+mn-ea"/>
              </a:rPr>
              <a:t>từ</a:t>
            </a:r>
            <a:r>
              <a:rPr lang="en-US" sz="1600" dirty="0">
                <a:effectLst/>
                <a:latin typeface="+mn-lt"/>
                <a:ea typeface="+mn-ea"/>
              </a:rPr>
              <a:t> </a:t>
            </a:r>
            <a:r>
              <a:rPr lang="en-US" sz="1600" dirty="0" err="1">
                <a:effectLst/>
                <a:latin typeface="+mn-lt"/>
                <a:ea typeface="+mn-ea"/>
              </a:rPr>
              <a:t>thuật</a:t>
            </a:r>
            <a:r>
              <a:rPr lang="en-US" sz="1600" dirty="0">
                <a:effectLst/>
                <a:latin typeface="+mn-lt"/>
                <a:ea typeface="+mn-ea"/>
              </a:rPr>
              <a:t> </a:t>
            </a:r>
            <a:r>
              <a:rPr lang="en-US" sz="1600" dirty="0" err="1">
                <a:effectLst/>
                <a:latin typeface="+mn-lt"/>
                <a:ea typeface="+mn-ea"/>
              </a:rPr>
              <a:t>toán</a:t>
            </a:r>
            <a:r>
              <a:rPr lang="en-US" sz="1600" dirty="0">
                <a:effectLst/>
                <a:latin typeface="+mn-lt"/>
                <a:ea typeface="+mn-ea"/>
              </a:rPr>
              <a:t>, ta </a:t>
            </a:r>
            <a:r>
              <a:rPr lang="en-US" sz="1600" dirty="0" err="1">
                <a:effectLst/>
                <a:latin typeface="+mn-lt"/>
                <a:ea typeface="+mn-ea"/>
              </a:rPr>
              <a:t>giải</a:t>
            </a:r>
            <a:r>
              <a:rPr lang="en-US" sz="1600" dirty="0">
                <a:effectLst/>
                <a:latin typeface="+mn-lt"/>
                <a:ea typeface="+mn-ea"/>
              </a:rPr>
              <a:t> </a:t>
            </a:r>
            <a:r>
              <a:rPr lang="en-US" sz="1600" dirty="0" err="1">
                <a:effectLst/>
                <a:latin typeface="+mn-lt"/>
                <a:ea typeface="+mn-ea"/>
              </a:rPr>
              <a:t>mã</a:t>
            </a:r>
            <a:r>
              <a:rPr lang="en-US" sz="1600" dirty="0">
                <a:effectLst/>
                <a:latin typeface="+mn-lt"/>
                <a:ea typeface="+mn-ea"/>
              </a:rPr>
              <a:t> </a:t>
            </a:r>
            <a:r>
              <a:rPr lang="en-US" sz="1600" dirty="0" err="1">
                <a:effectLst/>
                <a:latin typeface="+mn-lt"/>
                <a:ea typeface="+mn-ea"/>
              </a:rPr>
              <a:t>được</a:t>
            </a:r>
            <a:r>
              <a:rPr lang="en-US" sz="1600" dirty="0">
                <a:effectLst/>
                <a:latin typeface="+mn-lt"/>
                <a:ea typeface="+mn-ea"/>
              </a:rPr>
              <a:t> </a:t>
            </a:r>
            <a:r>
              <a:rPr lang="en-US" sz="1600" dirty="0" err="1">
                <a:effectLst/>
                <a:latin typeface="+mn-lt"/>
                <a:ea typeface="+mn-ea"/>
              </a:rPr>
              <a:t>đoạn</a:t>
            </a:r>
            <a:r>
              <a:rPr lang="en-US" sz="1600" dirty="0">
                <a:effectLst/>
                <a:latin typeface="+mn-lt"/>
                <a:ea typeface="+mn-ea"/>
              </a:rPr>
              <a:t> tin </a:t>
            </a:r>
            <a:r>
              <a:rPr lang="en-US" sz="1600" dirty="0" err="1">
                <a:effectLst/>
                <a:latin typeface="+mn-lt"/>
                <a:ea typeface="+mn-ea"/>
              </a:rPr>
              <a:t>nhắn</a:t>
            </a:r>
            <a:r>
              <a:rPr lang="en-US" sz="1600" dirty="0">
                <a:effectLst/>
                <a:latin typeface="+mn-lt"/>
                <a:ea typeface="+mn-ea"/>
              </a:rPr>
              <a:t> ban </a:t>
            </a:r>
            <a:r>
              <a:rPr lang="en-US" sz="1600" dirty="0" err="1">
                <a:effectLst/>
                <a:latin typeface="+mn-lt"/>
                <a:ea typeface="+mn-ea"/>
              </a:rPr>
              <a:t>đầu</a:t>
            </a:r>
            <a:r>
              <a:rPr lang="en-US" sz="1600" dirty="0">
                <a:effectLst/>
                <a:latin typeface="+mn-lt"/>
                <a:ea typeface="+mn-ea"/>
              </a:rPr>
              <a:t>.</a:t>
            </a:r>
          </a:p>
          <a:p>
            <a:pPr indent="-228600" eaLnBrk="1" hangingPunct="1">
              <a:lnSpc>
                <a:spcPct val="90000"/>
              </a:lnSpc>
              <a:buFont typeface="Arial" panose="020B0604020202020204" pitchFamily="34" charset="0"/>
              <a:buChar char="•"/>
            </a:pPr>
            <a:endParaRPr lang="en-US" sz="1600" dirty="0">
              <a:solidFill>
                <a:schemeClr val="tx2"/>
              </a:solidFill>
              <a:latin typeface="+mn-lt"/>
              <a:ea typeface="+mn-ea"/>
            </a:endParaRPr>
          </a:p>
        </p:txBody>
      </p:sp>
      <p:sp>
        <p:nvSpPr>
          <p:cNvPr id="4" name="Slide Number Placeholder 3">
            <a:extLst>
              <a:ext uri="{FF2B5EF4-FFF2-40B4-BE49-F238E27FC236}">
                <a16:creationId xmlns:a16="http://schemas.microsoft.com/office/drawing/2014/main" id="{68A3F2C0-DD1F-0DAF-B095-15CA0273537E}"/>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C71AB354-3672-4ADC-BD69-459FDD26957D}" type="slidenum">
              <a:rPr lang="en-US" altLang="zh-CN" sz="1200" smtClean="0">
                <a:solidFill>
                  <a:schemeClr val="tx1">
                    <a:tint val="75000"/>
                  </a:schemeClr>
                </a:solidFill>
                <a:latin typeface="+mn-lt"/>
              </a:rPr>
              <a:pPr>
                <a:spcAft>
                  <a:spcPts val="600"/>
                </a:spcAft>
                <a:defRPr/>
              </a:pPr>
              <a:t>14</a:t>
            </a:fld>
            <a:endParaRPr lang="en-US" altLang="zh-CN" sz="1200">
              <a:solidFill>
                <a:schemeClr val="tx1">
                  <a:tint val="75000"/>
                </a:schemeClr>
              </a:solidFill>
              <a:latin typeface="+mn-lt"/>
            </a:endParaRPr>
          </a:p>
        </p:txBody>
      </p:sp>
      <p:grpSp>
        <p:nvGrpSpPr>
          <p:cNvPr id="28" name="Group 27">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569" y="5084569"/>
            <a:ext cx="2151670" cy="1395192"/>
            <a:chOff x="-305" y="-4155"/>
            <a:chExt cx="2514948" cy="2174333"/>
          </a:xfrm>
        </p:grpSpPr>
        <p:sp>
          <p:nvSpPr>
            <p:cNvPr id="29" name="Freeform: Shape 28">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036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C237AD9-C559-B52C-C1E5-579FE8319F8D}"/>
              </a:ext>
            </a:extLst>
          </p:cNvPr>
          <p:cNvSpPr>
            <a:spLocks noGrp="1"/>
          </p:cNvSpPr>
          <p:nvPr>
            <p:ph type="title"/>
          </p:nvPr>
        </p:nvSpPr>
        <p:spPr>
          <a:xfrm>
            <a:off x="565443" y="1321056"/>
            <a:ext cx="8013114" cy="1991979"/>
          </a:xfrm>
        </p:spPr>
        <p:txBody>
          <a:bodyPr vert="horz" lIns="91440" tIns="45720" rIns="91440" bIns="45720" rtlCol="0" anchor="b">
            <a:normAutofit/>
          </a:bodyPr>
          <a:lstStyle/>
          <a:p>
            <a:pPr algn="ctr" eaLnBrk="1" hangingPunct="1">
              <a:lnSpc>
                <a:spcPct val="90000"/>
              </a:lnSpc>
            </a:pPr>
            <a:r>
              <a:rPr lang="en-US" sz="4500" kern="1200" dirty="0">
                <a:latin typeface="+mj-lt"/>
                <a:ea typeface="+mj-ea"/>
                <a:cs typeface="+mj-cs"/>
              </a:rPr>
              <a:t>Xin </a:t>
            </a:r>
            <a:r>
              <a:rPr lang="en-US" sz="4500" kern="1200" dirty="0" err="1">
                <a:latin typeface="+mj-lt"/>
                <a:ea typeface="+mj-ea"/>
                <a:cs typeface="+mj-cs"/>
              </a:rPr>
              <a:t>cảm</a:t>
            </a:r>
            <a:r>
              <a:rPr lang="en-US" sz="4500" kern="1200" dirty="0">
                <a:latin typeface="+mj-lt"/>
                <a:ea typeface="+mj-ea"/>
                <a:cs typeface="+mj-cs"/>
              </a:rPr>
              <a:t> </a:t>
            </a:r>
            <a:r>
              <a:rPr lang="en-US" sz="4500" kern="1200" dirty="0" err="1">
                <a:latin typeface="+mj-lt"/>
                <a:ea typeface="+mj-ea"/>
                <a:cs typeface="+mj-cs"/>
              </a:rPr>
              <a:t>ơn</a:t>
            </a:r>
            <a:endParaRPr lang="en-US" sz="4500" kern="1200" dirty="0">
              <a:latin typeface="+mj-lt"/>
              <a:ea typeface="+mj-ea"/>
              <a:cs typeface="+mj-cs"/>
            </a:endParaRPr>
          </a:p>
        </p:txBody>
      </p:sp>
      <p:grpSp>
        <p:nvGrpSpPr>
          <p:cNvPr id="25" name="Group 24">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00351" y="0"/>
            <a:ext cx="3243649"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9165" y="4001437"/>
            <a:ext cx="3655725" cy="2057400"/>
            <a:chOff x="-305" y="-1"/>
            <a:chExt cx="3832880" cy="2876136"/>
          </a:xfrm>
        </p:grpSpPr>
        <p:sp>
          <p:nvSpPr>
            <p:cNvPr id="20" name="Freeform: Shape 19">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2F324960-6733-1D1D-B014-4FB93D92D9F7}"/>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C71AB354-3672-4ADC-BD69-459FDD26957D}" type="slidenum">
              <a:rPr lang="en-US" altLang="zh-CN" sz="1200" smtClean="0">
                <a:solidFill>
                  <a:schemeClr val="tx1">
                    <a:tint val="75000"/>
                  </a:schemeClr>
                </a:solidFill>
                <a:latin typeface="+mn-lt"/>
              </a:rPr>
              <a:pPr>
                <a:spcAft>
                  <a:spcPts val="600"/>
                </a:spcAft>
                <a:defRPr/>
              </a:pPr>
              <a:t>15</a:t>
            </a:fld>
            <a:endParaRPr lang="en-US" altLang="zh-CN" sz="1200">
              <a:solidFill>
                <a:schemeClr val="tx1">
                  <a:tint val="75000"/>
                </a:schemeClr>
              </a:solidFill>
              <a:latin typeface="+mn-lt"/>
            </a:endParaRPr>
          </a:p>
        </p:txBody>
      </p:sp>
    </p:spTree>
    <p:extLst>
      <p:ext uri="{BB962C8B-B14F-4D97-AF65-F5344CB8AC3E}">
        <p14:creationId xmlns:p14="http://schemas.microsoft.com/office/powerpoint/2010/main" val="280787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E551F1-F27B-4907-8FE8-016C15FA0423}"/>
                  </a:ext>
                </a:extLst>
              </p:cNvPr>
              <p:cNvSpPr>
                <a:spLocks noGrp="1"/>
              </p:cNvSpPr>
              <p:nvPr>
                <p:ph idx="1"/>
              </p:nvPr>
            </p:nvSpPr>
            <p:spPr>
              <a:xfrm>
                <a:off x="429369" y="2071316"/>
                <a:ext cx="4523631" cy="4119172"/>
              </a:xfrm>
            </p:spPr>
            <p:txBody>
              <a:bodyPr anchor="t">
                <a:normAutofit/>
              </a:bodyPr>
              <a:lstStyle/>
              <a:p>
                <a:pPr marL="0" indent="0">
                  <a:lnSpc>
                    <a:spcPct val="90000"/>
                  </a:lnSpc>
                  <a:buFont typeface="Wingdings" panose="05000000000000000000" pitchFamily="2" charset="2"/>
                  <a:buNone/>
                  <a:defRPr/>
                </a:pPr>
                <a:endParaRPr lang="vi-VN" sz="1600" dirty="0">
                  <a:latin typeface="+mj-lt"/>
                </a:endParaRPr>
              </a:p>
              <a:p>
                <a:pPr marL="0" indent="0">
                  <a:lnSpc>
                    <a:spcPct val="90000"/>
                  </a:lnSpc>
                  <a:spcAft>
                    <a:spcPts val="1200"/>
                  </a:spcAft>
                  <a:buFont typeface="Wingdings" panose="05000000000000000000" pitchFamily="2" charset="2"/>
                  <a:buNone/>
                  <a:defRPr/>
                </a:pPr>
                <a:r>
                  <a:rPr lang="en-US" sz="1600" dirty="0">
                    <a:latin typeface="+mj-lt"/>
                  </a:rPr>
                  <a:t>1. </a:t>
                </a:r>
                <a:r>
                  <a:rPr lang="en-US" sz="1600" dirty="0" err="1">
                    <a:latin typeface="+mj-lt"/>
                  </a:rPr>
                  <a:t>Giới</a:t>
                </a:r>
                <a:r>
                  <a:rPr lang="en-US" sz="1600" dirty="0">
                    <a:latin typeface="+mj-lt"/>
                  </a:rPr>
                  <a:t> </a:t>
                </a:r>
                <a:r>
                  <a:rPr lang="en-US" sz="1600" dirty="0" err="1">
                    <a:latin typeface="+mj-lt"/>
                  </a:rPr>
                  <a:t>thiệu</a:t>
                </a:r>
                <a:r>
                  <a:rPr lang="en-US" sz="1600" dirty="0">
                    <a:latin typeface="+mj-lt"/>
                  </a:rPr>
                  <a:t> </a:t>
                </a:r>
                <a:r>
                  <a:rPr lang="en-US" sz="1600" dirty="0" err="1">
                    <a:latin typeface="+mj-lt"/>
                  </a:rPr>
                  <a:t>chung</a:t>
                </a:r>
                <a:endParaRPr lang="en-US" sz="1600" dirty="0">
                  <a:latin typeface="+mj-lt"/>
                </a:endParaRPr>
              </a:p>
              <a:p>
                <a:pPr>
                  <a:lnSpc>
                    <a:spcPct val="90000"/>
                  </a:lnSpc>
                </a:pPr>
                <a:r>
                  <a:rPr lang="vi-VN" sz="1600" dirty="0">
                    <a:effectLst/>
                    <a:latin typeface="+mj-lt"/>
                  </a:rPr>
                  <a:t>Năm 1978, R.L.Rivest, A.Shamir và L.Adleman đã đề </a:t>
                </a:r>
                <a:endParaRPr lang="vi-VN" sz="1600" dirty="0">
                  <a:latin typeface="+mj-lt"/>
                </a:endParaRPr>
              </a:p>
              <a:p>
                <a:pPr marL="0" indent="0">
                  <a:lnSpc>
                    <a:spcPct val="90000"/>
                  </a:lnSpc>
                  <a:buNone/>
                </a:pPr>
                <a:r>
                  <a:rPr lang="vi-VN" sz="1600" dirty="0">
                    <a:effectLst/>
                    <a:latin typeface="+mj-lt"/>
                  </a:rPr>
                  <a:t>xuất hệ thống mã hóa khóa công cộng RSA (hay còn </a:t>
                </a:r>
                <a:endParaRPr lang="vi-VN" sz="1600" dirty="0">
                  <a:latin typeface="+mj-lt"/>
                </a:endParaRPr>
              </a:p>
              <a:p>
                <a:pPr marL="0" indent="0">
                  <a:lnSpc>
                    <a:spcPct val="90000"/>
                  </a:lnSpc>
                  <a:buNone/>
                </a:pPr>
                <a:r>
                  <a:rPr lang="vi-VN" sz="1600" dirty="0">
                    <a:effectLst/>
                    <a:latin typeface="+mj-lt"/>
                  </a:rPr>
                  <a:t>được gọi là “hệ thống MIT”). </a:t>
                </a:r>
                <a:endParaRPr lang="vi-VN" sz="1600" dirty="0">
                  <a:latin typeface="+mj-lt"/>
                </a:endParaRPr>
              </a:p>
              <a:p>
                <a:pPr>
                  <a:lnSpc>
                    <a:spcPct val="90000"/>
                  </a:lnSpc>
                </a:pPr>
                <a:r>
                  <a:rPr lang="vi-VN" sz="1600" dirty="0">
                    <a:effectLst/>
                    <a:latin typeface="+mj-lt"/>
                  </a:rPr>
                  <a:t>Trong phương pháp này, tất cả các phép tính đều được </a:t>
                </a:r>
                <a:endParaRPr lang="vi-VN" sz="1600" dirty="0">
                  <a:latin typeface="+mj-lt"/>
                </a:endParaRPr>
              </a:p>
              <a:p>
                <a:pPr marL="0" indent="0">
                  <a:lnSpc>
                    <a:spcPct val="90000"/>
                  </a:lnSpc>
                  <a:buNone/>
                </a:pPr>
                <a:r>
                  <a:rPr lang="vi-VN" sz="1600" dirty="0">
                    <a:effectLst/>
                    <a:latin typeface="+mj-lt"/>
                  </a:rPr>
                  <a:t>thực hiện trên </a:t>
                </a:r>
                <a:r>
                  <a:rPr lang="vi-VN" sz="1600" i="1" dirty="0">
                    <a:effectLst/>
                    <a:latin typeface="+mj-lt"/>
                  </a:rPr>
                  <a:t>Zn </a:t>
                </a:r>
                <a:r>
                  <a:rPr lang="vi-VN" sz="1600" dirty="0">
                    <a:effectLst/>
                    <a:latin typeface="+mj-lt"/>
                  </a:rPr>
                  <a:t>với </a:t>
                </a:r>
                <a:r>
                  <a:rPr lang="vi-VN" sz="1600" i="1" dirty="0">
                    <a:effectLst/>
                    <a:latin typeface="+mj-lt"/>
                  </a:rPr>
                  <a:t>n </a:t>
                </a:r>
                <a:r>
                  <a:rPr lang="vi-VN" sz="1600" dirty="0">
                    <a:effectLst/>
                    <a:latin typeface="+mj-lt"/>
                  </a:rPr>
                  <a:t>là tích của hai số nguyên tố lẻ </a:t>
                </a:r>
                <a:r>
                  <a:rPr lang="vi-VN" sz="1600" i="1" dirty="0">
                    <a:effectLst/>
                    <a:latin typeface="+mj-lt"/>
                  </a:rPr>
                  <a:t>p </a:t>
                </a:r>
                <a:endParaRPr lang="vi-VN" sz="1600" dirty="0">
                  <a:latin typeface="+mj-lt"/>
                </a:endParaRPr>
              </a:p>
              <a:p>
                <a:pPr marL="0" indent="0">
                  <a:lnSpc>
                    <a:spcPct val="90000"/>
                  </a:lnSpc>
                  <a:buNone/>
                </a:pPr>
                <a:r>
                  <a:rPr lang="vi-VN" sz="1600" dirty="0">
                    <a:effectLst/>
                    <a:latin typeface="+mj-lt"/>
                  </a:rPr>
                  <a:t>và </a:t>
                </a:r>
                <a:r>
                  <a:rPr lang="vi-VN" sz="1600" i="1" dirty="0">
                    <a:effectLst/>
                    <a:latin typeface="+mj-lt"/>
                  </a:rPr>
                  <a:t>q </a:t>
                </a:r>
                <a:r>
                  <a:rPr lang="vi-VN" sz="1600" dirty="0">
                    <a:effectLst/>
                    <a:latin typeface="+mj-lt"/>
                  </a:rPr>
                  <a:t>khác nhau. </a:t>
                </a:r>
                <a:endParaRPr lang="vi-VN" sz="1600" dirty="0">
                  <a:latin typeface="+mj-lt"/>
                </a:endParaRPr>
              </a:p>
              <a:p>
                <a:pPr>
                  <a:lnSpc>
                    <a:spcPct val="90000"/>
                  </a:lnSpc>
                </a:pPr>
                <a:r>
                  <a:rPr lang="vi-VN" sz="1600" dirty="0">
                    <a:effectLst/>
                    <a:latin typeface="+mj-lt"/>
                  </a:rPr>
                  <a:t>Khi đó, ta có </a:t>
                </a:r>
                <a14:m>
                  <m:oMath xmlns:m="http://schemas.openxmlformats.org/officeDocument/2006/math">
                    <m:r>
                      <a:rPr lang="en-US" sz="1600" i="1">
                        <a:latin typeface="Cambria Math" panose="02040503050406030204" pitchFamily="18" charset="0"/>
                        <a:ea typeface="Cambria Math" panose="02040503050406030204" pitchFamily="18" charset="0"/>
                      </a:rPr>
                      <m:t>𝜙</m:t>
                    </m:r>
                  </m:oMath>
                </a14:m>
                <a:r>
                  <a:rPr lang="vi-VN" sz="1600" dirty="0">
                    <a:effectLst/>
                    <a:latin typeface="+mj-lt"/>
                  </a:rPr>
                  <a:t>(</a:t>
                </a:r>
                <a:r>
                  <a:rPr lang="vi-VN" sz="1600" i="1" dirty="0">
                    <a:effectLst/>
                    <a:latin typeface="+mj-lt"/>
                  </a:rPr>
                  <a:t>n</a:t>
                </a:r>
                <a:r>
                  <a:rPr lang="vi-VN" sz="1600" dirty="0">
                    <a:effectLst/>
                    <a:latin typeface="+mj-lt"/>
                  </a:rPr>
                  <a:t>) = (</a:t>
                </a:r>
                <a:r>
                  <a:rPr lang="vi-VN" sz="1600" i="1" dirty="0">
                    <a:effectLst/>
                    <a:latin typeface="+mj-lt"/>
                  </a:rPr>
                  <a:t>p</a:t>
                </a:r>
                <a:r>
                  <a:rPr lang="vi-VN" sz="1600" dirty="0">
                    <a:effectLst/>
                    <a:latin typeface="+mj-lt"/>
                  </a:rPr>
                  <a:t>–1) (</a:t>
                </a:r>
                <a:r>
                  <a:rPr lang="vi-VN" sz="1600" i="1" dirty="0">
                    <a:effectLst/>
                    <a:latin typeface="+mj-lt"/>
                  </a:rPr>
                  <a:t>q</a:t>
                </a:r>
                <a:r>
                  <a:rPr lang="vi-VN" sz="1600" dirty="0">
                    <a:effectLst/>
                    <a:latin typeface="+mj-lt"/>
                  </a:rPr>
                  <a:t>–1) </a:t>
                </a:r>
                <a:endParaRPr lang="en-US" sz="1600" dirty="0">
                  <a:latin typeface="+mj-lt"/>
                </a:endParaRPr>
              </a:p>
            </p:txBody>
          </p:sp>
        </mc:Choice>
        <mc:Fallback xmlns="">
          <p:sp>
            <p:nvSpPr>
              <p:cNvPr id="3" name="Content Placeholder 2">
                <a:extLst>
                  <a:ext uri="{FF2B5EF4-FFF2-40B4-BE49-F238E27FC236}">
                    <a16:creationId xmlns:a16="http://schemas.microsoft.com/office/drawing/2014/main" id="{E9E551F1-F27B-4907-8FE8-016C15FA0423}"/>
                  </a:ext>
                </a:extLst>
              </p:cNvPr>
              <p:cNvSpPr>
                <a:spLocks noGrp="1" noRot="1" noChangeAspect="1" noMove="1" noResize="1" noEditPoints="1" noAdjustHandles="1" noChangeArrowheads="1" noChangeShapeType="1" noTextEdit="1"/>
              </p:cNvSpPr>
              <p:nvPr>
                <p:ph idx="1"/>
              </p:nvPr>
            </p:nvSpPr>
            <p:spPr>
              <a:xfrm>
                <a:off x="429369" y="2071316"/>
                <a:ext cx="4523631" cy="4119172"/>
              </a:xfrm>
              <a:blipFill>
                <a:blip r:embed="rId3"/>
                <a:stretch>
                  <a:fillRect l="-673"/>
                </a:stretch>
              </a:blipFill>
            </p:spPr>
            <p:txBody>
              <a:bodyPr/>
              <a:lstStyle/>
              <a:p>
                <a:r>
                  <a:rPr lang="vi-VN">
                    <a:noFill/>
                  </a:rPr>
                  <a:t> </a:t>
                </a:r>
              </a:p>
            </p:txBody>
          </p:sp>
        </mc:Fallback>
      </mc:AlternateContent>
      <p:sp>
        <p:nvSpPr>
          <p:cNvPr id="4" name="Slide Number Placeholder 3">
            <a:extLst>
              <a:ext uri="{FF2B5EF4-FFF2-40B4-BE49-F238E27FC236}">
                <a16:creationId xmlns:a16="http://schemas.microsoft.com/office/drawing/2014/main" id="{131359BB-AD80-4130-867B-87971F36B497}"/>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C71AB354-3672-4ADC-BD69-459FDD26957D}" type="slidenum">
              <a:rPr lang="en-US" altLang="zh-CN">
                <a:latin typeface="+mj-lt"/>
              </a:rPr>
              <a:pPr>
                <a:spcAft>
                  <a:spcPts val="600"/>
                </a:spcAft>
                <a:defRPr/>
              </a:pPr>
              <a:t>2</a:t>
            </a:fld>
            <a:endParaRPr lang="en-US" altLang="zh-CN">
              <a:latin typeface="+mj-lt"/>
            </a:endParaRPr>
          </a:p>
        </p:txBody>
      </p:sp>
      <p:sp>
        <p:nvSpPr>
          <p:cNvPr id="7" name="TextBox 6">
            <a:extLst>
              <a:ext uri="{FF2B5EF4-FFF2-40B4-BE49-F238E27FC236}">
                <a16:creationId xmlns:a16="http://schemas.microsoft.com/office/drawing/2014/main" id="{04DE3893-3B08-5DC0-0C74-0598A100C448}"/>
              </a:ext>
            </a:extLst>
          </p:cNvPr>
          <p:cNvSpPr txBox="1"/>
          <p:nvPr/>
        </p:nvSpPr>
        <p:spPr>
          <a:xfrm>
            <a:off x="2309041" y="694443"/>
            <a:ext cx="4523631" cy="424732"/>
          </a:xfrm>
          <a:prstGeom prst="rect">
            <a:avLst/>
          </a:prstGeom>
          <a:noFill/>
        </p:spPr>
        <p:txBody>
          <a:bodyPr wrap="square" rtlCol="0">
            <a:spAutoFit/>
          </a:bodyPr>
          <a:lstStyle/>
          <a:p>
            <a:pPr marL="0" indent="0" eaLnBrk="1" hangingPunct="1">
              <a:lnSpc>
                <a:spcPct val="90000"/>
              </a:lnSpc>
              <a:buNone/>
              <a:defRPr/>
            </a:pPr>
            <a:r>
              <a:rPr lang="en-US" sz="2400" b="1" dirty="0">
                <a:latin typeface="+mj-lt"/>
              </a:rPr>
              <a:t>THUẬT TOÁN MÃ HÓA</a:t>
            </a:r>
            <a:r>
              <a:rPr lang="vi-VN" sz="2400" b="1" dirty="0">
                <a:latin typeface="+mj-lt"/>
              </a:rPr>
              <a:t> RSA</a:t>
            </a:r>
            <a:endParaRPr lang="en-US" sz="2400" dirty="0">
              <a:latin typeface="+mj-lt"/>
            </a:endParaRPr>
          </a:p>
        </p:txBody>
      </p:sp>
      <p:pic>
        <p:nvPicPr>
          <p:cNvPr id="1026" name="Picture 2" descr="RSA là gì? Cách thức hoạt động của RSA trong chữ ký số">
            <a:extLst>
              <a:ext uri="{FF2B5EF4-FFF2-40B4-BE49-F238E27FC236}">
                <a16:creationId xmlns:a16="http://schemas.microsoft.com/office/drawing/2014/main" id="{63313832-B76E-95C2-47F6-B7C428D1F2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9622" y="2513892"/>
            <a:ext cx="3304580" cy="236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7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wipe(down)">
                                      <p:cBhvr>
                                        <p:cTn id="5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25C3A-51EB-4550-84B2-08CB64473EB0}"/>
              </a:ext>
            </a:extLst>
          </p:cNvPr>
          <p:cNvSpPr>
            <a:spLocks noGrp="1"/>
          </p:cNvSpPr>
          <p:nvPr>
            <p:ph type="title"/>
          </p:nvPr>
        </p:nvSpPr>
        <p:spPr>
          <a:xfrm>
            <a:off x="473202" y="640080"/>
            <a:ext cx="3614166" cy="1481328"/>
          </a:xfrm>
        </p:spPr>
        <p:txBody>
          <a:bodyPr anchor="b">
            <a:normAutofit/>
          </a:bodyPr>
          <a:lstStyle/>
          <a:p>
            <a:pPr>
              <a:lnSpc>
                <a:spcPct val="90000"/>
              </a:lnSpc>
            </a:pPr>
            <a:r>
              <a:rPr lang="en-US" sz="33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33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sz="33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33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khoá</a:t>
            </a:r>
            <a:r>
              <a:rPr lang="en-US" sz="33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bí</a:t>
            </a:r>
            <a:r>
              <a:rPr lang="en-US" sz="33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mật</a:t>
            </a:r>
            <a:br>
              <a:rPr lang="vi-VN" sz="33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vi-VN" sz="33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1A390C-B760-4E90-A8CD-0F0BA3EB0C82}"/>
              </a:ext>
            </a:extLst>
          </p:cNvPr>
          <p:cNvSpPr>
            <a:spLocks noGrp="1"/>
          </p:cNvSpPr>
          <p:nvPr>
            <p:ph idx="1"/>
          </p:nvPr>
        </p:nvSpPr>
        <p:spPr>
          <a:xfrm>
            <a:off x="473202" y="2660904"/>
            <a:ext cx="3614166" cy="3547872"/>
          </a:xfrm>
        </p:spPr>
        <p:txBody>
          <a:bodyPr anchor="t">
            <a:normAutofit/>
          </a:bodyPr>
          <a:lstStyle/>
          <a:p>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Mã hóa bí mật: thông tin sẽ được mã hóa theo một phương pháp ứng với một key, key này dùng để lập mã và đồng thời cũng để giải mã. Vì vậy key phải được giữ bí mật, chỉ có người lập mã và người nhận biết được, nếu key bị lộ thì người ngoài sẽ dễ dàng giải mã và đọc được thông tin. </a:t>
            </a:r>
            <a:endParaRPr lang="vi-VN" sz="1900">
              <a:effectLst/>
              <a:latin typeface=".VnTime"/>
              <a:ea typeface="Times New Roman" panose="02020603050405020304" pitchFamily="18" charset="0"/>
              <a:cs typeface="Times New Roman" panose="02020603050405020304" pitchFamily="18" charset="0"/>
            </a:endParaRPr>
          </a:p>
          <a:p>
            <a:endParaRPr lang="vi-VN" sz="1900"/>
          </a:p>
        </p:txBody>
      </p:sp>
      <p:pic>
        <p:nvPicPr>
          <p:cNvPr id="5" name="Picture 4">
            <a:extLst>
              <a:ext uri="{FF2B5EF4-FFF2-40B4-BE49-F238E27FC236}">
                <a16:creationId xmlns:a16="http://schemas.microsoft.com/office/drawing/2014/main" id="{76BE44F9-AFEE-45AC-A237-49F13AE7E912}"/>
              </a:ext>
            </a:extLst>
          </p:cNvPr>
          <p:cNvPicPr/>
          <p:nvPr/>
        </p:nvPicPr>
        <p:blipFill>
          <a:blip r:embed="rId2">
            <a:extLst>
              <a:ext uri="{28A0092B-C50C-407E-A947-70E740481C1C}">
                <a14:useLocalDpi xmlns:a14="http://schemas.microsoft.com/office/drawing/2010/main" val="0"/>
              </a:ext>
            </a:extLst>
          </a:blip>
          <a:stretch>
            <a:fillRect/>
          </a:stretch>
        </p:blipFill>
        <p:spPr>
          <a:xfrm>
            <a:off x="4574286" y="2886515"/>
            <a:ext cx="4094226" cy="1084969"/>
          </a:xfrm>
          <a:prstGeom prst="rect">
            <a:avLst/>
          </a:prstGeom>
        </p:spPr>
      </p:pic>
      <p:sp>
        <p:nvSpPr>
          <p:cNvPr id="4" name="Slide Number Placeholder 3">
            <a:extLst>
              <a:ext uri="{FF2B5EF4-FFF2-40B4-BE49-F238E27FC236}">
                <a16:creationId xmlns:a16="http://schemas.microsoft.com/office/drawing/2014/main" id="{490EB831-F818-4D57-9969-23785425A210}"/>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C71AB354-3672-4ADC-BD69-459FDD26957D}" type="slidenum">
              <a:rPr lang="en-US" altLang="zh-CN" smtClean="0"/>
              <a:pPr>
                <a:spcAft>
                  <a:spcPts val="600"/>
                </a:spcAft>
                <a:defRPr/>
              </a:pPr>
              <a:t>3</a:t>
            </a:fld>
            <a:endParaRPr lang="en-US" altLang="zh-CN"/>
          </a:p>
        </p:txBody>
      </p:sp>
    </p:spTree>
    <p:extLst>
      <p:ext uri="{BB962C8B-B14F-4D97-AF65-F5344CB8AC3E}">
        <p14:creationId xmlns:p14="http://schemas.microsoft.com/office/powerpoint/2010/main" val="193286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504DAB-9FEE-4918-8307-00D0AD3CD846}"/>
              </a:ext>
            </a:extLst>
          </p:cNvPr>
          <p:cNvSpPr>
            <a:spLocks noGrp="1"/>
          </p:cNvSpPr>
          <p:nvPr>
            <p:ph type="title"/>
          </p:nvPr>
        </p:nvSpPr>
        <p:spPr>
          <a:xfrm>
            <a:off x="628650" y="365125"/>
            <a:ext cx="7886700" cy="1325563"/>
          </a:xfrm>
        </p:spPr>
        <p:txBody>
          <a:bodyPr>
            <a:normAutofit/>
          </a:bodyPr>
          <a:lstStyle/>
          <a:p>
            <a:r>
              <a:rPr lang="en-US" dirty="0" err="1">
                <a:solidFill>
                  <a:schemeClr val="tx1"/>
                </a:solidFill>
              </a:rPr>
              <a:t>Mã</a:t>
            </a:r>
            <a:r>
              <a:rPr lang="en-US" dirty="0">
                <a:solidFill>
                  <a:schemeClr val="tx1"/>
                </a:solidFill>
              </a:rPr>
              <a:t> </a:t>
            </a:r>
            <a:r>
              <a:rPr lang="en-US" dirty="0" err="1">
                <a:solidFill>
                  <a:schemeClr val="tx1"/>
                </a:solidFill>
              </a:rPr>
              <a:t>hoá</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khoá</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khai</a:t>
            </a:r>
            <a:endParaRPr lang="vi-VN" dirty="0">
              <a:solidFill>
                <a:schemeClr val="tx1"/>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B7098BA-5A58-4C80-A070-035B0F1FBFD3}"/>
              </a:ext>
            </a:extLst>
          </p:cNvPr>
          <p:cNvSpPr>
            <a:spLocks noGrp="1"/>
          </p:cNvSpPr>
          <p:nvPr>
            <p:ph idx="1"/>
          </p:nvPr>
        </p:nvSpPr>
        <p:spPr>
          <a:xfrm>
            <a:off x="628650" y="1825625"/>
            <a:ext cx="7886700" cy="4351338"/>
          </a:xfrm>
        </p:spPr>
        <p:txBody>
          <a:bodyPr>
            <a:normAutofit/>
          </a:bodyPr>
          <a:lstStyle/>
          <a:p>
            <a:pPr indent="457200">
              <a:lnSpc>
                <a:spcPct val="90000"/>
              </a:lnSpc>
              <a:spcBef>
                <a:spcPts val="400"/>
              </a:spcBef>
              <a:spcAft>
                <a:spcPts val="400"/>
              </a:spcAft>
            </a:pP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2 key public key private key.</a:t>
            </a:r>
            <a:endParaRPr lang="vi-VN" sz="1700" dirty="0">
              <a:effectLst/>
              <a:latin typeface=".VnTime"/>
              <a:ea typeface="Times New Roman" panose="02020603050405020304" pitchFamily="18" charset="0"/>
              <a:cs typeface="Times New Roman" panose="02020603050405020304" pitchFamily="18" charset="0"/>
            </a:endParaRPr>
          </a:p>
          <a:p>
            <a:pPr>
              <a:lnSpc>
                <a:spcPct val="90000"/>
              </a:lnSpc>
              <a:spcBef>
                <a:spcPts val="400"/>
              </a:spcBef>
              <a:spcAft>
                <a:spcPts val="40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Public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sẻ</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cứ</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ai.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vì</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vậy</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do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cứ</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ai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sẻ</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tin ở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dạng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700" dirty="0">
              <a:effectLst/>
              <a:latin typeface=".VnTime"/>
              <a:ea typeface="Times New Roman" panose="02020603050405020304" pitchFamily="18" charset="0"/>
              <a:cs typeface="Times New Roman" panose="02020603050405020304" pitchFamily="18" charset="0"/>
            </a:endParaRPr>
          </a:p>
          <a:p>
            <a:pPr>
              <a:lnSpc>
                <a:spcPct val="90000"/>
              </a:lnSpc>
              <a:spcBef>
                <a:spcPts val="400"/>
              </a:spcBef>
              <a:spcAft>
                <a:spcPts val="40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Privite</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Đúng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cái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hữu</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riêng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tư</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public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hữu</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lên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cứ</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ai.</a:t>
            </a:r>
            <a:endParaRPr lang="vi-VN" sz="1700" dirty="0">
              <a:effectLst/>
              <a:latin typeface=".VnTime"/>
              <a:ea typeface="Times New Roman" panose="02020603050405020304" pitchFamily="18" charset="0"/>
              <a:cs typeface="Times New Roman" panose="02020603050405020304" pitchFamily="18" charset="0"/>
            </a:endParaRPr>
          </a:p>
          <a:p>
            <a:pPr>
              <a:lnSpc>
                <a:spcPct val="90000"/>
              </a:lnSpc>
              <a:spcBef>
                <a:spcPts val="400"/>
              </a:spcBef>
              <a:spcAft>
                <a:spcPts val="40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giữ</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2 key 1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bố</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rộng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rãi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giữ</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kín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700" dirty="0">
              <a:effectLst/>
              <a:latin typeface=".VnTime"/>
              <a:ea typeface="Times New Roman" panose="02020603050405020304" pitchFamily="18" charset="0"/>
              <a:cs typeface="Times New Roman" panose="02020603050405020304" pitchFamily="18" charset="0"/>
            </a:endParaRPr>
          </a:p>
          <a:p>
            <a:pPr>
              <a:lnSpc>
                <a:spcPct val="90000"/>
              </a:lnSpc>
              <a:spcBef>
                <a:spcPts val="400"/>
              </a:spcBef>
              <a:spcAft>
                <a:spcPts val="40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Khi ai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nhu</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trao</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sẻ</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public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bố</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gửi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private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dù</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nhưng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private key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tin.</a:t>
            </a:r>
            <a:endParaRPr lang="vi-VN" sz="1700" dirty="0">
              <a:effectLst/>
              <a:latin typeface=".VnTime"/>
              <a:ea typeface="Times New Roman" panose="02020603050405020304" pitchFamily="18" charset="0"/>
              <a:cs typeface="Times New Roman" panose="02020603050405020304" pitchFamily="18" charset="0"/>
            </a:endParaRPr>
          </a:p>
          <a:p>
            <a:pPr>
              <a:lnSpc>
                <a:spcPct val="90000"/>
              </a:lnSpc>
            </a:pPr>
            <a:endParaRPr lang="vi-VN" sz="1700" dirty="0"/>
          </a:p>
        </p:txBody>
      </p:sp>
      <p:sp>
        <p:nvSpPr>
          <p:cNvPr id="4" name="Slide Number Placeholder 3">
            <a:extLst>
              <a:ext uri="{FF2B5EF4-FFF2-40B4-BE49-F238E27FC236}">
                <a16:creationId xmlns:a16="http://schemas.microsoft.com/office/drawing/2014/main" id="{2094C345-197E-4699-B783-AA7A384CE457}"/>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C71AB354-3672-4ADC-BD69-459FDD26957D}" type="slidenum">
              <a:rPr lang="en-US" altLang="zh-CN" smtClean="0"/>
              <a:pPr>
                <a:spcAft>
                  <a:spcPts val="600"/>
                </a:spcAft>
                <a:defRPr/>
              </a:pPr>
              <a:t>4</a:t>
            </a:fld>
            <a:endParaRPr lang="en-US" altLang="zh-CN"/>
          </a:p>
        </p:txBody>
      </p:sp>
    </p:spTree>
    <p:extLst>
      <p:ext uri="{BB962C8B-B14F-4D97-AF65-F5344CB8AC3E}">
        <p14:creationId xmlns:p14="http://schemas.microsoft.com/office/powerpoint/2010/main" val="101173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AC56E-D7C7-4365-814F-3077906E923F}"/>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algn="ctr" eaLnBrk="1" hangingPunct="1">
              <a:lnSpc>
                <a:spcPct val="90000"/>
              </a:lnSpc>
            </a:pPr>
            <a:r>
              <a:rPr lang="en-US" sz="5700" kern="1200">
                <a:solidFill>
                  <a:schemeClr val="tx1"/>
                </a:solidFill>
                <a:latin typeface="+mj-lt"/>
                <a:ea typeface="+mj-ea"/>
                <a:cs typeface="+mj-cs"/>
              </a:rPr>
              <a:t>Mã hoá công khai </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 name="connsiteX0" fmla="*/ 0 w 3429000"/>
              <a:gd name="connsiteY0" fmla="*/ 0 h 18288"/>
              <a:gd name="connsiteX1" fmla="*/ 617220 w 3429000"/>
              <a:gd name="connsiteY1" fmla="*/ 0 h 18288"/>
              <a:gd name="connsiteX2" fmla="*/ 1200150 w 3429000"/>
              <a:gd name="connsiteY2" fmla="*/ 0 h 18288"/>
              <a:gd name="connsiteX3" fmla="*/ 1817370 w 3429000"/>
              <a:gd name="connsiteY3" fmla="*/ 0 h 18288"/>
              <a:gd name="connsiteX4" fmla="*/ 2503170 w 3429000"/>
              <a:gd name="connsiteY4" fmla="*/ 0 h 18288"/>
              <a:gd name="connsiteX5" fmla="*/ 3429000 w 3429000"/>
              <a:gd name="connsiteY5" fmla="*/ 0 h 18288"/>
              <a:gd name="connsiteX6" fmla="*/ 3429000 w 3429000"/>
              <a:gd name="connsiteY6" fmla="*/ 18288 h 18288"/>
              <a:gd name="connsiteX7" fmla="*/ 2743200 w 3429000"/>
              <a:gd name="connsiteY7" fmla="*/ 18288 h 18288"/>
              <a:gd name="connsiteX8" fmla="*/ 1988820 w 3429000"/>
              <a:gd name="connsiteY8" fmla="*/ 18288 h 18288"/>
              <a:gd name="connsiteX9" fmla="*/ 1405890 w 3429000"/>
              <a:gd name="connsiteY9" fmla="*/ 18288 h 18288"/>
              <a:gd name="connsiteX10" fmla="*/ 65151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66" y="4844"/>
                  <a:pt x="3428590" y="11009"/>
                  <a:pt x="3429000" y="18288"/>
                </a:cubicBezTo>
                <a:cubicBezTo>
                  <a:pt x="3212354" y="28872"/>
                  <a:pt x="3083619" y="-836"/>
                  <a:pt x="2811780" y="18288"/>
                </a:cubicBezTo>
                <a:cubicBezTo>
                  <a:pt x="2533576" y="25058"/>
                  <a:pt x="2477440" y="20531"/>
                  <a:pt x="2228850" y="18288"/>
                </a:cubicBezTo>
                <a:cubicBezTo>
                  <a:pt x="2003657" y="-1843"/>
                  <a:pt x="1810789" y="18294"/>
                  <a:pt x="1543050" y="18288"/>
                </a:cubicBezTo>
                <a:cubicBezTo>
                  <a:pt x="1286635" y="-21162"/>
                  <a:pt x="1189418" y="22290"/>
                  <a:pt x="925830" y="18288"/>
                </a:cubicBezTo>
                <a:cubicBezTo>
                  <a:pt x="678389" y="-2387"/>
                  <a:pt x="367033" y="43234"/>
                  <a:pt x="0" y="18288"/>
                </a:cubicBezTo>
                <a:cubicBezTo>
                  <a:pt x="-649" y="11698"/>
                  <a:pt x="663" y="5413"/>
                  <a:pt x="0" y="0"/>
                </a:cubicBezTo>
                <a:close/>
              </a:path>
              <a:path w="3429000" h="18288"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475" y="5049"/>
                  <a:pt x="3429193" y="12044"/>
                  <a:pt x="3429000" y="18288"/>
                </a:cubicBezTo>
                <a:cubicBezTo>
                  <a:pt x="3101445" y="-3440"/>
                  <a:pt x="2879434" y="34023"/>
                  <a:pt x="2743200" y="18288"/>
                </a:cubicBezTo>
                <a:cubicBezTo>
                  <a:pt x="2609544" y="13915"/>
                  <a:pt x="2334178" y="48649"/>
                  <a:pt x="1988820" y="18288"/>
                </a:cubicBezTo>
                <a:cubicBezTo>
                  <a:pt x="1620184" y="18423"/>
                  <a:pt x="1586822" y="-1871"/>
                  <a:pt x="1405890" y="18288"/>
                </a:cubicBezTo>
                <a:cubicBezTo>
                  <a:pt x="1266239" y="28547"/>
                  <a:pt x="867500" y="15208"/>
                  <a:pt x="651510" y="18288"/>
                </a:cubicBezTo>
                <a:cubicBezTo>
                  <a:pt x="445459" y="40105"/>
                  <a:pt x="119818" y="-23744"/>
                  <a:pt x="0" y="18288"/>
                </a:cubicBezTo>
                <a:cubicBezTo>
                  <a:pt x="-39" y="12511"/>
                  <a:pt x="-381" y="8039"/>
                  <a:pt x="0" y="0"/>
                </a:cubicBezTo>
                <a:close/>
              </a:path>
              <a:path w="3429000" h="18288"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314" y="4158"/>
                  <a:pt x="3428021" y="12539"/>
                  <a:pt x="3429000" y="18288"/>
                </a:cubicBezTo>
                <a:cubicBezTo>
                  <a:pt x="3250522" y="56023"/>
                  <a:pt x="3056248" y="-1557"/>
                  <a:pt x="2811780" y="18288"/>
                </a:cubicBezTo>
                <a:cubicBezTo>
                  <a:pt x="2534418" y="26558"/>
                  <a:pt x="2483107" y="19890"/>
                  <a:pt x="2228850" y="18288"/>
                </a:cubicBezTo>
                <a:cubicBezTo>
                  <a:pt x="1996093" y="-20362"/>
                  <a:pt x="1790611" y="35096"/>
                  <a:pt x="1543050" y="18288"/>
                </a:cubicBezTo>
                <a:cubicBezTo>
                  <a:pt x="1276188" y="-29727"/>
                  <a:pt x="1196665" y="1050"/>
                  <a:pt x="925830" y="18288"/>
                </a:cubicBezTo>
                <a:cubicBezTo>
                  <a:pt x="718623" y="61416"/>
                  <a:pt x="374628" y="25039"/>
                  <a:pt x="0" y="18288"/>
                </a:cubicBezTo>
                <a:cubicBezTo>
                  <a:pt x="20" y="11469"/>
                  <a:pt x="-29" y="515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background with black text&#10;&#10;Description automatically generated">
            <a:extLst>
              <a:ext uri="{FF2B5EF4-FFF2-40B4-BE49-F238E27FC236}">
                <a16:creationId xmlns:a16="http://schemas.microsoft.com/office/drawing/2014/main" id="{34D58550-7411-4A7E-AE9A-F4162C2D3E8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030" y="3408904"/>
            <a:ext cx="8661654" cy="2035488"/>
          </a:xfrm>
          <a:prstGeom prst="rect">
            <a:avLst/>
          </a:prstGeom>
        </p:spPr>
      </p:pic>
      <p:sp>
        <p:nvSpPr>
          <p:cNvPr id="4" name="Slide Number Placeholder 3">
            <a:extLst>
              <a:ext uri="{FF2B5EF4-FFF2-40B4-BE49-F238E27FC236}">
                <a16:creationId xmlns:a16="http://schemas.microsoft.com/office/drawing/2014/main" id="{F794A96E-D6DB-4FCE-B824-DDCC8E484B8C}"/>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C71AB354-3672-4ADC-BD69-459FDD26957D}" type="slidenum">
              <a:rPr lang="en-US" altLang="zh-CN" sz="1200" smtClean="0">
                <a:solidFill>
                  <a:schemeClr val="tx1">
                    <a:tint val="75000"/>
                  </a:schemeClr>
                </a:solidFill>
                <a:latin typeface="+mn-lt"/>
              </a:rPr>
              <a:pPr>
                <a:spcAft>
                  <a:spcPts val="600"/>
                </a:spcAft>
                <a:defRPr/>
              </a:pPr>
              <a:t>5</a:t>
            </a:fld>
            <a:endParaRPr lang="en-US" altLang="zh-CN" sz="1200">
              <a:solidFill>
                <a:schemeClr val="tx1">
                  <a:tint val="75000"/>
                </a:schemeClr>
              </a:solidFill>
              <a:latin typeface="+mn-lt"/>
            </a:endParaRPr>
          </a:p>
        </p:txBody>
      </p:sp>
    </p:spTree>
    <p:extLst>
      <p:ext uri="{BB962C8B-B14F-4D97-AF65-F5344CB8AC3E}">
        <p14:creationId xmlns:p14="http://schemas.microsoft.com/office/powerpoint/2010/main" val="84659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DBE0A02-3EA0-BAEE-0F4A-36E40EC385BD}"/>
              </a:ext>
            </a:extLst>
          </p:cNvPr>
          <p:cNvSpPr txBox="1">
            <a:spLocks noGrp="1"/>
          </p:cNvSpPr>
          <p:nvPr>
            <p:ph type="title"/>
          </p:nvPr>
        </p:nvSpPr>
        <p:spPr>
          <a:xfrm>
            <a:off x="152400" y="457200"/>
            <a:ext cx="2400300" cy="4461163"/>
          </a:xfrm>
          <a:prstGeom prst="rect">
            <a:avLst/>
          </a:prstGeom>
        </p:spPr>
        <p:txBody>
          <a:bodyPr rtlCol="0">
            <a:normAutofit/>
          </a:bodyPr>
          <a:lstStyle/>
          <a:p>
            <a:pPr marL="0" indent="0" eaLnBrk="1" hangingPunct="1">
              <a:buNone/>
              <a:defRPr/>
            </a:pPr>
            <a:r>
              <a:rPr lang="en-US" b="1" dirty="0">
                <a:solidFill>
                  <a:srgbClr val="FFFFFF"/>
                </a:solidFill>
              </a:rPr>
              <a:t>THUẬT TOÁN MÃ HÓA</a:t>
            </a:r>
            <a:r>
              <a:rPr lang="vi-VN" b="1" dirty="0">
                <a:solidFill>
                  <a:srgbClr val="FFFFFF"/>
                </a:solidFill>
              </a:rPr>
              <a:t> RSA</a:t>
            </a:r>
            <a:endParaRPr lang="en-US" dirty="0">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CD12BCB-3368-3086-A9F1-64E3E2590663}"/>
              </a:ext>
            </a:extLst>
          </p:cNvPr>
          <p:cNvSpPr>
            <a:spLocks noGrp="1"/>
          </p:cNvSpPr>
          <p:nvPr>
            <p:ph idx="1"/>
          </p:nvPr>
        </p:nvSpPr>
        <p:spPr>
          <a:xfrm>
            <a:off x="3335481" y="533400"/>
            <a:ext cx="5179868" cy="5585619"/>
          </a:xfrm>
        </p:spPr>
        <p:txBody>
          <a:bodyPr anchor="ctr">
            <a:normAutofit/>
          </a:bodyPr>
          <a:lstStyle/>
          <a:p>
            <a:pPr marL="0" indent="0">
              <a:buNone/>
            </a:pPr>
            <a:r>
              <a:rPr lang="en-US" dirty="0" err="1"/>
              <a:t>Thuật</a:t>
            </a:r>
            <a:r>
              <a:rPr lang="en-US" dirty="0"/>
              <a:t> </a:t>
            </a:r>
            <a:r>
              <a:rPr lang="en-US" dirty="0" err="1"/>
              <a:t>toán</a:t>
            </a:r>
            <a:r>
              <a:rPr lang="en-US" dirty="0"/>
              <a:t> RSA </a:t>
            </a:r>
            <a:r>
              <a:rPr lang="en-US" dirty="0" err="1"/>
              <a:t>thỏa</a:t>
            </a:r>
            <a:r>
              <a:rPr lang="en-US" dirty="0"/>
              <a:t> </a:t>
            </a:r>
            <a:r>
              <a:rPr lang="en-US" dirty="0" err="1"/>
              <a:t>mãn</a:t>
            </a:r>
            <a:r>
              <a:rPr lang="en-US" dirty="0"/>
              <a:t> 5 </a:t>
            </a:r>
            <a:r>
              <a:rPr lang="en-US" dirty="0" err="1"/>
              <a:t>yêu</a:t>
            </a:r>
            <a:r>
              <a:rPr lang="en-US" dirty="0"/>
              <a:t> </a:t>
            </a:r>
            <a:r>
              <a:rPr lang="en-US" dirty="0" err="1"/>
              <a:t>cầu</a:t>
            </a:r>
            <a:r>
              <a:rPr lang="en-US" dirty="0"/>
              <a:t> </a:t>
            </a:r>
            <a:r>
              <a:rPr lang="en-US" dirty="0" err="1"/>
              <a:t>của</a:t>
            </a:r>
            <a:r>
              <a:rPr lang="en-US" dirty="0"/>
              <a:t> </a:t>
            </a:r>
            <a:r>
              <a:rPr lang="en-US" dirty="0" err="1"/>
              <a:t>một</a:t>
            </a:r>
            <a:r>
              <a:rPr lang="en-US" dirty="0"/>
              <a:t> </a:t>
            </a:r>
            <a:r>
              <a:rPr lang="en-US" dirty="0" err="1"/>
              <a:t>hệ</a:t>
            </a:r>
            <a:r>
              <a:rPr lang="en-US" dirty="0"/>
              <a:t> </a:t>
            </a:r>
            <a:r>
              <a:rPr lang="en-US" dirty="0" err="1"/>
              <a:t>mã</a:t>
            </a:r>
            <a:r>
              <a:rPr lang="en-US" dirty="0"/>
              <a:t> </a:t>
            </a:r>
            <a:r>
              <a:rPr lang="en-US" dirty="0" err="1"/>
              <a:t>hiện</a:t>
            </a:r>
            <a:r>
              <a:rPr lang="en-US" dirty="0"/>
              <a:t> </a:t>
            </a:r>
            <a:r>
              <a:rPr lang="en-US" dirty="0" err="1"/>
              <a:t>đại</a:t>
            </a:r>
            <a:r>
              <a:rPr lang="en-US" dirty="0"/>
              <a:t>:</a:t>
            </a:r>
          </a:p>
          <a:p>
            <a:r>
              <a:rPr lang="en-US" dirty="0" err="1"/>
              <a:t>Độ</a:t>
            </a:r>
            <a:r>
              <a:rPr lang="en-US" dirty="0"/>
              <a:t> </a:t>
            </a:r>
            <a:r>
              <a:rPr lang="en-US" dirty="0" err="1"/>
              <a:t>bảo</a:t>
            </a:r>
            <a:r>
              <a:rPr lang="en-US" dirty="0"/>
              <a:t> </a:t>
            </a:r>
            <a:r>
              <a:rPr lang="en-US" dirty="0" err="1"/>
              <a:t>mật</a:t>
            </a:r>
            <a:r>
              <a:rPr lang="en-US" dirty="0"/>
              <a:t> </a:t>
            </a:r>
            <a:r>
              <a:rPr lang="en-US" dirty="0" err="1"/>
              <a:t>cao</a:t>
            </a:r>
            <a:endParaRPr lang="en-US" dirty="0"/>
          </a:p>
          <a:p>
            <a:r>
              <a:rPr lang="en-US" dirty="0"/>
              <a:t>Thao </a:t>
            </a:r>
            <a:r>
              <a:rPr lang="en-US" dirty="0" err="1"/>
              <a:t>tác</a:t>
            </a:r>
            <a:r>
              <a:rPr lang="en-US" dirty="0"/>
              <a:t> </a:t>
            </a:r>
            <a:r>
              <a:rPr lang="en-US" dirty="0" err="1"/>
              <a:t>nhanh</a:t>
            </a:r>
            <a:endParaRPr lang="en-US" dirty="0"/>
          </a:p>
          <a:p>
            <a:r>
              <a:rPr lang="en-US" dirty="0" err="1"/>
              <a:t>Dùng</a:t>
            </a:r>
            <a:r>
              <a:rPr lang="en-US" dirty="0"/>
              <a:t> </a:t>
            </a:r>
            <a:r>
              <a:rPr lang="en-US" dirty="0" err="1"/>
              <a:t>chung</a:t>
            </a:r>
            <a:r>
              <a:rPr lang="en-US" dirty="0"/>
              <a:t> </a:t>
            </a:r>
            <a:r>
              <a:rPr lang="en-US" dirty="0" err="1"/>
              <a:t>được</a:t>
            </a:r>
            <a:endParaRPr lang="en-US" dirty="0"/>
          </a:p>
          <a:p>
            <a:r>
              <a:rPr lang="en-US" dirty="0" err="1"/>
              <a:t>Có</a:t>
            </a:r>
            <a:r>
              <a:rPr lang="en-US" dirty="0"/>
              <a:t> </a:t>
            </a:r>
            <a:r>
              <a:rPr lang="en-US" dirty="0" err="1"/>
              <a:t>ứng</a:t>
            </a:r>
            <a:r>
              <a:rPr lang="en-US" dirty="0"/>
              <a:t> </a:t>
            </a:r>
            <a:r>
              <a:rPr lang="en-US" dirty="0" err="1"/>
              <a:t>dụng</a:t>
            </a:r>
            <a:r>
              <a:rPr lang="en-US" dirty="0"/>
              <a:t> </a:t>
            </a:r>
            <a:r>
              <a:rPr lang="en-US" dirty="0" err="1"/>
              <a:t>rộng</a:t>
            </a:r>
            <a:r>
              <a:rPr lang="en-US" dirty="0"/>
              <a:t> </a:t>
            </a:r>
            <a:r>
              <a:rPr lang="en-US" dirty="0" err="1"/>
              <a:t>rãi</a:t>
            </a:r>
            <a:endParaRPr lang="en-US" dirty="0"/>
          </a:p>
          <a:p>
            <a:r>
              <a:rPr lang="en-US" dirty="0" err="1"/>
              <a:t>Có</a:t>
            </a:r>
            <a:r>
              <a:rPr lang="en-US" dirty="0"/>
              <a:t> </a:t>
            </a:r>
            <a:r>
              <a:rPr lang="en-US" dirty="0" err="1"/>
              <a:t>thể</a:t>
            </a:r>
            <a:r>
              <a:rPr lang="en-US" dirty="0"/>
              <a:t> </a:t>
            </a:r>
            <a:r>
              <a:rPr lang="en-US" dirty="0" err="1"/>
              <a:t>dùng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chủ</a:t>
            </a:r>
            <a:r>
              <a:rPr lang="en-US" dirty="0"/>
              <a:t> </a:t>
            </a:r>
            <a:r>
              <a:rPr lang="en-US" dirty="0" err="1"/>
              <a:t>nhân</a:t>
            </a:r>
            <a:endParaRPr lang="en-US" dirty="0"/>
          </a:p>
        </p:txBody>
      </p:sp>
      <p:sp>
        <p:nvSpPr>
          <p:cNvPr id="4" name="Slide Number Placeholder 3">
            <a:extLst>
              <a:ext uri="{FF2B5EF4-FFF2-40B4-BE49-F238E27FC236}">
                <a16:creationId xmlns:a16="http://schemas.microsoft.com/office/drawing/2014/main" id="{2404C7CC-EC87-8DA1-5B95-F06E21412004}"/>
              </a:ext>
            </a:extLst>
          </p:cNvPr>
          <p:cNvSpPr>
            <a:spLocks noGrp="1"/>
          </p:cNvSpPr>
          <p:nvPr>
            <p:ph type="sldNum" sz="quarter" idx="12"/>
          </p:nvPr>
        </p:nvSpPr>
        <p:spPr>
          <a:xfrm>
            <a:off x="7156173" y="6356350"/>
            <a:ext cx="1359176" cy="365125"/>
          </a:xfrm>
        </p:spPr>
        <p:txBody>
          <a:bodyPr>
            <a:normAutofit/>
          </a:bodyPr>
          <a:lstStyle/>
          <a:p>
            <a:pPr>
              <a:spcAft>
                <a:spcPts val="600"/>
              </a:spcAft>
              <a:defRPr/>
            </a:pPr>
            <a:fld id="{C71AB354-3672-4ADC-BD69-459FDD26957D}" type="slidenum">
              <a:rPr lang="en-US" altLang="zh-CN" smtClean="0"/>
              <a:pPr>
                <a:spcAft>
                  <a:spcPts val="600"/>
                </a:spcAft>
                <a:defRPr/>
              </a:pPr>
              <a:t>6</a:t>
            </a:fld>
            <a:endParaRPr lang="en-US" altLang="zh-CN"/>
          </a:p>
        </p:txBody>
      </p:sp>
    </p:spTree>
    <p:extLst>
      <p:ext uri="{BB962C8B-B14F-4D97-AF65-F5344CB8AC3E}">
        <p14:creationId xmlns:p14="http://schemas.microsoft.com/office/powerpoint/2010/main" val="125736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5D94F710-6EB7-78CB-0452-4AAFD382D516}"/>
              </a:ext>
            </a:extLst>
          </p:cNvPr>
          <p:cNvSpPr txBox="1">
            <a:spLocks noGrp="1"/>
          </p:cNvSpPr>
          <p:nvPr>
            <p:ph type="title"/>
          </p:nvPr>
        </p:nvSpPr>
        <p:spPr>
          <a:xfrm>
            <a:off x="1277803" y="755312"/>
            <a:ext cx="5924550" cy="533400"/>
          </a:xfrm>
          <a:prstGeom prst="rect">
            <a:avLst/>
          </a:prstGeom>
        </p:spPr>
        <p:txBody>
          <a:bodyPr rtlCol="0">
            <a:normAutofit/>
          </a:bodyPr>
          <a:lstStyle/>
          <a:p>
            <a:pPr marL="0" indent="0" eaLnBrk="1" hangingPunct="1">
              <a:lnSpc>
                <a:spcPct val="90000"/>
              </a:lnSpc>
              <a:buNone/>
              <a:defRPr/>
            </a:pPr>
            <a:r>
              <a:rPr lang="en-US" sz="3000" b="1" dirty="0"/>
              <a:t>THUẬT TOÁN MÃ HÓA</a:t>
            </a:r>
            <a:r>
              <a:rPr lang="vi-VN" sz="3000" b="1" dirty="0"/>
              <a:t> RSA</a:t>
            </a:r>
            <a:endParaRPr lang="en-US" sz="3000" dirty="0"/>
          </a:p>
        </p:txBody>
      </p:sp>
      <p:sp>
        <p:nvSpPr>
          <p:cNvPr id="3" name="Content Placeholder 2">
            <a:extLst>
              <a:ext uri="{FF2B5EF4-FFF2-40B4-BE49-F238E27FC236}">
                <a16:creationId xmlns:a16="http://schemas.microsoft.com/office/drawing/2014/main" id="{77082DEF-91AE-C90E-BA1C-5B8E4002874F}"/>
              </a:ext>
            </a:extLst>
          </p:cNvPr>
          <p:cNvSpPr>
            <a:spLocks noGrp="1"/>
          </p:cNvSpPr>
          <p:nvPr>
            <p:ph idx="1"/>
          </p:nvPr>
        </p:nvSpPr>
        <p:spPr>
          <a:xfrm>
            <a:off x="208407" y="2194102"/>
            <a:ext cx="3315626" cy="3908586"/>
          </a:xfrm>
        </p:spPr>
        <p:txBody>
          <a:bodyPr>
            <a:normAutofit/>
          </a:bodyPr>
          <a:lstStyle/>
          <a:p>
            <a:pPr marL="0" indent="0">
              <a:lnSpc>
                <a:spcPct val="90000"/>
              </a:lnSpc>
              <a:spcAft>
                <a:spcPts val="2400"/>
              </a:spcAft>
              <a:buNone/>
            </a:pPr>
            <a:r>
              <a:rPr lang="en-US" sz="1700" dirty="0"/>
              <a:t>2. </a:t>
            </a:r>
            <a:r>
              <a:rPr lang="en-US" sz="1700" dirty="0" err="1"/>
              <a:t>Mô</a:t>
            </a:r>
            <a:r>
              <a:rPr lang="en-US" sz="1700" dirty="0"/>
              <a:t> </a:t>
            </a:r>
            <a:r>
              <a:rPr lang="en-US" sz="1700" dirty="0" err="1"/>
              <a:t>tả</a:t>
            </a:r>
            <a:r>
              <a:rPr lang="en-US" sz="1700" dirty="0"/>
              <a:t> </a:t>
            </a:r>
            <a:r>
              <a:rPr lang="en-US" sz="1700" dirty="0" err="1"/>
              <a:t>hoạt</a:t>
            </a:r>
            <a:r>
              <a:rPr lang="en-US" sz="1700" dirty="0"/>
              <a:t> </a:t>
            </a:r>
            <a:r>
              <a:rPr lang="en-US" sz="1700" dirty="0" err="1"/>
              <a:t>động</a:t>
            </a:r>
            <a:r>
              <a:rPr lang="en-US" sz="1700" dirty="0"/>
              <a:t> </a:t>
            </a:r>
          </a:p>
          <a:p>
            <a:pPr marL="0" indent="0">
              <a:lnSpc>
                <a:spcPct val="90000"/>
              </a:lnSpc>
              <a:buNone/>
            </a:pPr>
            <a:r>
              <a:rPr lang="en-US" sz="1700" dirty="0" err="1"/>
              <a:t>Thuật</a:t>
            </a:r>
            <a:r>
              <a:rPr lang="en-US" sz="1700" dirty="0"/>
              <a:t> </a:t>
            </a:r>
            <a:r>
              <a:rPr lang="en-US" sz="1700" dirty="0" err="1"/>
              <a:t>toán</a:t>
            </a:r>
            <a:r>
              <a:rPr lang="en-US" sz="1700" dirty="0"/>
              <a:t> RSA </a:t>
            </a:r>
            <a:r>
              <a:rPr lang="en-US" sz="1700" dirty="0" err="1"/>
              <a:t>có</a:t>
            </a:r>
            <a:r>
              <a:rPr lang="en-US" sz="1700" dirty="0"/>
              <a:t> </a:t>
            </a:r>
            <a:r>
              <a:rPr lang="en-US" sz="1700" dirty="0" err="1"/>
              <a:t>hai</a:t>
            </a:r>
            <a:r>
              <a:rPr lang="en-US" sz="1700" dirty="0"/>
              <a:t> </a:t>
            </a:r>
            <a:r>
              <a:rPr lang="en-US" sz="1700" dirty="0" err="1"/>
              <a:t>khóa</a:t>
            </a:r>
            <a:r>
              <a:rPr lang="en-US" sz="1700" dirty="0"/>
              <a:t>:</a:t>
            </a:r>
          </a:p>
          <a:p>
            <a:pPr>
              <a:lnSpc>
                <a:spcPct val="90000"/>
              </a:lnSpc>
            </a:pPr>
            <a:r>
              <a:rPr lang="en-US" sz="1700" dirty="0" err="1"/>
              <a:t>Khóa</a:t>
            </a:r>
            <a:r>
              <a:rPr lang="en-US" sz="1700" dirty="0"/>
              <a:t> </a:t>
            </a:r>
            <a:r>
              <a:rPr lang="en-US" sz="1700" dirty="0" err="1"/>
              <a:t>công</a:t>
            </a:r>
            <a:r>
              <a:rPr lang="en-US" sz="1700" dirty="0"/>
              <a:t> </a:t>
            </a:r>
            <a:r>
              <a:rPr lang="en-US" sz="1700" dirty="0" err="1"/>
              <a:t>khai</a:t>
            </a:r>
            <a:r>
              <a:rPr lang="en-US" sz="1700" dirty="0"/>
              <a:t> (Public key): </a:t>
            </a:r>
            <a:r>
              <a:rPr lang="en-US" sz="1700" dirty="0" err="1"/>
              <a:t>Được</a:t>
            </a:r>
            <a:r>
              <a:rPr lang="en-US" sz="1700" dirty="0"/>
              <a:t> </a:t>
            </a:r>
            <a:r>
              <a:rPr lang="en-US" sz="1700" dirty="0" err="1"/>
              <a:t>công</a:t>
            </a:r>
            <a:r>
              <a:rPr lang="en-US" sz="1700" dirty="0"/>
              <a:t> </a:t>
            </a:r>
            <a:r>
              <a:rPr lang="en-US" sz="1700" dirty="0" err="1"/>
              <a:t>bố</a:t>
            </a:r>
            <a:r>
              <a:rPr lang="en-US" sz="1700" dirty="0"/>
              <a:t> </a:t>
            </a:r>
            <a:r>
              <a:rPr lang="en-US" sz="1700" dirty="0" err="1"/>
              <a:t>rộng</a:t>
            </a:r>
            <a:r>
              <a:rPr lang="en-US" sz="1700" dirty="0"/>
              <a:t> </a:t>
            </a:r>
            <a:r>
              <a:rPr lang="en-US" sz="1700" dirty="0" err="1"/>
              <a:t>rãi</a:t>
            </a:r>
            <a:r>
              <a:rPr lang="en-US" sz="1700" dirty="0"/>
              <a:t> </a:t>
            </a:r>
            <a:r>
              <a:rPr lang="en-US" sz="1700" dirty="0" err="1"/>
              <a:t>cho</a:t>
            </a:r>
            <a:r>
              <a:rPr lang="en-US" sz="1700" dirty="0"/>
              <a:t> </a:t>
            </a:r>
            <a:r>
              <a:rPr lang="en-US" sz="1700" dirty="0" err="1"/>
              <a:t>mội</a:t>
            </a:r>
            <a:r>
              <a:rPr lang="en-US" sz="1700" dirty="0"/>
              <a:t> </a:t>
            </a:r>
            <a:r>
              <a:rPr lang="en-US" sz="1700" dirty="0" err="1"/>
              <a:t>người</a:t>
            </a:r>
            <a:r>
              <a:rPr lang="en-US" sz="1700" dirty="0"/>
              <a:t> </a:t>
            </a:r>
            <a:r>
              <a:rPr lang="en-US" sz="1700" dirty="0" err="1"/>
              <a:t>và</a:t>
            </a:r>
            <a:r>
              <a:rPr lang="en-US" sz="1700" dirty="0"/>
              <a:t> </a:t>
            </a:r>
            <a:r>
              <a:rPr lang="en-US" sz="1700" dirty="0" err="1"/>
              <a:t>được</a:t>
            </a:r>
            <a:r>
              <a:rPr lang="en-US" sz="1700" dirty="0"/>
              <a:t> </a:t>
            </a:r>
            <a:r>
              <a:rPr lang="en-US" sz="1700" dirty="0" err="1"/>
              <a:t>để</a:t>
            </a:r>
            <a:r>
              <a:rPr lang="en-US" sz="1700" dirty="0"/>
              <a:t> </a:t>
            </a:r>
            <a:r>
              <a:rPr lang="en-US" sz="1700" dirty="0" err="1"/>
              <a:t>mã</a:t>
            </a:r>
            <a:r>
              <a:rPr lang="en-US" sz="1700" dirty="0"/>
              <a:t> </a:t>
            </a:r>
            <a:r>
              <a:rPr lang="en-US" sz="1700" dirty="0" err="1"/>
              <a:t>hóa</a:t>
            </a:r>
            <a:endParaRPr lang="en-US" sz="1700" dirty="0"/>
          </a:p>
          <a:p>
            <a:pPr>
              <a:lnSpc>
                <a:spcPct val="90000"/>
              </a:lnSpc>
            </a:pPr>
            <a:r>
              <a:rPr lang="en-US" sz="1700" dirty="0" err="1"/>
              <a:t>Khóa</a:t>
            </a:r>
            <a:r>
              <a:rPr lang="en-US" sz="1700" dirty="0"/>
              <a:t> </a:t>
            </a:r>
            <a:r>
              <a:rPr lang="en-US" sz="1700" dirty="0" err="1"/>
              <a:t>bí</a:t>
            </a:r>
            <a:r>
              <a:rPr lang="en-US" sz="1700" dirty="0"/>
              <a:t> </a:t>
            </a:r>
            <a:r>
              <a:rPr lang="en-US" sz="1700" dirty="0" err="1"/>
              <a:t>mật</a:t>
            </a:r>
            <a:r>
              <a:rPr lang="en-US" sz="1700" dirty="0"/>
              <a:t> (Private key): </a:t>
            </a:r>
            <a:r>
              <a:rPr lang="en-US" sz="1700" dirty="0" err="1"/>
              <a:t>Những</a:t>
            </a:r>
            <a:r>
              <a:rPr lang="en-US" sz="1700" dirty="0"/>
              <a:t> </a:t>
            </a:r>
            <a:r>
              <a:rPr lang="en-US" sz="1700" dirty="0" err="1"/>
              <a:t>thông</a:t>
            </a:r>
            <a:r>
              <a:rPr lang="en-US" sz="1700" dirty="0"/>
              <a:t> tin </a:t>
            </a:r>
            <a:r>
              <a:rPr lang="en-US" sz="1700" dirty="0" err="1"/>
              <a:t>được</a:t>
            </a:r>
            <a:r>
              <a:rPr lang="en-US" sz="1700" dirty="0"/>
              <a:t> </a:t>
            </a:r>
            <a:r>
              <a:rPr lang="en-US" sz="1700" dirty="0" err="1"/>
              <a:t>mã</a:t>
            </a:r>
            <a:r>
              <a:rPr lang="en-US" sz="1700" dirty="0"/>
              <a:t> </a:t>
            </a:r>
            <a:r>
              <a:rPr lang="en-US" sz="1700" dirty="0" err="1"/>
              <a:t>hóa</a:t>
            </a:r>
            <a:r>
              <a:rPr lang="en-US" sz="1700" dirty="0"/>
              <a:t> </a:t>
            </a:r>
            <a:r>
              <a:rPr lang="en-US" sz="1700" dirty="0" err="1"/>
              <a:t>bằng</a:t>
            </a:r>
            <a:r>
              <a:rPr lang="en-US" sz="1700" dirty="0"/>
              <a:t> </a:t>
            </a:r>
            <a:r>
              <a:rPr lang="en-US" sz="1700" dirty="0" err="1"/>
              <a:t>khóa</a:t>
            </a:r>
            <a:r>
              <a:rPr lang="en-US" sz="1700" dirty="0"/>
              <a:t> </a:t>
            </a:r>
            <a:r>
              <a:rPr lang="en-US" sz="1700" dirty="0" err="1"/>
              <a:t>công</a:t>
            </a:r>
            <a:r>
              <a:rPr lang="en-US" sz="1700" dirty="0"/>
              <a:t> </a:t>
            </a:r>
            <a:r>
              <a:rPr lang="en-US" sz="1700" dirty="0" err="1"/>
              <a:t>khai</a:t>
            </a:r>
            <a:r>
              <a:rPr lang="en-US" sz="1700" dirty="0"/>
              <a:t> </a:t>
            </a:r>
            <a:r>
              <a:rPr lang="en-US" sz="1700" dirty="0" err="1"/>
              <a:t>chỉ</a:t>
            </a:r>
            <a:r>
              <a:rPr lang="en-US" sz="1700" dirty="0"/>
              <a:t> </a:t>
            </a:r>
            <a:r>
              <a:rPr lang="en-US" sz="1700" dirty="0" err="1"/>
              <a:t>có</a:t>
            </a:r>
            <a:r>
              <a:rPr lang="en-US" sz="1700" dirty="0"/>
              <a:t> </a:t>
            </a:r>
            <a:r>
              <a:rPr lang="en-US" sz="1700" dirty="0" err="1"/>
              <a:t>thể</a:t>
            </a:r>
            <a:r>
              <a:rPr lang="en-US" sz="1700" dirty="0"/>
              <a:t> </a:t>
            </a:r>
            <a:r>
              <a:rPr lang="en-US" sz="1700" dirty="0" err="1"/>
              <a:t>được</a:t>
            </a:r>
            <a:r>
              <a:rPr lang="en-US" sz="1700" dirty="0"/>
              <a:t> </a:t>
            </a:r>
            <a:r>
              <a:rPr lang="en-US" sz="1700" dirty="0" err="1"/>
              <a:t>giải</a:t>
            </a:r>
            <a:r>
              <a:rPr lang="en-US" sz="1700" dirty="0"/>
              <a:t> </a:t>
            </a:r>
            <a:r>
              <a:rPr lang="en-US" sz="1700" dirty="0" err="1"/>
              <a:t>mã</a:t>
            </a:r>
            <a:r>
              <a:rPr lang="en-US" sz="1700" dirty="0"/>
              <a:t> </a:t>
            </a:r>
            <a:r>
              <a:rPr lang="en-US" sz="1700" dirty="0" err="1"/>
              <a:t>bằng</a:t>
            </a:r>
            <a:r>
              <a:rPr lang="en-US" sz="1700" dirty="0"/>
              <a:t> </a:t>
            </a:r>
            <a:r>
              <a:rPr lang="en-US" sz="1700" dirty="0" err="1"/>
              <a:t>khóa</a:t>
            </a:r>
            <a:r>
              <a:rPr lang="en-US" sz="1700" dirty="0"/>
              <a:t> </a:t>
            </a:r>
            <a:r>
              <a:rPr lang="en-US" sz="1700" dirty="0" err="1"/>
              <a:t>bí</a:t>
            </a:r>
            <a:r>
              <a:rPr lang="en-US" sz="1700" dirty="0"/>
              <a:t> </a:t>
            </a:r>
            <a:r>
              <a:rPr lang="en-US" sz="1700" dirty="0" err="1"/>
              <a:t>mật</a:t>
            </a:r>
            <a:r>
              <a:rPr lang="en-US" sz="1700" dirty="0"/>
              <a:t> </a:t>
            </a:r>
            <a:r>
              <a:rPr lang="en-US" sz="1700" dirty="0" err="1"/>
              <a:t>tương</a:t>
            </a:r>
            <a:r>
              <a:rPr lang="en-US" sz="1700" dirty="0"/>
              <a:t> </a:t>
            </a:r>
            <a:r>
              <a:rPr lang="en-US" sz="1700" dirty="0" err="1"/>
              <a:t>ứng</a:t>
            </a:r>
            <a:endParaRPr lang="en-US" sz="1700" dirty="0"/>
          </a:p>
        </p:txBody>
      </p:sp>
      <p:pic>
        <p:nvPicPr>
          <p:cNvPr id="2050" name="Picture 2" descr="Mật mã khóa công khai và chữ ký số | TIGO Software Solutions">
            <a:extLst>
              <a:ext uri="{FF2B5EF4-FFF2-40B4-BE49-F238E27FC236}">
                <a16:creationId xmlns:a16="http://schemas.microsoft.com/office/drawing/2014/main" id="{206ACA22-C893-EFE7-6883-8D77FA2555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2440" y="2006702"/>
            <a:ext cx="5203153" cy="338427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84C9444-0D89-4F35-BDB2-502428936B73}"/>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C71AB354-3672-4ADC-BD69-459FDD26957D}" type="slidenum">
              <a:rPr lang="en-US" altLang="zh-CN" sz="900">
                <a:solidFill>
                  <a:schemeClr val="tx1">
                    <a:lumMod val="50000"/>
                    <a:lumOff val="50000"/>
                  </a:schemeClr>
                </a:solidFill>
              </a:rPr>
              <a:pPr>
                <a:spcAft>
                  <a:spcPts val="600"/>
                </a:spcAft>
                <a:defRPr/>
              </a:pPr>
              <a:t>7</a:t>
            </a:fld>
            <a:endParaRPr lang="en-US" altLang="zh-CN" sz="900">
              <a:solidFill>
                <a:schemeClr val="tx1">
                  <a:lumMod val="50000"/>
                  <a:lumOff val="50000"/>
                </a:schemeClr>
              </a:solidFill>
            </a:endParaRPr>
          </a:p>
        </p:txBody>
      </p:sp>
    </p:spTree>
    <p:extLst>
      <p:ext uri="{BB962C8B-B14F-4D97-AF65-F5344CB8AC3E}">
        <p14:creationId xmlns:p14="http://schemas.microsoft.com/office/powerpoint/2010/main" val="335312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050"/>
                                        </p:tgtEl>
                                        <p:attrNameLst>
                                          <p:attrName>style.visibility</p:attrName>
                                        </p:attrNameLst>
                                      </p:cBhvr>
                                      <p:to>
                                        <p:strVal val="visible"/>
                                      </p:to>
                                    </p:set>
                                    <p:anim calcmode="lin" valueType="num">
                                      <p:cBhvr>
                                        <p:cTn id="40" dur="500" fill="hold"/>
                                        <p:tgtEl>
                                          <p:spTgt spid="2050"/>
                                        </p:tgtEl>
                                        <p:attrNameLst>
                                          <p:attrName>ppt_w</p:attrName>
                                        </p:attrNameLst>
                                      </p:cBhvr>
                                      <p:tavLst>
                                        <p:tav tm="0">
                                          <p:val>
                                            <p:fltVal val="0"/>
                                          </p:val>
                                        </p:tav>
                                        <p:tav tm="100000">
                                          <p:val>
                                            <p:strVal val="#ppt_w"/>
                                          </p:val>
                                        </p:tav>
                                      </p:tavLst>
                                    </p:anim>
                                    <p:anim calcmode="lin" valueType="num">
                                      <p:cBhvr>
                                        <p:cTn id="41" dur="500" fill="hold"/>
                                        <p:tgtEl>
                                          <p:spTgt spid="2050"/>
                                        </p:tgtEl>
                                        <p:attrNameLst>
                                          <p:attrName>ppt_h</p:attrName>
                                        </p:attrNameLst>
                                      </p:cBhvr>
                                      <p:tavLst>
                                        <p:tav tm="0">
                                          <p:val>
                                            <p:fltVal val="0"/>
                                          </p:val>
                                        </p:tav>
                                        <p:tav tm="100000">
                                          <p:val>
                                            <p:strVal val="#ppt_h"/>
                                          </p:val>
                                        </p:tav>
                                      </p:tavLst>
                                    </p:anim>
                                    <p:animEffect transition="in" filter="fade">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21D8F-77B6-3F2E-C5A2-0F5FF5602A10}"/>
              </a:ext>
            </a:extLst>
          </p:cNvPr>
          <p:cNvSpPr>
            <a:spLocks noGrp="1"/>
          </p:cNvSpPr>
          <p:nvPr>
            <p:ph type="title"/>
          </p:nvPr>
        </p:nvSpPr>
        <p:spPr>
          <a:xfrm>
            <a:off x="628650" y="365125"/>
            <a:ext cx="7886700" cy="1325563"/>
          </a:xfrm>
        </p:spPr>
        <p:txBody>
          <a:bodyPr>
            <a:normAutofit/>
          </a:bodyPr>
          <a:lstStyle/>
          <a:p>
            <a:pPr>
              <a:lnSpc>
                <a:spcPct val="90000"/>
              </a:lnSpc>
            </a:pPr>
            <a:r>
              <a:rPr lang="vi-VN" sz="4300" b="1" dirty="0"/>
              <a:t>Thuật toán sinh khóa cho chữ ký RSA</a:t>
            </a:r>
            <a:endParaRPr lang="en-US" sz="4300" dirty="0"/>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DD8516-ABE7-94ED-F88B-CCE4AF001BFC}"/>
                  </a:ext>
                </a:extLst>
              </p:cNvPr>
              <p:cNvSpPr>
                <a:spLocks noGrp="1"/>
              </p:cNvSpPr>
              <p:nvPr>
                <p:ph idx="1"/>
              </p:nvPr>
            </p:nvSpPr>
            <p:spPr>
              <a:xfrm>
                <a:off x="628650" y="1929384"/>
                <a:ext cx="7886700" cy="4251960"/>
              </a:xfrm>
            </p:spPr>
            <p:txBody>
              <a:bodyPr>
                <a:normAutofit/>
              </a:bodyPr>
              <a:lstStyle/>
              <a:p>
                <a:pPr marL="0" indent="0">
                  <a:buFont typeface="Wingdings" panose="05000000000000000000" pitchFamily="2" charset="2"/>
                  <a:buNone/>
                  <a:defRPr/>
                </a:pPr>
                <a:r>
                  <a:rPr lang="vi-VN" sz="1900" dirty="0"/>
                  <a:t>(do bên A thự</a:t>
                </a:r>
                <a:r>
                  <a:rPr lang="en-US" sz="1900" dirty="0"/>
                  <a:t>c</a:t>
                </a:r>
                <a:r>
                  <a:rPr lang="vi-VN" sz="1900" dirty="0"/>
                  <a:t> hiện)</a:t>
                </a:r>
              </a:p>
              <a:p>
                <a:pPr marL="457200" indent="-457200">
                  <a:buFont typeface="+mj-lt"/>
                  <a:buAutoNum type="arabicPeriod"/>
                  <a:defRPr/>
                </a:pPr>
                <a:r>
                  <a:rPr lang="vi-VN" sz="1900" dirty="0"/>
                  <a:t>Sinh hai số nguyên tố lớn p và q có giá trị xấp xỉ nhau</a:t>
                </a:r>
              </a:p>
              <a:p>
                <a:pPr marL="457200" indent="-457200">
                  <a:buFont typeface="+mj-lt"/>
                  <a:buAutoNum type="arabicPeriod"/>
                  <a:defRPr/>
                </a:pPr>
                <a:r>
                  <a:rPr lang="vi-VN" sz="1900" dirty="0"/>
                  <a:t>Tính </a:t>
                </a:r>
                <a:r>
                  <a:rPr lang="vi-VN" sz="1900" i="1" dirty="0"/>
                  <a:t>n = p.q </a:t>
                </a:r>
                <a:r>
                  <a:rPr lang="vi-VN" sz="1900" dirty="0"/>
                  <a:t>và </a:t>
                </a:r>
                <a14:m>
                  <m:oMath xmlns:m="http://schemas.openxmlformats.org/officeDocument/2006/math">
                    <m:r>
                      <a:rPr lang="en-US" sz="1900" b="0" i="1">
                        <a:latin typeface="Cambria Math" panose="02040503050406030204" pitchFamily="18" charset="0"/>
                        <a:ea typeface="Cambria Math" panose="02040503050406030204" pitchFamily="18" charset="0"/>
                      </a:rPr>
                      <m:t>𝜙</m:t>
                    </m:r>
                    <m:d>
                      <m:dPr>
                        <m:ctrlPr>
                          <a:rPr lang="en-US" sz="1900" i="1">
                            <a:latin typeface="Cambria Math" panose="02040503050406030204" pitchFamily="18" charset="0"/>
                            <a:ea typeface="Cambria Math" panose="02040503050406030204" pitchFamily="18" charset="0"/>
                          </a:rPr>
                        </m:ctrlPr>
                      </m:dPr>
                      <m:e>
                        <m:r>
                          <a:rPr lang="en-US" sz="1900" b="0" i="1">
                            <a:latin typeface="Cambria Math" panose="02040503050406030204" pitchFamily="18" charset="0"/>
                            <a:ea typeface="Cambria Math" panose="02040503050406030204" pitchFamily="18" charset="0"/>
                          </a:rPr>
                          <m:t>𝑛</m:t>
                        </m:r>
                      </m:e>
                    </m:d>
                    <m:r>
                      <a:rPr lang="en-US" sz="1900" b="0" i="1">
                        <a:latin typeface="Cambria Math" panose="02040503050406030204" pitchFamily="18" charset="0"/>
                        <a:ea typeface="Cambria Math" panose="02040503050406030204" pitchFamily="18" charset="0"/>
                      </a:rPr>
                      <m:t>=</m:t>
                    </m:r>
                    <m:d>
                      <m:dPr>
                        <m:ctrlPr>
                          <a:rPr lang="en-US" sz="1900" i="1">
                            <a:latin typeface="Cambria Math" panose="02040503050406030204" pitchFamily="18" charset="0"/>
                            <a:ea typeface="Cambria Math" panose="02040503050406030204" pitchFamily="18" charset="0"/>
                          </a:rPr>
                        </m:ctrlPr>
                      </m:dPr>
                      <m:e>
                        <m:r>
                          <a:rPr lang="en-US" sz="1900" b="0" i="1">
                            <a:latin typeface="Cambria Math" panose="02040503050406030204" pitchFamily="18" charset="0"/>
                            <a:ea typeface="Cambria Math" panose="02040503050406030204" pitchFamily="18" charset="0"/>
                          </a:rPr>
                          <m:t>𝑝</m:t>
                        </m:r>
                        <m:r>
                          <a:rPr lang="en-US" sz="1900" b="0" i="1">
                            <a:latin typeface="Cambria Math" panose="02040503050406030204" pitchFamily="18" charset="0"/>
                            <a:ea typeface="Cambria Math" panose="02040503050406030204" pitchFamily="18" charset="0"/>
                          </a:rPr>
                          <m:t>−1</m:t>
                        </m:r>
                      </m:e>
                    </m:d>
                    <m:r>
                      <a:rPr lang="en-US" sz="1900" b="0" i="1">
                        <a:latin typeface="Cambria Math" panose="02040503050406030204" pitchFamily="18" charset="0"/>
                        <a:ea typeface="Cambria Math" panose="02040503050406030204" pitchFamily="18" charset="0"/>
                      </a:rPr>
                      <m:t>.</m:t>
                    </m:r>
                    <m:d>
                      <m:dPr>
                        <m:ctrlPr>
                          <a:rPr lang="en-US" sz="1900" i="1">
                            <a:latin typeface="Cambria Math" panose="02040503050406030204" pitchFamily="18" charset="0"/>
                            <a:ea typeface="Cambria Math" panose="02040503050406030204" pitchFamily="18" charset="0"/>
                          </a:rPr>
                        </m:ctrlPr>
                      </m:dPr>
                      <m:e>
                        <m:r>
                          <a:rPr lang="en-US" sz="1900" b="0" i="1">
                            <a:latin typeface="Cambria Math" panose="02040503050406030204" pitchFamily="18" charset="0"/>
                            <a:ea typeface="Cambria Math" panose="02040503050406030204" pitchFamily="18" charset="0"/>
                          </a:rPr>
                          <m:t>𝑞</m:t>
                        </m:r>
                        <m:r>
                          <a:rPr lang="en-US" sz="1900" b="0" i="1">
                            <a:latin typeface="Cambria Math" panose="02040503050406030204" pitchFamily="18" charset="0"/>
                            <a:ea typeface="Cambria Math" panose="02040503050406030204" pitchFamily="18" charset="0"/>
                          </a:rPr>
                          <m:t>−1</m:t>
                        </m:r>
                      </m:e>
                    </m:d>
                  </m:oMath>
                </a14:m>
                <a:endParaRPr lang="en-US" sz="1900" i="1" dirty="0"/>
              </a:p>
              <a:p>
                <a:pPr marL="457200" indent="-457200">
                  <a:buFont typeface="+mj-lt"/>
                  <a:buAutoNum type="arabicPeriod"/>
                  <a:defRPr/>
                </a:pPr>
                <a:r>
                  <a:rPr lang="vi-VN" sz="1900" dirty="0"/>
                  <a:t>Chọn một số ngẫu nhiên </a:t>
                </a:r>
                <a14:m>
                  <m:oMath xmlns:m="http://schemas.openxmlformats.org/officeDocument/2006/math">
                    <m:sSub>
                      <m:sSubPr>
                        <m:ctrlPr>
                          <a:rPr lang="vi-VN" sz="1900" i="1">
                            <a:latin typeface="Cambria Math" panose="02040503050406030204" pitchFamily="18" charset="0"/>
                          </a:rPr>
                        </m:ctrlPr>
                      </m:sSubPr>
                      <m:e>
                        <m:r>
                          <a:rPr lang="en-US" sz="1900" b="0" i="1">
                            <a:latin typeface="Cambria Math" panose="02040503050406030204" pitchFamily="18" charset="0"/>
                          </a:rPr>
                          <m:t>𝑒</m:t>
                        </m:r>
                      </m:e>
                      <m:sub>
                        <m:r>
                          <a:rPr lang="en-US" sz="1900" b="0" i="1">
                            <a:latin typeface="Cambria Math" panose="02040503050406030204" pitchFamily="18" charset="0"/>
                          </a:rPr>
                          <m:t>𝐴</m:t>
                        </m:r>
                      </m:sub>
                    </m:sSub>
                    <m:r>
                      <a:rPr lang="en-US" sz="1900" b="0" i="1">
                        <a:latin typeface="Cambria Math" panose="02040503050406030204" pitchFamily="18" charset="0"/>
                      </a:rPr>
                      <m:t> </m:t>
                    </m:r>
                  </m:oMath>
                </a14:m>
                <a:r>
                  <a:rPr lang="en-US" sz="1900" i="1" dirty="0"/>
                  <a:t>, 1&lt; </a:t>
                </a:r>
                <a14:m>
                  <m:oMath xmlns:m="http://schemas.openxmlformats.org/officeDocument/2006/math">
                    <m:sSub>
                      <m:sSubPr>
                        <m:ctrlPr>
                          <a:rPr lang="vi-VN" sz="1900" i="1">
                            <a:latin typeface="Cambria Math" panose="02040503050406030204" pitchFamily="18" charset="0"/>
                          </a:rPr>
                        </m:ctrlPr>
                      </m:sSubPr>
                      <m:e>
                        <m:r>
                          <a:rPr lang="en-US" sz="1900" i="1">
                            <a:latin typeface="Cambria Math" panose="02040503050406030204" pitchFamily="18" charset="0"/>
                          </a:rPr>
                          <m:t>𝑒</m:t>
                        </m:r>
                      </m:e>
                      <m:sub>
                        <m:r>
                          <a:rPr lang="en-US" sz="1900" i="1">
                            <a:latin typeface="Cambria Math" panose="02040503050406030204" pitchFamily="18" charset="0"/>
                          </a:rPr>
                          <m:t>𝐴</m:t>
                        </m:r>
                      </m:sub>
                    </m:sSub>
                  </m:oMath>
                </a14:m>
                <a:r>
                  <a:rPr lang="en-US" sz="1900" i="1" dirty="0"/>
                  <a:t> &lt;</a:t>
                </a:r>
                <a:r>
                  <a:rPr lang="en-US" sz="1900" i="1" dirty="0">
                    <a:ea typeface="Cambria Math" panose="02040503050406030204" pitchFamily="18" charset="0"/>
                  </a:rPr>
                  <a:t> </a:t>
                </a:r>
                <a14:m>
                  <m:oMath xmlns:m="http://schemas.openxmlformats.org/officeDocument/2006/math">
                    <m:r>
                      <a:rPr lang="en-US" sz="1900" i="1">
                        <a:latin typeface="Cambria Math" panose="02040503050406030204" pitchFamily="18" charset="0"/>
                        <a:ea typeface="Cambria Math" panose="02040503050406030204" pitchFamily="18" charset="0"/>
                      </a:rPr>
                      <m:t>𝜙</m:t>
                    </m:r>
                    <m:d>
                      <m:dPr>
                        <m:ctrlPr>
                          <a:rPr lang="en-US" sz="1900" i="1">
                            <a:latin typeface="Cambria Math" panose="02040503050406030204" pitchFamily="18" charset="0"/>
                            <a:ea typeface="Cambria Math" panose="02040503050406030204" pitchFamily="18" charset="0"/>
                          </a:rPr>
                        </m:ctrlPr>
                      </m:dPr>
                      <m:e>
                        <m:r>
                          <a:rPr lang="en-US" sz="1900" i="1">
                            <a:latin typeface="Cambria Math" panose="02040503050406030204" pitchFamily="18" charset="0"/>
                            <a:ea typeface="Cambria Math" panose="02040503050406030204" pitchFamily="18" charset="0"/>
                          </a:rPr>
                          <m:t>𝑛</m:t>
                        </m:r>
                      </m:e>
                    </m:d>
                  </m:oMath>
                </a14:m>
                <a:r>
                  <a:rPr lang="en-US" sz="1900" i="1" dirty="0"/>
                  <a:t>, </a:t>
                </a:r>
              </a:p>
              <a:p>
                <a:pPr marL="349250" lvl="1" indent="0">
                  <a:buNone/>
                  <a:defRPr/>
                </a:pPr>
                <a:r>
                  <a:rPr lang="en-US" sz="1900" dirty="0"/>
                  <a:t>	</a:t>
                </a:r>
                <a:r>
                  <a:rPr lang="en-US" sz="1900" dirty="0" err="1"/>
                  <a:t>sao</a:t>
                </a:r>
                <a:r>
                  <a:rPr lang="en-US" sz="1900" dirty="0"/>
                  <a:t> </a:t>
                </a:r>
                <a:r>
                  <a:rPr lang="en-US" sz="1900" dirty="0" err="1"/>
                  <a:t>cho</a:t>
                </a:r>
                <a:r>
                  <a:rPr lang="en-US" sz="1900" dirty="0"/>
                  <a:t> </a:t>
                </a:r>
                <a:r>
                  <a:rPr lang="en-US" sz="1900" i="1" dirty="0" err="1"/>
                  <a:t>gcd</a:t>
                </a:r>
                <a:r>
                  <a:rPr lang="en-US" sz="1900" i="1" dirty="0"/>
                  <a:t>(</a:t>
                </a:r>
                <a14:m>
                  <m:oMath xmlns:m="http://schemas.openxmlformats.org/officeDocument/2006/math">
                    <m:sSub>
                      <m:sSubPr>
                        <m:ctrlPr>
                          <a:rPr lang="vi-VN" sz="1900" i="1">
                            <a:latin typeface="Cambria Math" panose="02040503050406030204" pitchFamily="18" charset="0"/>
                          </a:rPr>
                        </m:ctrlPr>
                      </m:sSubPr>
                      <m:e>
                        <m:r>
                          <a:rPr lang="en-US" sz="1900" i="1">
                            <a:latin typeface="Cambria Math" panose="02040503050406030204" pitchFamily="18" charset="0"/>
                          </a:rPr>
                          <m:t>𝑒</m:t>
                        </m:r>
                      </m:e>
                      <m:sub>
                        <m:r>
                          <a:rPr lang="en-US" sz="1900" i="1">
                            <a:latin typeface="Cambria Math" panose="02040503050406030204" pitchFamily="18" charset="0"/>
                          </a:rPr>
                          <m:t>𝐴</m:t>
                        </m:r>
                      </m:sub>
                    </m:sSub>
                  </m:oMath>
                </a14:m>
                <a:r>
                  <a:rPr lang="en-US" sz="1900" i="1" dirty="0"/>
                  <a:t>,</a:t>
                </a:r>
                <a:r>
                  <a:rPr lang="en-US" sz="1900" i="1" dirty="0">
                    <a:ea typeface="Cambria Math" panose="02040503050406030204" pitchFamily="18" charset="0"/>
                  </a:rPr>
                  <a:t> </a:t>
                </a:r>
                <a14:m>
                  <m:oMath xmlns:m="http://schemas.openxmlformats.org/officeDocument/2006/math">
                    <m:r>
                      <a:rPr lang="en-US" sz="1900" i="1">
                        <a:latin typeface="Cambria Math" panose="02040503050406030204" pitchFamily="18" charset="0"/>
                        <a:ea typeface="Cambria Math" panose="02040503050406030204" pitchFamily="18" charset="0"/>
                      </a:rPr>
                      <m:t>𝜙</m:t>
                    </m:r>
                    <m:d>
                      <m:dPr>
                        <m:ctrlPr>
                          <a:rPr lang="en-US" sz="1900" i="1">
                            <a:latin typeface="Cambria Math" panose="02040503050406030204" pitchFamily="18" charset="0"/>
                            <a:ea typeface="Cambria Math" panose="02040503050406030204" pitchFamily="18" charset="0"/>
                          </a:rPr>
                        </m:ctrlPr>
                      </m:dPr>
                      <m:e>
                        <m:r>
                          <a:rPr lang="en-US" sz="1900" i="1">
                            <a:latin typeface="Cambria Math" panose="02040503050406030204" pitchFamily="18" charset="0"/>
                            <a:ea typeface="Cambria Math" panose="02040503050406030204" pitchFamily="18" charset="0"/>
                          </a:rPr>
                          <m:t>𝑛</m:t>
                        </m:r>
                      </m:e>
                    </m:d>
                  </m:oMath>
                </a14:m>
                <a:r>
                  <a:rPr lang="en-US" sz="1900" i="1" dirty="0"/>
                  <a:t>)=1</a:t>
                </a:r>
              </a:p>
              <a:p>
                <a:pPr marL="457200" indent="-457200">
                  <a:buFont typeface="+mj-lt"/>
                  <a:buAutoNum type="arabicPeriod"/>
                  <a:defRPr/>
                </a:pPr>
                <a:r>
                  <a:rPr lang="en-US" sz="1900" dirty="0" err="1"/>
                  <a:t>Sử</a:t>
                </a:r>
                <a:r>
                  <a:rPr lang="en-US" sz="1900" dirty="0"/>
                  <a:t> </a:t>
                </a:r>
                <a:r>
                  <a:rPr lang="en-US" sz="1900" dirty="0" err="1"/>
                  <a:t>dụng</a:t>
                </a:r>
                <a:r>
                  <a:rPr lang="en-US" sz="1900" dirty="0"/>
                  <a:t> </a:t>
                </a:r>
                <a:r>
                  <a:rPr lang="en-US" sz="1900" dirty="0" err="1"/>
                  <a:t>thuật</a:t>
                </a:r>
                <a:r>
                  <a:rPr lang="en-US" sz="1900" dirty="0"/>
                  <a:t> </a:t>
                </a:r>
                <a:r>
                  <a:rPr lang="en-US" sz="1900" dirty="0" err="1"/>
                  <a:t>toán</a:t>
                </a:r>
                <a:r>
                  <a:rPr lang="en-US" sz="1900" dirty="0"/>
                  <a:t> Euclide </a:t>
                </a:r>
                <a:r>
                  <a:rPr lang="en-US" sz="1900" dirty="0" err="1"/>
                  <a:t>mở</a:t>
                </a:r>
                <a:r>
                  <a:rPr lang="en-US" sz="1900" dirty="0"/>
                  <a:t> </a:t>
                </a:r>
                <a:r>
                  <a:rPr lang="en-US" sz="1900" dirty="0" err="1"/>
                  <a:t>rộng</a:t>
                </a:r>
                <a:r>
                  <a:rPr lang="en-US" sz="1900" dirty="0"/>
                  <a:t> </a:t>
                </a:r>
                <a:r>
                  <a:rPr lang="en-US" sz="1900" dirty="0" err="1"/>
                  <a:t>để</a:t>
                </a:r>
                <a:r>
                  <a:rPr lang="en-US" sz="1900" dirty="0"/>
                  <a:t> </a:t>
                </a:r>
                <a:r>
                  <a:rPr lang="en-US" sz="1900" dirty="0" err="1"/>
                  <a:t>tính</a:t>
                </a:r>
                <a:r>
                  <a:rPr lang="en-US" sz="1900" dirty="0"/>
                  <a:t> </a:t>
                </a:r>
                <a:r>
                  <a:rPr lang="en-US" sz="1900" dirty="0" err="1"/>
                  <a:t>số</a:t>
                </a:r>
                <a:r>
                  <a:rPr lang="en-US" sz="1900" dirty="0"/>
                  <a:t> </a:t>
                </a:r>
                <a14:m>
                  <m:oMath xmlns:m="http://schemas.openxmlformats.org/officeDocument/2006/math">
                    <m:sSub>
                      <m:sSubPr>
                        <m:ctrlPr>
                          <a:rPr lang="vi-VN" sz="1900" i="1">
                            <a:latin typeface="Cambria Math" panose="02040503050406030204" pitchFamily="18" charset="0"/>
                          </a:rPr>
                        </m:ctrlPr>
                      </m:sSubPr>
                      <m:e>
                        <m:r>
                          <a:rPr lang="en-US" sz="1900" b="0" i="1">
                            <a:latin typeface="Cambria Math" panose="02040503050406030204" pitchFamily="18" charset="0"/>
                          </a:rPr>
                          <m:t>𝑑</m:t>
                        </m:r>
                      </m:e>
                      <m:sub>
                        <m:r>
                          <a:rPr lang="en-US" sz="1900" i="1">
                            <a:latin typeface="Cambria Math" panose="02040503050406030204" pitchFamily="18" charset="0"/>
                          </a:rPr>
                          <m:t>𝐴</m:t>
                        </m:r>
                      </m:sub>
                    </m:sSub>
                  </m:oMath>
                </a14:m>
                <a:r>
                  <a:rPr lang="en-US" sz="1900" i="1" dirty="0"/>
                  <a:t>, 1&lt; </a:t>
                </a:r>
                <a14:m>
                  <m:oMath xmlns:m="http://schemas.openxmlformats.org/officeDocument/2006/math">
                    <m:sSub>
                      <m:sSubPr>
                        <m:ctrlPr>
                          <a:rPr lang="vi-VN" sz="1900" i="1">
                            <a:latin typeface="Cambria Math" panose="02040503050406030204" pitchFamily="18" charset="0"/>
                          </a:rPr>
                        </m:ctrlPr>
                      </m:sSubPr>
                      <m:e>
                        <m:r>
                          <a:rPr lang="en-US" sz="1900" b="0" i="1">
                            <a:latin typeface="Cambria Math" panose="02040503050406030204" pitchFamily="18" charset="0"/>
                          </a:rPr>
                          <m:t>𝑑</m:t>
                        </m:r>
                      </m:e>
                      <m:sub>
                        <m:r>
                          <a:rPr lang="en-US" sz="1900" i="1">
                            <a:latin typeface="Cambria Math" panose="02040503050406030204" pitchFamily="18" charset="0"/>
                          </a:rPr>
                          <m:t>𝐴</m:t>
                        </m:r>
                      </m:sub>
                    </m:sSub>
                  </m:oMath>
                </a14:m>
                <a:r>
                  <a:rPr lang="en-US" sz="1900" i="1" dirty="0"/>
                  <a:t> &lt;</a:t>
                </a:r>
                <a:r>
                  <a:rPr lang="en-US" sz="1900" i="1" dirty="0">
                    <a:ea typeface="Cambria Math" panose="02040503050406030204" pitchFamily="18" charset="0"/>
                  </a:rPr>
                  <a:t> </a:t>
                </a:r>
                <a14:m>
                  <m:oMath xmlns:m="http://schemas.openxmlformats.org/officeDocument/2006/math">
                    <m:r>
                      <a:rPr lang="en-US" sz="1900" i="1">
                        <a:latin typeface="Cambria Math" panose="02040503050406030204" pitchFamily="18" charset="0"/>
                        <a:ea typeface="Cambria Math" panose="02040503050406030204" pitchFamily="18" charset="0"/>
                      </a:rPr>
                      <m:t>𝜙</m:t>
                    </m:r>
                    <m:d>
                      <m:dPr>
                        <m:ctrlPr>
                          <a:rPr lang="en-US" sz="1900" i="1">
                            <a:latin typeface="Cambria Math" panose="02040503050406030204" pitchFamily="18" charset="0"/>
                            <a:ea typeface="Cambria Math" panose="02040503050406030204" pitchFamily="18" charset="0"/>
                          </a:rPr>
                        </m:ctrlPr>
                      </m:dPr>
                      <m:e>
                        <m:r>
                          <a:rPr lang="en-US" sz="1900" i="1">
                            <a:latin typeface="Cambria Math" panose="02040503050406030204" pitchFamily="18" charset="0"/>
                            <a:ea typeface="Cambria Math" panose="02040503050406030204" pitchFamily="18" charset="0"/>
                          </a:rPr>
                          <m:t>𝑛</m:t>
                        </m:r>
                      </m:e>
                    </m:d>
                  </m:oMath>
                </a14:m>
                <a:r>
                  <a:rPr lang="en-US" sz="1900" dirty="0"/>
                  <a:t>, </a:t>
                </a:r>
                <a:r>
                  <a:rPr lang="en-US" sz="1900" dirty="0" err="1"/>
                  <a:t>sao</a:t>
                </a:r>
                <a:r>
                  <a:rPr lang="en-US" sz="1900" dirty="0"/>
                  <a:t> </a:t>
                </a:r>
                <a:r>
                  <a:rPr lang="en-US" sz="1900" dirty="0" err="1"/>
                  <a:t>cho</a:t>
                </a:r>
                <a:r>
                  <a:rPr lang="en-US" sz="1900" dirty="0"/>
                  <a:t> </a:t>
                </a:r>
                <a14:m>
                  <m:oMath xmlns:m="http://schemas.openxmlformats.org/officeDocument/2006/math">
                    <m:sSub>
                      <m:sSubPr>
                        <m:ctrlPr>
                          <a:rPr lang="vi-VN" sz="1900" i="1">
                            <a:latin typeface="Cambria Math" panose="02040503050406030204" pitchFamily="18" charset="0"/>
                          </a:rPr>
                        </m:ctrlPr>
                      </m:sSubPr>
                      <m:e>
                        <m:r>
                          <a:rPr lang="en-US" sz="1900" i="1">
                            <a:latin typeface="Cambria Math" panose="02040503050406030204" pitchFamily="18" charset="0"/>
                          </a:rPr>
                          <m:t>𝑒</m:t>
                        </m:r>
                      </m:e>
                      <m:sub>
                        <m:r>
                          <a:rPr lang="en-US" sz="1900" i="1">
                            <a:latin typeface="Cambria Math" panose="02040503050406030204" pitchFamily="18" charset="0"/>
                          </a:rPr>
                          <m:t>𝐴</m:t>
                        </m:r>
                      </m:sub>
                    </m:sSub>
                  </m:oMath>
                </a14:m>
                <a:r>
                  <a:rPr lang="en-US" sz="1900" i="1" dirty="0"/>
                  <a:t>.</a:t>
                </a:r>
                <a:r>
                  <a:rPr lang="vi-VN" sz="1900" i="1" dirty="0"/>
                  <a:t> </a:t>
                </a:r>
                <a14:m>
                  <m:oMath xmlns:m="http://schemas.openxmlformats.org/officeDocument/2006/math">
                    <m:sSub>
                      <m:sSubPr>
                        <m:ctrlPr>
                          <a:rPr lang="vi-VN" sz="1900" i="1">
                            <a:latin typeface="Cambria Math" panose="02040503050406030204" pitchFamily="18" charset="0"/>
                          </a:rPr>
                        </m:ctrlPr>
                      </m:sSubPr>
                      <m:e>
                        <m:r>
                          <a:rPr lang="en-US" sz="1900" i="1">
                            <a:latin typeface="Cambria Math" panose="02040503050406030204" pitchFamily="18" charset="0"/>
                          </a:rPr>
                          <m:t>𝑑</m:t>
                        </m:r>
                      </m:e>
                      <m:sub>
                        <m:r>
                          <a:rPr lang="en-US" sz="1900" i="1">
                            <a:latin typeface="Cambria Math" panose="02040503050406030204" pitchFamily="18" charset="0"/>
                          </a:rPr>
                          <m:t>𝐴</m:t>
                        </m:r>
                      </m:sub>
                    </m:sSub>
                    <m:r>
                      <a:rPr lang="en-US" sz="1900" i="1">
                        <a:latin typeface="Cambria Math" panose="02040503050406030204" pitchFamily="18" charset="0"/>
                        <a:ea typeface="Cambria Math" panose="02040503050406030204" pitchFamily="18" charset="0"/>
                      </a:rPr>
                      <m:t>≡</m:t>
                    </m:r>
                    <m:r>
                      <a:rPr lang="en-US" sz="1900" b="0" i="1">
                        <a:latin typeface="Cambria Math" panose="02040503050406030204" pitchFamily="18" charset="0"/>
                        <a:ea typeface="Cambria Math" panose="02040503050406030204" pitchFamily="18" charset="0"/>
                      </a:rPr>
                      <m:t>1(</m:t>
                    </m:r>
                    <m:r>
                      <a:rPr lang="en-US" sz="1900" b="0" i="1">
                        <a:latin typeface="Cambria Math" panose="02040503050406030204" pitchFamily="18" charset="0"/>
                        <a:ea typeface="Cambria Math" panose="02040503050406030204" pitchFamily="18" charset="0"/>
                      </a:rPr>
                      <m:t>𝑚𝑜𝑑</m:t>
                    </m:r>
                    <m:r>
                      <a:rPr lang="en-US" sz="1900" b="0" i="1">
                        <a:latin typeface="Cambria Math" panose="02040503050406030204" pitchFamily="18" charset="0"/>
                        <a:ea typeface="Cambria Math" panose="02040503050406030204" pitchFamily="18" charset="0"/>
                      </a:rPr>
                      <m:t> </m:t>
                    </m:r>
                    <m:r>
                      <a:rPr lang="en-US" sz="1900" i="1">
                        <a:latin typeface="Cambria Math" panose="02040503050406030204" pitchFamily="18" charset="0"/>
                        <a:ea typeface="Cambria Math" panose="02040503050406030204" pitchFamily="18" charset="0"/>
                      </a:rPr>
                      <m:t>𝜙</m:t>
                    </m:r>
                    <m:d>
                      <m:dPr>
                        <m:ctrlPr>
                          <a:rPr lang="en-US" sz="1900" i="1">
                            <a:latin typeface="Cambria Math" panose="02040503050406030204" pitchFamily="18" charset="0"/>
                            <a:ea typeface="Cambria Math" panose="02040503050406030204" pitchFamily="18" charset="0"/>
                          </a:rPr>
                        </m:ctrlPr>
                      </m:dPr>
                      <m:e>
                        <m:r>
                          <a:rPr lang="en-US" sz="1900" i="1">
                            <a:latin typeface="Cambria Math" panose="02040503050406030204" pitchFamily="18" charset="0"/>
                            <a:ea typeface="Cambria Math" panose="02040503050406030204" pitchFamily="18" charset="0"/>
                          </a:rPr>
                          <m:t>𝑛</m:t>
                        </m:r>
                      </m:e>
                    </m:d>
                  </m:oMath>
                </a14:m>
                <a:r>
                  <a:rPr lang="en-US" sz="1900" i="1" dirty="0"/>
                  <a:t>)</a:t>
                </a:r>
              </a:p>
              <a:p>
                <a:pPr marL="457200" indent="-457200">
                  <a:buFont typeface="+mj-lt"/>
                  <a:buAutoNum type="arabicPeriod"/>
                  <a:defRPr/>
                </a:pPr>
                <a:r>
                  <a:rPr lang="en-US" sz="1900" dirty="0" err="1"/>
                  <a:t>Khóa</a:t>
                </a:r>
                <a:r>
                  <a:rPr lang="en-US" sz="1900" dirty="0"/>
                  <a:t> </a:t>
                </a:r>
                <a:r>
                  <a:rPr lang="en-US" sz="1900" dirty="0" err="1"/>
                  <a:t>kiểm</a:t>
                </a:r>
                <a:r>
                  <a:rPr lang="en-US" sz="1900" dirty="0"/>
                  <a:t> </a:t>
                </a:r>
                <a:r>
                  <a:rPr lang="en-US" sz="1900" dirty="0" err="1"/>
                  <a:t>thử</a:t>
                </a:r>
                <a:r>
                  <a:rPr lang="en-US" sz="1900" dirty="0"/>
                  <a:t> </a:t>
                </a:r>
                <a:r>
                  <a:rPr lang="en-US" sz="1900" dirty="0" err="1"/>
                  <a:t>là</a:t>
                </a:r>
                <a:r>
                  <a:rPr lang="en-US" sz="1900" dirty="0"/>
                  <a:t>:</a:t>
                </a:r>
                <a:r>
                  <a:rPr lang="en-US" sz="1900" i="1" dirty="0"/>
                  <a:t> (n, </a:t>
                </a:r>
                <a14:m>
                  <m:oMath xmlns:m="http://schemas.openxmlformats.org/officeDocument/2006/math">
                    <m:sSub>
                      <m:sSubPr>
                        <m:ctrlPr>
                          <a:rPr lang="vi-VN" sz="1900" i="1">
                            <a:latin typeface="Cambria Math" panose="02040503050406030204" pitchFamily="18" charset="0"/>
                          </a:rPr>
                        </m:ctrlPr>
                      </m:sSubPr>
                      <m:e>
                        <m:r>
                          <a:rPr lang="en-US" sz="1900" i="1">
                            <a:latin typeface="Cambria Math" panose="02040503050406030204" pitchFamily="18" charset="0"/>
                          </a:rPr>
                          <m:t>𝑑</m:t>
                        </m:r>
                      </m:e>
                      <m:sub>
                        <m:r>
                          <a:rPr lang="en-US" sz="1900" i="1">
                            <a:latin typeface="Cambria Math" panose="02040503050406030204" pitchFamily="18" charset="0"/>
                          </a:rPr>
                          <m:t>𝐴</m:t>
                        </m:r>
                      </m:sub>
                    </m:sSub>
                    <m:r>
                      <a:rPr lang="en-US" sz="1900" b="0" i="1">
                        <a:latin typeface="Cambria Math" panose="02040503050406030204" pitchFamily="18" charset="0"/>
                      </a:rPr>
                      <m:t>)</m:t>
                    </m:r>
                  </m:oMath>
                </a14:m>
                <a:endParaRPr lang="en-US" sz="1900" b="0" i="1" dirty="0"/>
              </a:p>
              <a:p>
                <a:pPr marL="457200" indent="-457200">
                  <a:buFont typeface="+mj-lt"/>
                  <a:buAutoNum type="arabicPeriod"/>
                  <a:defRPr/>
                </a:pPr>
                <a:r>
                  <a:rPr lang="en-US" sz="1900" dirty="0" err="1"/>
                  <a:t>Khóa</a:t>
                </a:r>
                <a:r>
                  <a:rPr lang="en-US" sz="1900" dirty="0"/>
                  <a:t> </a:t>
                </a:r>
                <a:r>
                  <a:rPr lang="en-US" sz="1900" dirty="0" err="1"/>
                  <a:t>ký</a:t>
                </a:r>
                <a:r>
                  <a:rPr lang="en-US" sz="1900" dirty="0"/>
                  <a:t> </a:t>
                </a:r>
                <a:r>
                  <a:rPr lang="en-US" sz="1900" dirty="0" err="1"/>
                  <a:t>là</a:t>
                </a:r>
                <a:r>
                  <a:rPr lang="en-US" sz="1900" dirty="0"/>
                  <a:t>: </a:t>
                </a:r>
                <a:r>
                  <a:rPr lang="en-US" sz="1900" i="1" dirty="0"/>
                  <a:t>(</a:t>
                </a:r>
                <a14:m>
                  <m:oMath xmlns:m="http://schemas.openxmlformats.org/officeDocument/2006/math">
                    <m:sSub>
                      <m:sSubPr>
                        <m:ctrlPr>
                          <a:rPr lang="vi-VN" sz="1900" i="1">
                            <a:latin typeface="Cambria Math" panose="02040503050406030204" pitchFamily="18" charset="0"/>
                          </a:rPr>
                        </m:ctrlPr>
                      </m:sSubPr>
                      <m:e>
                        <m:r>
                          <a:rPr lang="en-US" sz="1900" i="1">
                            <a:latin typeface="Cambria Math" panose="02040503050406030204" pitchFamily="18" charset="0"/>
                          </a:rPr>
                          <m:t>𝑒</m:t>
                        </m:r>
                      </m:e>
                      <m:sub>
                        <m:r>
                          <a:rPr lang="en-US" sz="1900" i="1">
                            <a:latin typeface="Cambria Math" panose="02040503050406030204" pitchFamily="18" charset="0"/>
                          </a:rPr>
                          <m:t>𝐴</m:t>
                        </m:r>
                      </m:sub>
                    </m:sSub>
                  </m:oMath>
                </a14:m>
                <a:r>
                  <a:rPr lang="en-US" sz="1900" i="1" dirty="0"/>
                  <a:t>)</a:t>
                </a:r>
                <a:endParaRPr lang="vi-VN" sz="1900" i="1" dirty="0"/>
              </a:p>
            </p:txBody>
          </p:sp>
        </mc:Choice>
        <mc:Fallback xmlns="">
          <p:sp>
            <p:nvSpPr>
              <p:cNvPr id="3" name="Content Placeholder 2">
                <a:extLst>
                  <a:ext uri="{FF2B5EF4-FFF2-40B4-BE49-F238E27FC236}">
                    <a16:creationId xmlns:a16="http://schemas.microsoft.com/office/drawing/2014/main" id="{81DD8516-ABE7-94ED-F88B-CCE4AF001BFC}"/>
                  </a:ext>
                </a:extLst>
              </p:cNvPr>
              <p:cNvSpPr>
                <a:spLocks noGrp="1" noRot="1" noChangeAspect="1" noMove="1" noResize="1" noEditPoints="1" noAdjustHandles="1" noChangeArrowheads="1" noChangeShapeType="1" noTextEdit="1"/>
              </p:cNvSpPr>
              <p:nvPr>
                <p:ph idx="1"/>
              </p:nvPr>
            </p:nvSpPr>
            <p:spPr>
              <a:xfrm>
                <a:off x="628650" y="1929384"/>
                <a:ext cx="7886700" cy="4251960"/>
              </a:xfrm>
              <a:blipFill>
                <a:blip r:embed="rId2"/>
                <a:stretch>
                  <a:fillRect l="-696" t="-8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7A48DE-50F9-2A4F-71C2-69B818A3F3F1}"/>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C71AB354-3672-4ADC-BD69-459FDD26957D}" type="slidenum">
              <a:rPr lang="en-US" altLang="zh-CN" smtClean="0"/>
              <a:pPr>
                <a:spcAft>
                  <a:spcPts val="600"/>
                </a:spcAft>
                <a:defRPr/>
              </a:pPr>
              <a:t>8</a:t>
            </a:fld>
            <a:endParaRPr lang="en-US" altLang="zh-CN"/>
          </a:p>
        </p:txBody>
      </p:sp>
    </p:spTree>
    <p:extLst>
      <p:ext uri="{BB962C8B-B14F-4D97-AF65-F5344CB8AC3E}">
        <p14:creationId xmlns:p14="http://schemas.microsoft.com/office/powerpoint/2010/main" val="117673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39241"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32679"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34AA4-0A07-8FA2-291D-EB2BF7E8D441}"/>
              </a:ext>
            </a:extLst>
          </p:cNvPr>
          <p:cNvSpPr>
            <a:spLocks noGrp="1"/>
          </p:cNvSpPr>
          <p:nvPr>
            <p:ph type="title"/>
          </p:nvPr>
        </p:nvSpPr>
        <p:spPr>
          <a:xfrm>
            <a:off x="588748" y="1"/>
            <a:ext cx="7793252" cy="1347338"/>
          </a:xfrm>
        </p:spPr>
        <p:txBody>
          <a:bodyPr vert="horz" lIns="91440" tIns="45720" rIns="91440" bIns="45720" rtlCol="0" anchor="ctr">
            <a:normAutofit/>
          </a:bodyPr>
          <a:lstStyle/>
          <a:p>
            <a:pPr marL="0" indent="0">
              <a:buNone/>
            </a:pPr>
            <a:r>
              <a:rPr lang="en-US" sz="3000" dirty="0" err="1"/>
              <a:t>Sơ</a:t>
            </a:r>
            <a:r>
              <a:rPr lang="en-US" sz="3000" dirty="0"/>
              <a:t> </a:t>
            </a:r>
            <a:r>
              <a:rPr lang="en-US" sz="3000" dirty="0" err="1"/>
              <a:t>đồ</a:t>
            </a:r>
            <a:r>
              <a:rPr lang="en-US" sz="3000" dirty="0"/>
              <a:t> </a:t>
            </a:r>
            <a:r>
              <a:rPr lang="en-US" sz="3000" dirty="0" err="1"/>
              <a:t>biểu</a:t>
            </a:r>
            <a:r>
              <a:rPr lang="en-US" sz="3000" dirty="0"/>
              <a:t> </a:t>
            </a:r>
            <a:r>
              <a:rPr lang="en-US" sz="3000" dirty="0" err="1"/>
              <a:t>diễn</a:t>
            </a:r>
            <a:r>
              <a:rPr lang="en-US" sz="3000" dirty="0"/>
              <a:t> </a:t>
            </a:r>
            <a:r>
              <a:rPr lang="en-US" sz="3000" dirty="0" err="1"/>
              <a:t>thuật</a:t>
            </a:r>
            <a:r>
              <a:rPr lang="en-US" sz="3000" dirty="0"/>
              <a:t> </a:t>
            </a:r>
            <a:r>
              <a:rPr lang="en-US" sz="3000" dirty="0" err="1"/>
              <a:t>toán</a:t>
            </a:r>
            <a:r>
              <a:rPr lang="en-US" sz="3000" dirty="0"/>
              <a:t> </a:t>
            </a:r>
            <a:r>
              <a:rPr lang="en-US" sz="3000" dirty="0" err="1"/>
              <a:t>mã</a:t>
            </a:r>
            <a:r>
              <a:rPr lang="en-US" sz="3000" dirty="0"/>
              <a:t> </a:t>
            </a:r>
            <a:r>
              <a:rPr lang="en-US" sz="3000" dirty="0" err="1"/>
              <a:t>hóa</a:t>
            </a:r>
            <a:r>
              <a:rPr lang="en-US" sz="3000" dirty="0"/>
              <a:t> RSA</a:t>
            </a:r>
          </a:p>
        </p:txBody>
      </p:sp>
      <p:sp>
        <p:nvSpPr>
          <p:cNvPr id="15" name="Rectangle 14">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9601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57E432C3-7CA2-AF66-AE58-3937DEEDD3E8}"/>
              </a:ext>
            </a:extLst>
          </p:cNvPr>
          <p:cNvSpPr>
            <a:spLocks noGrp="1"/>
          </p:cNvSpPr>
          <p:nvPr>
            <p:ph type="sldNum" sz="quarter" idx="12"/>
          </p:nvPr>
        </p:nvSpPr>
        <p:spPr>
          <a:xfrm>
            <a:off x="6623930" y="6356350"/>
            <a:ext cx="2057400" cy="365125"/>
          </a:xfrm>
        </p:spPr>
        <p:txBody>
          <a:bodyPr vert="horz" lIns="91440" tIns="45720" rIns="91440" bIns="45720" rtlCol="0" anchor="ctr">
            <a:normAutofit/>
          </a:bodyPr>
          <a:lstStyle/>
          <a:p>
            <a:pPr>
              <a:spcAft>
                <a:spcPts val="600"/>
              </a:spcAft>
              <a:defRPr/>
            </a:pPr>
            <a:fld id="{C71AB354-3672-4ADC-BD69-459FDD26957D}" type="slidenum">
              <a:rPr lang="en-US" altLang="zh-CN" sz="1200">
                <a:solidFill>
                  <a:schemeClr val="tx1">
                    <a:lumMod val="50000"/>
                    <a:lumOff val="50000"/>
                  </a:schemeClr>
                </a:solidFill>
                <a:latin typeface="+mn-lt"/>
              </a:rPr>
              <a:pPr>
                <a:spcAft>
                  <a:spcPts val="600"/>
                </a:spcAft>
                <a:defRPr/>
              </a:pPr>
              <a:t>9</a:t>
            </a:fld>
            <a:endParaRPr lang="en-US" altLang="zh-CN" sz="1200">
              <a:solidFill>
                <a:schemeClr val="tx1">
                  <a:lumMod val="50000"/>
                  <a:lumOff val="50000"/>
                </a:schemeClr>
              </a:solidFill>
              <a:latin typeface="+mn-lt"/>
            </a:endParaRPr>
          </a:p>
        </p:txBody>
      </p:sp>
      <p:pic>
        <p:nvPicPr>
          <p:cNvPr id="3" name="Picture 2">
            <a:extLst>
              <a:ext uri="{FF2B5EF4-FFF2-40B4-BE49-F238E27FC236}">
                <a16:creationId xmlns:a16="http://schemas.microsoft.com/office/drawing/2014/main" id="{56E5FB20-C347-3B92-683C-1BE3A234EC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018" y="1350144"/>
            <a:ext cx="5445782" cy="5172584"/>
          </a:xfrm>
          <a:prstGeom prst="rect">
            <a:avLst/>
          </a:prstGeom>
          <a:noFill/>
          <a:ln>
            <a:noFill/>
          </a:ln>
        </p:spPr>
      </p:pic>
    </p:spTree>
    <p:extLst>
      <p:ext uri="{BB962C8B-B14F-4D97-AF65-F5344CB8AC3E}">
        <p14:creationId xmlns:p14="http://schemas.microsoft.com/office/powerpoint/2010/main" val="254350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Network">
  <a:themeElements>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1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54590</TotalTime>
  <Words>1100</Words>
  <Application>Microsoft Office PowerPoint</Application>
  <PresentationFormat>On-screen Show (4:3)</PresentationFormat>
  <Paragraphs>85</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Wingdings</vt:lpstr>
      <vt:lpstr>.VnTime</vt:lpstr>
      <vt:lpstr>Cambria Math</vt:lpstr>
      <vt:lpstr>Times New Roman</vt:lpstr>
      <vt:lpstr>1_Network</vt:lpstr>
      <vt:lpstr> AN TOÀN VÀ BẢO MẬT DỮ LIỆU TRONG HỆ THỐNG THÔNG TIN</vt:lpstr>
      <vt:lpstr>PowerPoint Presentation</vt:lpstr>
      <vt:lpstr>Mã hoá với khoá bí mật </vt:lpstr>
      <vt:lpstr>Mã hoá với khoá công khai</vt:lpstr>
      <vt:lpstr>Mã hoá công khai </vt:lpstr>
      <vt:lpstr>THUẬT TOÁN MÃ HÓA RSA</vt:lpstr>
      <vt:lpstr>THUẬT TOÁN MÃ HÓA RSA</vt:lpstr>
      <vt:lpstr>Thuật toán sinh khóa cho chữ ký RSA</vt:lpstr>
      <vt:lpstr>Sơ đồ biểu diễn thuật toán mã hóa RSA</vt:lpstr>
      <vt:lpstr>Mô phỏng quá trình mã hóa tin nhắn bằng RSA</vt:lpstr>
      <vt:lpstr>Hình ảnh mô phỏng</vt:lpstr>
      <vt:lpstr>Ví dụ mô phỏng</vt:lpstr>
      <vt:lpstr>Ở đây, ta nhập đoạn tin nhắn là “atbmhttt”. Sau đó, nhấn vào “Thực hiện mã hoá”. </vt:lpstr>
      <vt:lpstr>PowerPoint Presentation</vt:lpstr>
      <vt:lpstr>Xin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khachuy</dc:creator>
  <cp:lastModifiedBy>hung thai</cp:lastModifiedBy>
  <cp:revision>1408</cp:revision>
  <dcterms:created xsi:type="dcterms:W3CDTF">1601-01-01T00:00:00Z</dcterms:created>
  <dcterms:modified xsi:type="dcterms:W3CDTF">2023-11-24T05:14:20Z</dcterms:modified>
</cp:coreProperties>
</file>