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6" r:id="rId2"/>
    <p:sldId id="269" r:id="rId3"/>
    <p:sldId id="271" r:id="rId4"/>
    <p:sldId id="257" r:id="rId5"/>
    <p:sldId id="258" r:id="rId6"/>
    <p:sldId id="259" r:id="rId7"/>
    <p:sldId id="260" r:id="rId8"/>
    <p:sldId id="261" r:id="rId9"/>
    <p:sldId id="262" r:id="rId10"/>
    <p:sldId id="263" r:id="rId11"/>
    <p:sldId id="272" r:id="rId12"/>
    <p:sldId id="265" r:id="rId13"/>
    <p:sldId id="266" r:id="rId14"/>
    <p:sldId id="267" r:id="rId15"/>
    <p:sldId id="273" r:id="rId16"/>
    <p:sldId id="268"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85BA7A-1A90-48ED-9DDE-EDD438C73280}">
          <p14:sldIdLst>
            <p14:sldId id="256"/>
            <p14:sldId id="269"/>
            <p14:sldId id="271"/>
            <p14:sldId id="257"/>
            <p14:sldId id="258"/>
            <p14:sldId id="259"/>
            <p14:sldId id="260"/>
            <p14:sldId id="261"/>
            <p14:sldId id="262"/>
            <p14:sldId id="263"/>
            <p14:sldId id="272"/>
            <p14:sldId id="265"/>
            <p14:sldId id="266"/>
            <p14:sldId id="267"/>
            <p14:sldId id="273"/>
            <p14:sldId id="268"/>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87" d="100"/>
          <a:sy n="87" d="100"/>
        </p:scale>
        <p:origin x="53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7E8BE-BB13-4823-ACDA-2DADDF5CD422}"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2D163-7BA4-4EDF-A8DF-20279F74A059}" type="slidenum">
              <a:rPr lang="en-US" smtClean="0"/>
              <a:t>‹#›</a:t>
            </a:fld>
            <a:endParaRPr lang="en-US"/>
          </a:p>
        </p:txBody>
      </p:sp>
    </p:spTree>
    <p:extLst>
      <p:ext uri="{BB962C8B-B14F-4D97-AF65-F5344CB8AC3E}">
        <p14:creationId xmlns:p14="http://schemas.microsoft.com/office/powerpoint/2010/main" val="311396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253BE-C34A-4BF0-990C-8DBBB49CB08D}"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89717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33CD6-2B0A-4CD9-8D6B-A3488DFA026A}"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58679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F4412-5E78-40CC-BF2F-E7F133460E58}"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876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E4029-7512-4DE7-934C-215BF4425C87}"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549332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0CBEB-F305-4E3F-9830-B31A63AF65DB}"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333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4C90C-0745-4EE5-B9BF-66D02A1B8A70}"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78424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38A93-3D75-4BDE-8715-041FD9369296}"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245782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BFED6-D0F0-40AF-85FC-A661DCE4114D}"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83394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E596AC-7307-4E01-8108-97086244D719}"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46273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B74BC8-977D-4999-96A2-EE7EE285AFA4}" type="datetime1">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052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2522E-3DDF-4A42-82D5-DFB026812198}"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38620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50EE4-E75A-4C33-8979-E83F0683A142}" type="datetime1">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11183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8675EF-2754-4119-9672-7C6ED9FCCBFE}" type="datetime1">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416221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3EB8F-8D8C-4DE6-BFAD-2FAC293AE5E3}" type="datetime1">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36393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DAC20-82A8-4FC3-A06F-98D939DB46FE}"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57686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FF2E6-6061-4FB1-83A8-13F6EF7BBB27}" type="datetime1">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36587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E8B674-614E-46C9-8F18-64A64EB50593}" type="datetime1">
              <a:rPr lang="en-US" smtClean="0"/>
              <a:t>12/14/2023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CD15E-AE30-4416-8ECF-E4D642E1B7D0}" type="slidenum">
              <a:rPr lang="en-US" smtClean="0"/>
              <a:t>‹#›</a:t>
            </a:fld>
            <a:endParaRPr lang="en-US"/>
          </a:p>
        </p:txBody>
      </p:sp>
    </p:spTree>
    <p:extLst>
      <p:ext uri="{BB962C8B-B14F-4D97-AF65-F5344CB8AC3E}">
        <p14:creationId xmlns:p14="http://schemas.microsoft.com/office/powerpoint/2010/main" val="1852213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70BB-51CC-4336-929B-4410190147A7}"/>
              </a:ext>
            </a:extLst>
          </p:cNvPr>
          <p:cNvSpPr>
            <a:spLocks noGrp="1"/>
          </p:cNvSpPr>
          <p:nvPr>
            <p:ph type="ctrTitle"/>
          </p:nvPr>
        </p:nvSpPr>
        <p:spPr>
          <a:xfrm>
            <a:off x="1507067" y="1984016"/>
            <a:ext cx="7766936" cy="1646302"/>
          </a:xfrm>
        </p:spPr>
        <p:txBody>
          <a:bodyPr/>
          <a:lstStyle/>
          <a:p>
            <a:r>
              <a:rPr lang="en-US">
                <a:latin typeface="Calibri" panose="020F0502020204030204" pitchFamily="34" charset="0"/>
                <a:ea typeface="Calibri" panose="020F0502020204030204" pitchFamily="34" charset="0"/>
                <a:cs typeface="Calibri" panose="020F0502020204030204" pitchFamily="34" charset="0"/>
              </a:rPr>
              <a:t>Đồ án chuyên ngành</a:t>
            </a:r>
          </a:p>
        </p:txBody>
      </p:sp>
      <p:sp>
        <p:nvSpPr>
          <p:cNvPr id="3" name="Subtitle 2">
            <a:extLst>
              <a:ext uri="{FF2B5EF4-FFF2-40B4-BE49-F238E27FC236}">
                <a16:creationId xmlns:a16="http://schemas.microsoft.com/office/drawing/2014/main" id="{F4A4E806-4CBF-4791-ADF0-A799EFFC5A85}"/>
              </a:ext>
            </a:extLst>
          </p:cNvPr>
          <p:cNvSpPr>
            <a:spLocks noGrp="1"/>
          </p:cNvSpPr>
          <p:nvPr>
            <p:ph type="subTitle" idx="1"/>
          </p:nvPr>
        </p:nvSpPr>
        <p:spPr>
          <a:xfrm>
            <a:off x="1507067" y="3699141"/>
            <a:ext cx="7766936" cy="1096899"/>
          </a:xfrm>
        </p:spPr>
        <p:txBody>
          <a:bodyPr/>
          <a:lstStyle/>
          <a:p>
            <a:r>
              <a:rPr lang="en-US">
                <a:latin typeface="Calibri" panose="020F0502020204030204" pitchFamily="34" charset="0"/>
                <a:ea typeface="Calibri" panose="020F0502020204030204" pitchFamily="34" charset="0"/>
                <a:cs typeface="Calibri" panose="020F0502020204030204" pitchFamily="34" charset="0"/>
              </a:rPr>
              <a:t>Khảo sát hệ thống khuyến nghị trên một số trang web xem phim</a:t>
            </a:r>
          </a:p>
        </p:txBody>
      </p:sp>
      <p:sp>
        <p:nvSpPr>
          <p:cNvPr id="4" name="Slide Number Placeholder 3">
            <a:extLst>
              <a:ext uri="{FF2B5EF4-FFF2-40B4-BE49-F238E27FC236}">
                <a16:creationId xmlns:a16="http://schemas.microsoft.com/office/drawing/2014/main" id="{FEE220B0-1638-4DD6-A39B-FAED35ABE7B0}"/>
              </a:ext>
            </a:extLst>
          </p:cNvPr>
          <p:cNvSpPr>
            <a:spLocks noGrp="1"/>
          </p:cNvSpPr>
          <p:nvPr>
            <p:ph type="sldNum" sz="quarter" idx="12"/>
          </p:nvPr>
        </p:nvSpPr>
        <p:spPr>
          <a:xfrm>
            <a:off x="0" y="6492875"/>
            <a:ext cx="683339" cy="365125"/>
          </a:xfrm>
        </p:spPr>
        <p:txBody>
          <a:bodyPr/>
          <a:lstStyle/>
          <a:p>
            <a:fld id="{B91CD15E-AE30-4416-8ECF-E4D642E1B7D0}" type="slidenum">
              <a:rPr lang="en-US" smtClean="0"/>
              <a:t>1</a:t>
            </a:fld>
            <a:endParaRPr lang="en-US"/>
          </a:p>
        </p:txBody>
      </p:sp>
    </p:spTree>
    <p:extLst>
      <p:ext uri="{BB962C8B-B14F-4D97-AF65-F5344CB8AC3E}">
        <p14:creationId xmlns:p14="http://schemas.microsoft.com/office/powerpoint/2010/main" val="199148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6"/>
            <a:ext cx="7763933" cy="3128249"/>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	</a:t>
            </a:r>
            <a:r>
              <a:rPr lang="en-US" sz="2000" b="1">
                <a:latin typeface="Calibri" panose="020F0502020204030204" pitchFamily="34" charset="0"/>
                <a:ea typeface="Calibri" panose="020F0502020204030204" pitchFamily="34" charset="0"/>
                <a:cs typeface="Calibri" panose="020F0502020204030204" pitchFamily="34" charset="0"/>
              </a:rPr>
              <a:t>Phương pháp tiếp cận lai (Hybird Filtering) </a:t>
            </a:r>
            <a:r>
              <a:rPr lang="en-US" sz="2000">
                <a:latin typeface="Calibri" panose="020F0502020204030204" pitchFamily="34" charset="0"/>
                <a:ea typeface="Calibri" panose="020F0502020204030204" pitchFamily="34" charset="0"/>
                <a:cs typeface="Calibri" panose="020F0502020204030204" pitchFamily="34" charset="0"/>
              </a:rPr>
              <a:t>là</a:t>
            </a:r>
            <a:r>
              <a:rPr lang="vi-VN" sz="2000">
                <a:latin typeface="Calibri" panose="020F0502020204030204" pitchFamily="34" charset="0"/>
                <a:ea typeface="Calibri" panose="020F0502020204030204" pitchFamily="34" charset="0"/>
                <a:cs typeface="Calibri" panose="020F0502020204030204" pitchFamily="34" charset="0"/>
              </a:rPr>
              <a:t> phương pháp kết hợp các kỹ thuật khuyến nghị khác nhau</a:t>
            </a:r>
            <a:r>
              <a:rPr lang="en-US" sz="2000">
                <a:latin typeface="Calibri" panose="020F0502020204030204" pitchFamily="34" charset="0"/>
                <a:ea typeface="Calibri" panose="020F0502020204030204" pitchFamily="34" charset="0"/>
                <a:cs typeface="Calibri" panose="020F0502020204030204" pitchFamily="34" charset="0"/>
              </a:rPr>
              <a:t>. Ví dụ như lọc cộng tác kết hợp với lọc dựa trên nội dung và ngược lại.</a:t>
            </a:r>
            <a:endParaRPr lang="en-US" sz="2000" b="1">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Một số phương pháp tiếp cận lai:</a:t>
            </a:r>
          </a:p>
          <a:p>
            <a:pPr lvl="1" algn="just"/>
            <a:r>
              <a:rPr lang="en-US" sz="1800">
                <a:latin typeface="Calibri" panose="020F0502020204030204" pitchFamily="34" charset="0"/>
                <a:ea typeface="Calibri" panose="020F0502020204030204" pitchFamily="34" charset="0"/>
                <a:cs typeface="Calibri" panose="020F0502020204030204" pitchFamily="34" charset="0"/>
              </a:rPr>
              <a:t>Lai có trọng số 				 Lai kết hợp đặc trưng</a:t>
            </a:r>
          </a:p>
          <a:p>
            <a:pPr lvl="1" algn="just"/>
            <a:r>
              <a:rPr lang="en-US" sz="1800">
                <a:latin typeface="Calibri" panose="020F0502020204030204" pitchFamily="34" charset="0"/>
                <a:ea typeface="Calibri" panose="020F0502020204030204" pitchFamily="34" charset="0"/>
                <a:cs typeface="Calibri" panose="020F0502020204030204" pitchFamily="34" charset="0"/>
              </a:rPr>
              <a:t>Lai chuyển đổi					 Lai theo đợt</a:t>
            </a:r>
          </a:p>
          <a:p>
            <a:pPr lvl="1" algn="just"/>
            <a:r>
              <a:rPr lang="en-US" sz="1800">
                <a:latin typeface="Calibri" panose="020F0502020204030204" pitchFamily="34" charset="0"/>
                <a:ea typeface="Calibri" panose="020F0502020204030204" pitchFamily="34" charset="0"/>
                <a:cs typeface="Calibri" panose="020F0502020204030204" pitchFamily="34" charset="0"/>
              </a:rPr>
              <a:t>Lai trộn						 Lai tăng cường đặc trưng</a:t>
            </a:r>
          </a:p>
          <a:p>
            <a:pPr lvl="1" algn="just"/>
            <a:r>
              <a:rPr lang="en-US" sz="1800">
                <a:latin typeface="Calibri" panose="020F0502020204030204" pitchFamily="34" charset="0"/>
                <a:ea typeface="Calibri" panose="020F0502020204030204" pitchFamily="34" charset="0"/>
                <a:cs typeface="Calibri" panose="020F0502020204030204" pitchFamily="34" charset="0"/>
              </a:rPr>
              <a:t>Lai meta</a:t>
            </a:r>
          </a:p>
          <a:p>
            <a:pPr marL="800100" lvl="1" indent="-342900" algn="just">
              <a:buFont typeface="Wingdings" panose="05000000000000000000" pitchFamily="2" charset="2"/>
              <a:buChar char="v"/>
            </a:pP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B03DB374-1002-40DE-AC4B-AC8FA5244D38}"/>
              </a:ext>
            </a:extLst>
          </p:cNvPr>
          <p:cNvSpPr>
            <a:spLocks noGrp="1"/>
          </p:cNvSpPr>
          <p:nvPr>
            <p:ph type="sldNum" sz="quarter" idx="12"/>
          </p:nvPr>
        </p:nvSpPr>
        <p:spPr>
          <a:xfrm>
            <a:off x="0" y="6492875"/>
            <a:ext cx="683339" cy="365125"/>
          </a:xfrm>
        </p:spPr>
        <p:txBody>
          <a:bodyPr/>
          <a:lstStyle/>
          <a:p>
            <a:fld id="{B91CD15E-AE30-4416-8ECF-E4D642E1B7D0}" type="slidenum">
              <a:rPr lang="en-US" smtClean="0"/>
              <a:t>10</a:t>
            </a:fld>
            <a:endParaRPr lang="en-US"/>
          </a:p>
        </p:txBody>
      </p:sp>
    </p:spTree>
    <p:extLst>
      <p:ext uri="{BB962C8B-B14F-4D97-AF65-F5344CB8AC3E}">
        <p14:creationId xmlns:p14="http://schemas.microsoft.com/office/powerpoint/2010/main" val="275270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57;p26">
            <a:extLst>
              <a:ext uri="{FF2B5EF4-FFF2-40B4-BE49-F238E27FC236}">
                <a16:creationId xmlns:a16="http://schemas.microsoft.com/office/drawing/2014/main" id="{295370E5-090A-446F-B3BE-66ADEAB6EC8C}"/>
              </a:ext>
            </a:extLst>
          </p:cNvPr>
          <p:cNvSpPr txBox="1">
            <a:spLocks noGrp="1"/>
          </p:cNvSpPr>
          <p:nvPr>
            <p:ph type="subTitle" idx="1"/>
          </p:nvPr>
        </p:nvSpPr>
        <p:spPr>
          <a:xfrm>
            <a:off x="1591205" y="1697567"/>
            <a:ext cx="7767637" cy="1096963"/>
          </a:xfrm>
          <a:prstGeom prst="rect">
            <a:avLst/>
          </a:prstGeom>
          <a:solidFill>
            <a:schemeClr val="accent1">
              <a:lumMod val="40000"/>
              <a:lumOff val="6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900">
                <a:latin typeface="Calibri" panose="020F0502020204030204" pitchFamily="34" charset="0"/>
                <a:ea typeface="Calibri" panose="020F0502020204030204" pitchFamily="34" charset="0"/>
                <a:cs typeface="Calibri" panose="020F0502020204030204" pitchFamily="34" charset="0"/>
              </a:rPr>
              <a:t>PHẦN 2</a:t>
            </a:r>
            <a:endParaRPr sz="5900">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258;p26">
            <a:extLst>
              <a:ext uri="{FF2B5EF4-FFF2-40B4-BE49-F238E27FC236}">
                <a16:creationId xmlns:a16="http://schemas.microsoft.com/office/drawing/2014/main" id="{977CF09D-0818-41A9-B72A-A7319CC1AD31}"/>
              </a:ext>
            </a:extLst>
          </p:cNvPr>
          <p:cNvSpPr txBox="1">
            <a:spLocks/>
          </p:cNvSpPr>
          <p:nvPr/>
        </p:nvSpPr>
        <p:spPr>
          <a:xfrm>
            <a:off x="1591204" y="3135849"/>
            <a:ext cx="7767637" cy="2672283"/>
          </a:xfrm>
          <a:prstGeom prst="rect">
            <a:avLst/>
          </a:prstGeom>
        </p:spPr>
        <p:txBody>
          <a:bodyPr spcFirstLastPara="1" vert="horz" wrap="square" lIns="91425" tIns="91425" rIns="91425" bIns="91425" rtlCol="0" anchor="ctr"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Một số phương pháp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trong việc giải quyết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bài toán khuyến nghị phim</a:t>
            </a:r>
          </a:p>
        </p:txBody>
      </p:sp>
      <p:sp>
        <p:nvSpPr>
          <p:cNvPr id="2" name="Slide Number Placeholder 1">
            <a:extLst>
              <a:ext uri="{FF2B5EF4-FFF2-40B4-BE49-F238E27FC236}">
                <a16:creationId xmlns:a16="http://schemas.microsoft.com/office/drawing/2014/main" id="{8F6488A2-7745-41F8-8C87-C7B99C9F8BBC}"/>
              </a:ext>
            </a:extLst>
          </p:cNvPr>
          <p:cNvSpPr>
            <a:spLocks noGrp="1"/>
          </p:cNvSpPr>
          <p:nvPr>
            <p:ph type="sldNum" sz="quarter" idx="12"/>
          </p:nvPr>
        </p:nvSpPr>
        <p:spPr>
          <a:xfrm>
            <a:off x="0" y="6492875"/>
            <a:ext cx="683339" cy="365125"/>
          </a:xfrm>
        </p:spPr>
        <p:txBody>
          <a:bodyPr/>
          <a:lstStyle/>
          <a:p>
            <a:fld id="{B91CD15E-AE30-4416-8ECF-E4D642E1B7D0}" type="slidenum">
              <a:rPr lang="en-US" smtClean="0"/>
              <a:t>11</a:t>
            </a:fld>
            <a:endParaRPr lang="en-US"/>
          </a:p>
        </p:txBody>
      </p:sp>
    </p:spTree>
    <p:extLst>
      <p:ext uri="{BB962C8B-B14F-4D97-AF65-F5344CB8AC3E}">
        <p14:creationId xmlns:p14="http://schemas.microsoft.com/office/powerpoint/2010/main" val="258279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427098"/>
            <a:ext cx="8346296" cy="808101"/>
          </a:xfrm>
        </p:spPr>
        <p:txBody>
          <a:bodyPr/>
          <a:lstStyle/>
          <a:p>
            <a:pPr algn="l"/>
            <a:r>
              <a:rPr lang="en-US" sz="4000">
                <a:latin typeface="Calibri" panose="020F0502020204030204" pitchFamily="34" charset="0"/>
                <a:ea typeface="Calibri" panose="020F0502020204030204" pitchFamily="34" charset="0"/>
                <a:cs typeface="Calibri" panose="020F0502020204030204" pitchFamily="34" charset="0"/>
              </a:rPr>
              <a:t>PMF (Probabilistic Matrix Factorization)</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2624201"/>
            <a:ext cx="8171812" cy="3531066"/>
          </a:xfrm>
        </p:spPr>
        <p:txBody>
          <a:bodyPr>
            <a:noAutofit/>
          </a:bodyPr>
          <a:lstStyle/>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Thuật toán PMF là một phương pháp trong hệ thống gợi ý dựa trên kỹ thuật phân rã ma trận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PMF dựa trên hướng tiếp cận lọc cộng tác</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PMF được sử dụng rộng rãi trong các hệ thống gợi ý</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Hoạt động bằng cách </a:t>
            </a:r>
            <a:r>
              <a:rPr lang="vi-VN" sz="2000">
                <a:latin typeface="Calibri" panose="020F0502020204030204" pitchFamily="34" charset="0"/>
                <a:ea typeface="Calibri" panose="020F0502020204030204" pitchFamily="34" charset="0"/>
                <a:cs typeface="Calibri" panose="020F0502020204030204" pitchFamily="34" charset="0"/>
              </a:rPr>
              <a:t>tìm cách phân rã ma trận người dùng-sản phẩm thành hai ma trận nhỏ hơn, mỗi ma trận biểu diễn cho người dùng và sản phẩm</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PMF có hạn chế </a:t>
            </a:r>
            <a:r>
              <a:rPr lang="vi-VN" sz="2000">
                <a:latin typeface="Calibri" panose="020F0502020204030204" pitchFamily="34" charset="0"/>
                <a:ea typeface="Calibri" panose="020F0502020204030204" pitchFamily="34" charset="0"/>
                <a:cs typeface="Calibri" panose="020F0502020204030204" pitchFamily="34" charset="0"/>
              </a:rPr>
              <a:t>như việc không thể xử lý dữ liệu bị thiếu và không thể tự động điều chỉnh các tham số mô hình.</a:t>
            </a: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B579C535-0868-42FA-8151-F37587C4C4A9}"/>
              </a:ext>
            </a:extLst>
          </p:cNvPr>
          <p:cNvSpPr>
            <a:spLocks noGrp="1"/>
          </p:cNvSpPr>
          <p:nvPr>
            <p:ph type="sldNum" sz="quarter" idx="12"/>
          </p:nvPr>
        </p:nvSpPr>
        <p:spPr>
          <a:xfrm>
            <a:off x="0" y="6492875"/>
            <a:ext cx="683339" cy="365125"/>
          </a:xfrm>
        </p:spPr>
        <p:txBody>
          <a:bodyPr/>
          <a:lstStyle/>
          <a:p>
            <a:fld id="{B91CD15E-AE30-4416-8ECF-E4D642E1B7D0}" type="slidenum">
              <a:rPr lang="en-US" smtClean="0"/>
              <a:t>12</a:t>
            </a:fld>
            <a:endParaRPr lang="en-US"/>
          </a:p>
        </p:txBody>
      </p:sp>
    </p:spTree>
    <p:extLst>
      <p:ext uri="{BB962C8B-B14F-4D97-AF65-F5344CB8AC3E}">
        <p14:creationId xmlns:p14="http://schemas.microsoft.com/office/powerpoint/2010/main" val="282101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12921" y="1782698"/>
            <a:ext cx="8358078" cy="808101"/>
          </a:xfrm>
        </p:spPr>
        <p:txBody>
          <a:bodyPr/>
          <a:lstStyle/>
          <a:p>
            <a:pPr algn="l"/>
            <a:r>
              <a:rPr lang="en-US" sz="4000">
                <a:latin typeface="Calibri" panose="020F0502020204030204" pitchFamily="34" charset="0"/>
                <a:ea typeface="Calibri" panose="020F0502020204030204" pitchFamily="34" charset="0"/>
                <a:cs typeface="Calibri" panose="020F0502020204030204" pitchFamily="34" charset="0"/>
              </a:rPr>
              <a:t>BPMF (Bayesian Probabilistic Matrix Factorization)</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12920" y="2895132"/>
            <a:ext cx="8358079" cy="3302467"/>
          </a:xfrm>
        </p:spPr>
        <p:txBody>
          <a:bodyPr>
            <a:noAutofit/>
          </a:bodyPr>
          <a:lstStyle/>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Thuật toán BPMF là một phương pháp tiếp cận Bayesian đầy đủ của mô hình </a:t>
            </a:r>
            <a:r>
              <a:rPr lang="en-US" sz="2000">
                <a:latin typeface="Calibri" panose="020F0502020204030204" pitchFamily="34" charset="0"/>
                <a:ea typeface="Calibri" panose="020F0502020204030204" pitchFamily="34" charset="0"/>
                <a:cs typeface="Calibri" panose="020F0502020204030204" pitchFamily="34" charset="0"/>
              </a:rPr>
              <a:t>PMF.</a:t>
            </a:r>
          </a:p>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BPMF có thể được huấn luyện hiệu quả bằng cách sử dụng các phương pháp Markov chain Monte Carlo</a:t>
            </a:r>
            <a:r>
              <a:rPr lang="en-US" sz="2000">
                <a:latin typeface="Calibri" panose="020F0502020204030204" pitchFamily="34" charset="0"/>
                <a:ea typeface="Calibri" panose="020F0502020204030204" pitchFamily="34" charset="0"/>
                <a:cs typeface="Calibri" panose="020F0502020204030204" pitchFamily="34" charset="0"/>
              </a:rPr>
              <a:t>.</a:t>
            </a:r>
          </a:p>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Kết quả thu được từ các mô hình BPMF đạt độ chính xác dự đoán cao hơn đáng kể so với các mô hình PMF được huấn luyện bằng cách sử dụng ước lượng MAP</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Ư</a:t>
            </a:r>
            <a:r>
              <a:rPr lang="vi-VN" sz="2000">
                <a:latin typeface="Calibri" panose="020F0502020204030204" pitchFamily="34" charset="0"/>
                <a:ea typeface="Calibri" panose="020F0502020204030204" pitchFamily="34" charset="0"/>
                <a:cs typeface="Calibri" panose="020F0502020204030204" pitchFamily="34" charset="0"/>
              </a:rPr>
              <a:t>u điểm quan trọng của BPMF là tránh được việc điều chỉnh tham số và cung cấp phân phối dự đoán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8951030E-8887-4DDE-91B6-C580ED9F44FE}"/>
              </a:ext>
            </a:extLst>
          </p:cNvPr>
          <p:cNvSpPr>
            <a:spLocks noGrp="1"/>
          </p:cNvSpPr>
          <p:nvPr>
            <p:ph type="sldNum" sz="quarter" idx="12"/>
          </p:nvPr>
        </p:nvSpPr>
        <p:spPr>
          <a:xfrm>
            <a:off x="0" y="6492875"/>
            <a:ext cx="683339" cy="365125"/>
          </a:xfrm>
        </p:spPr>
        <p:txBody>
          <a:bodyPr/>
          <a:lstStyle/>
          <a:p>
            <a:fld id="{B91CD15E-AE30-4416-8ECF-E4D642E1B7D0}" type="slidenum">
              <a:rPr lang="en-US" smtClean="0"/>
              <a:t>13</a:t>
            </a:fld>
            <a:endParaRPr lang="en-US"/>
          </a:p>
        </p:txBody>
      </p:sp>
    </p:spTree>
    <p:extLst>
      <p:ext uri="{BB962C8B-B14F-4D97-AF65-F5344CB8AC3E}">
        <p14:creationId xmlns:p14="http://schemas.microsoft.com/office/powerpoint/2010/main" val="164806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427098"/>
            <a:ext cx="8346296" cy="808101"/>
          </a:xfrm>
        </p:spPr>
        <p:txBody>
          <a:bodyPr/>
          <a:lstStyle/>
          <a:p>
            <a:pPr algn="l"/>
            <a:r>
              <a:rPr lang="en-US" sz="4000">
                <a:latin typeface="Calibri" panose="020F0502020204030204" pitchFamily="34" charset="0"/>
                <a:ea typeface="Calibri" panose="020F0502020204030204" pitchFamily="34" charset="0"/>
                <a:cs typeface="Calibri" panose="020F0502020204030204" pitchFamily="34" charset="0"/>
              </a:rPr>
              <a:t>ALS (Alternating Least Squares)</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4" y="2531066"/>
            <a:ext cx="9026946" cy="3353267"/>
          </a:xfrm>
        </p:spPr>
        <p:txBody>
          <a:bodyPr>
            <a:noAutofit/>
          </a:bodyPr>
          <a:lstStyle/>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Thuật toán ALS là một phương pháp được sử dụng trong hệ thống gợi ý dựa trên kỹ thuật phân rã ma trận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ALS là một phương pháp phổ biến trong lọc cộng tác</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ALS được sử dụng để giải quyết </a:t>
            </a:r>
            <a:r>
              <a:rPr lang="vi-VN" sz="2000">
                <a:latin typeface="Calibri" panose="020F0502020204030204" pitchFamily="34" charset="0"/>
                <a:ea typeface="Calibri" panose="020F0502020204030204" pitchFamily="34" charset="0"/>
                <a:cs typeface="Calibri" panose="020F0502020204030204" pitchFamily="34" charset="0"/>
              </a:rPr>
              <a:t>vấn đề quá khớp (overfitting) trong dữ liệu thưa thớt và tăng độ chính xác của dự đoán trong hệ thống gợi ý</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Ư</a:t>
            </a:r>
            <a:r>
              <a:rPr lang="vi-VN" sz="2000">
                <a:latin typeface="Calibri" panose="020F0502020204030204" pitchFamily="34" charset="0"/>
                <a:ea typeface="Calibri" panose="020F0502020204030204" pitchFamily="34" charset="0"/>
                <a:cs typeface="Calibri" panose="020F0502020204030204" pitchFamily="34" charset="0"/>
              </a:rPr>
              <a:t>u điểm của </a:t>
            </a:r>
            <a:r>
              <a:rPr lang="en-US" sz="2000">
                <a:latin typeface="Calibri" panose="020F0502020204030204" pitchFamily="34" charset="0"/>
                <a:ea typeface="Calibri" panose="020F0502020204030204" pitchFamily="34" charset="0"/>
                <a:cs typeface="Calibri" panose="020F0502020204030204" pitchFamily="34" charset="0"/>
              </a:rPr>
              <a:t>thuật toán </a:t>
            </a:r>
            <a:r>
              <a:rPr lang="vi-VN" sz="2000">
                <a:latin typeface="Calibri" panose="020F0502020204030204" pitchFamily="34" charset="0"/>
                <a:ea typeface="Calibri" panose="020F0502020204030204" pitchFamily="34" charset="0"/>
                <a:cs typeface="Calibri" panose="020F0502020204030204" pitchFamily="34" charset="0"/>
              </a:rPr>
              <a:t>ALS là nó có thể xử lý dữ liệu bị thiếu và có thể mở rộng để xử lý dữ liệu lớn.</a:t>
            </a: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BA0E954C-80AE-42B6-BEBC-8F2031499BFC}"/>
              </a:ext>
            </a:extLst>
          </p:cNvPr>
          <p:cNvSpPr>
            <a:spLocks noGrp="1"/>
          </p:cNvSpPr>
          <p:nvPr>
            <p:ph type="sldNum" sz="quarter" idx="12"/>
          </p:nvPr>
        </p:nvSpPr>
        <p:spPr>
          <a:xfrm>
            <a:off x="0" y="6492875"/>
            <a:ext cx="683339" cy="365125"/>
          </a:xfrm>
        </p:spPr>
        <p:txBody>
          <a:bodyPr/>
          <a:lstStyle/>
          <a:p>
            <a:fld id="{B91CD15E-AE30-4416-8ECF-E4D642E1B7D0}" type="slidenum">
              <a:rPr lang="en-US" smtClean="0"/>
              <a:t>14</a:t>
            </a:fld>
            <a:endParaRPr lang="en-US"/>
          </a:p>
        </p:txBody>
      </p:sp>
    </p:spTree>
    <p:extLst>
      <p:ext uri="{BB962C8B-B14F-4D97-AF65-F5344CB8AC3E}">
        <p14:creationId xmlns:p14="http://schemas.microsoft.com/office/powerpoint/2010/main" val="406544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57;p26">
            <a:extLst>
              <a:ext uri="{FF2B5EF4-FFF2-40B4-BE49-F238E27FC236}">
                <a16:creationId xmlns:a16="http://schemas.microsoft.com/office/drawing/2014/main" id="{295370E5-090A-446F-B3BE-66ADEAB6EC8C}"/>
              </a:ext>
            </a:extLst>
          </p:cNvPr>
          <p:cNvSpPr txBox="1">
            <a:spLocks noGrp="1"/>
          </p:cNvSpPr>
          <p:nvPr>
            <p:ph type="subTitle" idx="1"/>
          </p:nvPr>
        </p:nvSpPr>
        <p:spPr>
          <a:xfrm>
            <a:off x="1591205" y="1697567"/>
            <a:ext cx="7767637" cy="1096963"/>
          </a:xfrm>
          <a:prstGeom prst="rect">
            <a:avLst/>
          </a:prstGeom>
          <a:solidFill>
            <a:schemeClr val="accent1">
              <a:lumMod val="40000"/>
              <a:lumOff val="6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900">
                <a:latin typeface="Calibri" panose="020F0502020204030204" pitchFamily="34" charset="0"/>
                <a:ea typeface="Calibri" panose="020F0502020204030204" pitchFamily="34" charset="0"/>
                <a:cs typeface="Calibri" panose="020F0502020204030204" pitchFamily="34" charset="0"/>
              </a:rPr>
              <a:t>PHẦN 3</a:t>
            </a:r>
            <a:endParaRPr sz="5900">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258;p26">
            <a:extLst>
              <a:ext uri="{FF2B5EF4-FFF2-40B4-BE49-F238E27FC236}">
                <a16:creationId xmlns:a16="http://schemas.microsoft.com/office/drawing/2014/main" id="{977CF09D-0818-41A9-B72A-A7319CC1AD31}"/>
              </a:ext>
            </a:extLst>
          </p:cNvPr>
          <p:cNvSpPr txBox="1">
            <a:spLocks/>
          </p:cNvSpPr>
          <p:nvPr/>
        </p:nvSpPr>
        <p:spPr>
          <a:xfrm>
            <a:off x="1591204" y="3135849"/>
            <a:ext cx="7767637" cy="2672283"/>
          </a:xfrm>
          <a:prstGeom prst="rect">
            <a:avLst/>
          </a:prstGeom>
        </p:spPr>
        <p:txBody>
          <a:bodyPr spcFirstLastPara="1" vert="horz" wrap="square" lIns="91425" tIns="91425" rIns="91425" bIns="91425" rtlCol="0" anchor="ctr"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Khảo sát hệ thống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khuyến nghị trên một số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trang web xem phim</a:t>
            </a:r>
          </a:p>
        </p:txBody>
      </p:sp>
      <p:sp>
        <p:nvSpPr>
          <p:cNvPr id="2" name="Slide Number Placeholder 1">
            <a:extLst>
              <a:ext uri="{FF2B5EF4-FFF2-40B4-BE49-F238E27FC236}">
                <a16:creationId xmlns:a16="http://schemas.microsoft.com/office/drawing/2014/main" id="{3A5DF9FA-339A-4EA4-8616-E610BE1B8095}"/>
              </a:ext>
            </a:extLst>
          </p:cNvPr>
          <p:cNvSpPr>
            <a:spLocks noGrp="1"/>
          </p:cNvSpPr>
          <p:nvPr>
            <p:ph type="sldNum" sz="quarter" idx="12"/>
          </p:nvPr>
        </p:nvSpPr>
        <p:spPr>
          <a:xfrm>
            <a:off x="0" y="6492875"/>
            <a:ext cx="683339" cy="365125"/>
          </a:xfrm>
        </p:spPr>
        <p:txBody>
          <a:bodyPr/>
          <a:lstStyle/>
          <a:p>
            <a:fld id="{B91CD15E-AE30-4416-8ECF-E4D642E1B7D0}" type="slidenum">
              <a:rPr lang="en-US" smtClean="0"/>
              <a:t>15</a:t>
            </a:fld>
            <a:endParaRPr lang="en-US"/>
          </a:p>
        </p:txBody>
      </p:sp>
    </p:spTree>
    <p:extLst>
      <p:ext uri="{BB962C8B-B14F-4D97-AF65-F5344CB8AC3E}">
        <p14:creationId xmlns:p14="http://schemas.microsoft.com/office/powerpoint/2010/main" val="373505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173099"/>
            <a:ext cx="7763933" cy="825035"/>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Netflix</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4" y="1998133"/>
            <a:ext cx="8764479" cy="4114799"/>
          </a:xfrm>
        </p:spPr>
        <p:txBody>
          <a:bodyPr>
            <a:noAutofit/>
          </a:bodyPr>
          <a:lstStyle/>
          <a:p>
            <a:pPr lvl="1" algn="just"/>
            <a:r>
              <a:rPr lang="en-US" sz="2000">
                <a:latin typeface="Calibri" panose="020F0502020204030204" pitchFamily="34" charset="0"/>
                <a:ea typeface="Calibri" panose="020F0502020204030204" pitchFamily="34" charset="0"/>
                <a:cs typeface="Calibri" panose="020F0502020204030204" pitchFamily="34" charset="0"/>
              </a:rPr>
              <a:t>Đánh giá hệ thống khuyến nghị của Netflix qua quá trình khảo sát:</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Do là một trang web xem phim lớn với độ bao phủ toàn cầu nên hệ thống khuyến nghị của trang web xem phim được xây dựng rất tốt.</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Có khả năng thu thập và xây dựng bộ hồ sơ người dùng thông qua quá trình người dùng tương tác trang web.</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Khả năng xây dựng hồ sơ người dùng ngay từ lúc tạo tài khoản người dùng.</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Có thể khuyến nghị các bộ phim mới, đang hot hoặc các bộ phim có độ tương đồng cao cho người dùng trong quá trình xem phim.</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Có khả năng mở rộng sở thích của người dùng bằng cách đưa ra các bộ phim mà có khả năng phù hợp với người dùng nhất.</a:t>
            </a:r>
          </a:p>
        </p:txBody>
      </p:sp>
      <p:sp>
        <p:nvSpPr>
          <p:cNvPr id="2" name="Slide Number Placeholder 1">
            <a:extLst>
              <a:ext uri="{FF2B5EF4-FFF2-40B4-BE49-F238E27FC236}">
                <a16:creationId xmlns:a16="http://schemas.microsoft.com/office/drawing/2014/main" id="{5C4B7B00-8492-4668-9882-92656EDD3945}"/>
              </a:ext>
            </a:extLst>
          </p:cNvPr>
          <p:cNvSpPr>
            <a:spLocks noGrp="1"/>
          </p:cNvSpPr>
          <p:nvPr>
            <p:ph type="sldNum" sz="quarter" idx="12"/>
          </p:nvPr>
        </p:nvSpPr>
        <p:spPr>
          <a:xfrm>
            <a:off x="0" y="6492875"/>
            <a:ext cx="683339" cy="365125"/>
          </a:xfrm>
        </p:spPr>
        <p:txBody>
          <a:bodyPr/>
          <a:lstStyle/>
          <a:p>
            <a:fld id="{B91CD15E-AE30-4416-8ECF-E4D642E1B7D0}" type="slidenum">
              <a:rPr lang="en-US" smtClean="0"/>
              <a:t>16</a:t>
            </a:fld>
            <a:endParaRPr lang="en-US"/>
          </a:p>
        </p:txBody>
      </p:sp>
    </p:spTree>
    <p:extLst>
      <p:ext uri="{BB962C8B-B14F-4D97-AF65-F5344CB8AC3E}">
        <p14:creationId xmlns:p14="http://schemas.microsoft.com/office/powerpoint/2010/main" val="2796347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173099"/>
            <a:ext cx="7763933" cy="825035"/>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FPT Play và Zing TV</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1998133"/>
            <a:ext cx="8781412" cy="4038600"/>
          </a:xfrm>
        </p:spPr>
        <p:txBody>
          <a:bodyPr>
            <a:noAutofit/>
          </a:bodyPr>
          <a:lstStyle/>
          <a:p>
            <a:pPr lvl="1" algn="just"/>
            <a:r>
              <a:rPr lang="en-US" sz="2000">
                <a:latin typeface="Calibri" panose="020F0502020204030204" pitchFamily="34" charset="0"/>
                <a:ea typeface="Calibri" panose="020F0502020204030204" pitchFamily="34" charset="0"/>
                <a:cs typeface="Calibri" panose="020F0502020204030204" pitchFamily="34" charset="0"/>
              </a:rPr>
              <a:t>Đánh giá hệ thống khuyến nghị của FPT Play và Zing TV qua quá trình khảo sát:</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Có khả năng hiển thị các bộ phim hot gần đây, nhằm hướng tới sở thích cá nhân của người dùng phù hợp.</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Hệ thống khuyến nghị được thiết kế đơn giản, tập trung vào hiệu suất. Do đó chất lượng của hệ thống khuyến nghị chỉ dừng ở mức cơ bản.</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Mặc dù hệ thống của FPT Play có lưu trữ tài khoản người dùng nhưng lại không có khả năng xây dựng bộ hồ sơ người dùng nhằm đưa ra khuyến nghị cá nhân. Còn của Zing TV thì không lưu trữ tài khoản người dùng.</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Khả năng khuyến nghị của trang web xem phim FPT Play và Zing TV chỉ dừng lại ở mức khuyến nghị dựa trên nội dung của các bộ phim. Ví dụ: khuyến nghị các bộ phim dựa theo </a:t>
            </a:r>
            <a:r>
              <a:rPr lang="en-US" sz="2000" i="1">
                <a:latin typeface="Calibri" panose="020F0502020204030204" pitchFamily="34" charset="0"/>
                <a:ea typeface="Calibri" panose="020F0502020204030204" pitchFamily="34" charset="0"/>
                <a:cs typeface="Calibri" panose="020F0502020204030204" pitchFamily="34" charset="0"/>
              </a:rPr>
              <a:t>thể loại, nội dung, diễn viên….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BE602F80-1B70-4B53-90F4-C47DDB31EB8C}"/>
              </a:ext>
            </a:extLst>
          </p:cNvPr>
          <p:cNvSpPr>
            <a:spLocks noGrp="1"/>
          </p:cNvSpPr>
          <p:nvPr>
            <p:ph type="sldNum" sz="quarter" idx="12"/>
          </p:nvPr>
        </p:nvSpPr>
        <p:spPr>
          <a:xfrm>
            <a:off x="0" y="6480500"/>
            <a:ext cx="683339" cy="365125"/>
          </a:xfrm>
        </p:spPr>
        <p:txBody>
          <a:bodyPr/>
          <a:lstStyle/>
          <a:p>
            <a:fld id="{B91CD15E-AE30-4416-8ECF-E4D642E1B7D0}" type="slidenum">
              <a:rPr lang="en-US" smtClean="0"/>
              <a:t>17</a:t>
            </a:fld>
            <a:endParaRPr lang="en-US"/>
          </a:p>
        </p:txBody>
      </p:sp>
    </p:spTree>
    <p:extLst>
      <p:ext uri="{BB962C8B-B14F-4D97-AF65-F5344CB8AC3E}">
        <p14:creationId xmlns:p14="http://schemas.microsoft.com/office/powerpoint/2010/main" val="158532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207432"/>
            <a:ext cx="7763933" cy="1600201"/>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Nhận định chung </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sau quá trình khảo sát</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1807632"/>
            <a:ext cx="8772945" cy="4685243"/>
          </a:xfrm>
        </p:spPr>
        <p:txBody>
          <a:bodyPr>
            <a:noAutofit/>
          </a:bodyPr>
          <a:lstStyle/>
          <a:p>
            <a:pPr lvl="1" algn="just"/>
            <a:r>
              <a:rPr lang="en-US" sz="1800">
                <a:latin typeface="Calibri" panose="020F0502020204030204" pitchFamily="34" charset="0"/>
                <a:ea typeface="Calibri" panose="020F0502020204030204" pitchFamily="34" charset="0"/>
                <a:cs typeface="Calibri" panose="020F0502020204030204" pitchFamily="34" charset="0"/>
              </a:rPr>
              <a:t>	Sau quá trình khảo sát, em đưa ra nhận định như rằng hầu hết các trang web xem phim hiện hay đều chia làm 2 dạng hệ thống thống khuyến nghị tùy thuộc vào dịch vụ mà trang web đó hướng tới:</a:t>
            </a:r>
          </a:p>
          <a:p>
            <a:pPr marL="800100" lvl="1" indent="-342900" algn="just">
              <a:buFont typeface="Wingdings" panose="05000000000000000000" pitchFamily="2" charset="2"/>
              <a:buChar char="v"/>
            </a:pPr>
            <a:r>
              <a:rPr lang="en-US" sz="1800">
                <a:latin typeface="Calibri" panose="020F0502020204030204" pitchFamily="34" charset="0"/>
                <a:ea typeface="Calibri" panose="020F0502020204030204" pitchFamily="34" charset="0"/>
                <a:cs typeface="Calibri" panose="020F0502020204030204" pitchFamily="34" charset="0"/>
              </a:rPr>
              <a:t>Dạng 1: Có xây dựng hồ sơ người dùng. Ví dụ: Netflix</a:t>
            </a:r>
          </a:p>
          <a:p>
            <a:pPr marL="800100" lvl="1" indent="-342900" algn="just">
              <a:buFont typeface="Wingdings" panose="05000000000000000000" pitchFamily="2" charset="2"/>
              <a:buChar char="v"/>
            </a:pPr>
            <a:r>
              <a:rPr lang="en-US" sz="1800">
                <a:latin typeface="Calibri" panose="020F0502020204030204" pitchFamily="34" charset="0"/>
                <a:ea typeface="Calibri" panose="020F0502020204030204" pitchFamily="34" charset="0"/>
                <a:cs typeface="Calibri" panose="020F0502020204030204" pitchFamily="34" charset="0"/>
              </a:rPr>
              <a:t>Dạng 2: Không xây dựng hồ sơ người dùng. Ví dụ: FPT Play và Zing TV</a:t>
            </a:r>
          </a:p>
          <a:p>
            <a:pPr lvl="1" algn="just"/>
            <a:r>
              <a:rPr lang="en-US" sz="1800">
                <a:latin typeface="Calibri" panose="020F0502020204030204" pitchFamily="34" charset="0"/>
                <a:ea typeface="Calibri" panose="020F0502020204030204" pitchFamily="34" charset="0"/>
                <a:cs typeface="Calibri" panose="020F0502020204030204" pitchFamily="34" charset="0"/>
              </a:rPr>
              <a:t>	=&gt; Đối với dạng 1 thường là những trang web xem phim lớn, được xây dựng với mục đích đáp ứng lượng người dùng lớn và mang lại trải nghiệm tốt cho người dùng. Do đó, việc hệ thống khuyến nghị có khả năng xây dựng bộ hồ sơ người dùng sẽ giúp cho trải nghiệm người dùng tốt hơn, các hệ thống nhờ đó mà thu thập dữ liệu để học tập và phát triển các mô hình dự đoán khuyến nghị tốt hơn nhằm mang lại chất lượng khuyến nghị tốt nhất.</a:t>
            </a:r>
          </a:p>
          <a:p>
            <a:pPr lvl="1" algn="just"/>
            <a:r>
              <a:rPr lang="en-US" sz="1800">
                <a:latin typeface="Calibri" panose="020F0502020204030204" pitchFamily="34" charset="0"/>
                <a:ea typeface="Calibri" panose="020F0502020204030204" pitchFamily="34" charset="0"/>
                <a:cs typeface="Calibri" panose="020F0502020204030204" pitchFamily="34" charset="0"/>
              </a:rPr>
              <a:t>	=&gt; Đối với dạng 2 thường là những trang web xem phim nhỏ, </a:t>
            </a:r>
            <a:r>
              <a:rPr lang="vi-VN" sz="1800">
                <a:latin typeface="Calibri" panose="020F0502020204030204" pitchFamily="34" charset="0"/>
                <a:ea typeface="Calibri" panose="020F0502020204030204" pitchFamily="34" charset="0"/>
                <a:cs typeface="Calibri" panose="020F0502020204030204" pitchFamily="34" charset="0"/>
              </a:rPr>
              <a:t>được xây dựng đơn giản nhằm tối ưu hóa chi phí phát triển cùng với đó mục đích thu lợi</a:t>
            </a:r>
            <a:r>
              <a:rPr lang="en-US" sz="1800">
                <a:latin typeface="Calibri" panose="020F0502020204030204" pitchFamily="34" charset="0"/>
                <a:ea typeface="Calibri" panose="020F0502020204030204" pitchFamily="34" charset="0"/>
                <a:cs typeface="Calibri" panose="020F0502020204030204" pitchFamily="34" charset="0"/>
              </a:rPr>
              <a:t> </a:t>
            </a:r>
            <a:r>
              <a:rPr lang="vi-VN" sz="1800">
                <a:latin typeface="Calibri" panose="020F0502020204030204" pitchFamily="34" charset="0"/>
                <a:ea typeface="Calibri" panose="020F0502020204030204" pitchFamily="34" charset="0"/>
                <a:cs typeface="Calibri" panose="020F0502020204030204" pitchFamily="34" charset="0"/>
              </a:rPr>
              <a:t>nhuận thông qua quảng cáo trên trang web khi người dùng xem phim trực tuyến trên trang web đó</a:t>
            </a:r>
            <a:r>
              <a:rPr lang="en-US" sz="1800">
                <a:latin typeface="Calibri" panose="020F0502020204030204" pitchFamily="34" charset="0"/>
                <a:ea typeface="Calibri" panose="020F0502020204030204" pitchFamily="34" charset="0"/>
                <a:cs typeface="Calibri" panose="020F0502020204030204" pitchFamily="34" charset="0"/>
              </a:rPr>
              <a:t>. Do đó, hệ thống khuyến nghị trên những trang web như thế thường dừng ở mức cơ bản.</a:t>
            </a:r>
          </a:p>
        </p:txBody>
      </p:sp>
      <p:sp>
        <p:nvSpPr>
          <p:cNvPr id="2" name="Slide Number Placeholder 1">
            <a:extLst>
              <a:ext uri="{FF2B5EF4-FFF2-40B4-BE49-F238E27FC236}">
                <a16:creationId xmlns:a16="http://schemas.microsoft.com/office/drawing/2014/main" id="{CD192567-FD1B-4BC1-A141-377151D62712}"/>
              </a:ext>
            </a:extLst>
          </p:cNvPr>
          <p:cNvSpPr>
            <a:spLocks noGrp="1"/>
          </p:cNvSpPr>
          <p:nvPr>
            <p:ph type="sldNum" sz="quarter" idx="12"/>
          </p:nvPr>
        </p:nvSpPr>
        <p:spPr>
          <a:xfrm>
            <a:off x="0" y="6492875"/>
            <a:ext cx="683339" cy="365125"/>
          </a:xfrm>
        </p:spPr>
        <p:txBody>
          <a:bodyPr/>
          <a:lstStyle/>
          <a:p>
            <a:fld id="{B91CD15E-AE30-4416-8ECF-E4D642E1B7D0}" type="slidenum">
              <a:rPr lang="en-US" smtClean="0"/>
              <a:t>18</a:t>
            </a:fld>
            <a:endParaRPr lang="en-US"/>
          </a:p>
        </p:txBody>
      </p:sp>
    </p:spTree>
    <p:extLst>
      <p:ext uri="{BB962C8B-B14F-4D97-AF65-F5344CB8AC3E}">
        <p14:creationId xmlns:p14="http://schemas.microsoft.com/office/powerpoint/2010/main" val="177582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49;p25">
            <a:extLst>
              <a:ext uri="{FF2B5EF4-FFF2-40B4-BE49-F238E27FC236}">
                <a16:creationId xmlns:a16="http://schemas.microsoft.com/office/drawing/2014/main" id="{04A24207-CF65-4071-BC9E-D2FC4129B295}"/>
              </a:ext>
            </a:extLst>
          </p:cNvPr>
          <p:cNvSpPr txBox="1">
            <a:spLocks/>
          </p:cNvSpPr>
          <p:nvPr/>
        </p:nvSpPr>
        <p:spPr>
          <a:xfrm>
            <a:off x="1428807" y="1557867"/>
            <a:ext cx="2341014" cy="932480"/>
          </a:xfrm>
          <a:prstGeom prst="rect">
            <a:avLst/>
          </a:prstGeom>
          <a:solidFill>
            <a:schemeClr val="accent1">
              <a:lumMod val="20000"/>
              <a:lumOff val="80000"/>
            </a:schemeClr>
          </a:solidFill>
        </p:spPr>
        <p:txBody>
          <a:bodyPr spcFirstLastPara="1" wrap="square" lIns="91425" tIns="91425" rIns="91425" bIns="91425"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
              <a:t>1</a:t>
            </a:r>
          </a:p>
        </p:txBody>
      </p:sp>
      <p:sp>
        <p:nvSpPr>
          <p:cNvPr id="9" name="Google Shape;250;p25">
            <a:extLst>
              <a:ext uri="{FF2B5EF4-FFF2-40B4-BE49-F238E27FC236}">
                <a16:creationId xmlns:a16="http://schemas.microsoft.com/office/drawing/2014/main" id="{35D15BCF-E882-4FA0-AE6E-719E78813262}"/>
              </a:ext>
            </a:extLst>
          </p:cNvPr>
          <p:cNvSpPr txBox="1">
            <a:spLocks noGrp="1"/>
          </p:cNvSpPr>
          <p:nvPr>
            <p:ph type="subTitle" idx="1"/>
          </p:nvPr>
        </p:nvSpPr>
        <p:spPr>
          <a:xfrm>
            <a:off x="3744367" y="1557866"/>
            <a:ext cx="6229366" cy="9324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200" b="1">
                <a:latin typeface="Calibri" panose="020F0502020204030204" pitchFamily="34" charset="0"/>
                <a:ea typeface="Calibri" panose="020F0502020204030204" pitchFamily="34" charset="0"/>
                <a:cs typeface="Calibri" panose="020F0502020204030204" pitchFamily="34" charset="0"/>
              </a:rPr>
              <a:t>Giới thiệu về hệ thống khuyến nghị</a:t>
            </a:r>
          </a:p>
          <a:p>
            <a:pPr marL="285750" lvl="0" indent="-285750" algn="l" rtl="0">
              <a:spcBef>
                <a:spcPts val="0"/>
              </a:spcBef>
              <a:spcAft>
                <a:spcPts val="0"/>
              </a:spcAft>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Giới thiệu, Lý thuyết bài toán khuyến nghị</a:t>
            </a:r>
          </a:p>
          <a:p>
            <a:pPr marL="285750" lvl="0" indent="-285750" algn="l" rtl="0">
              <a:spcBef>
                <a:spcPts val="0"/>
              </a:spcBef>
              <a:spcAft>
                <a:spcPts val="0"/>
              </a:spcAft>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Các hướng tiếp cận</a:t>
            </a:r>
          </a:p>
        </p:txBody>
      </p:sp>
      <p:sp>
        <p:nvSpPr>
          <p:cNvPr id="10" name="Google Shape;249;p25">
            <a:extLst>
              <a:ext uri="{FF2B5EF4-FFF2-40B4-BE49-F238E27FC236}">
                <a16:creationId xmlns:a16="http://schemas.microsoft.com/office/drawing/2014/main" id="{D87287FA-FF99-4B76-8F05-669DAA33EAB3}"/>
              </a:ext>
            </a:extLst>
          </p:cNvPr>
          <p:cNvSpPr txBox="1">
            <a:spLocks/>
          </p:cNvSpPr>
          <p:nvPr/>
        </p:nvSpPr>
        <p:spPr>
          <a:xfrm>
            <a:off x="1428807" y="2893301"/>
            <a:ext cx="2341014" cy="1610966"/>
          </a:xfrm>
          <a:prstGeom prst="rect">
            <a:avLst/>
          </a:prstGeom>
          <a:solidFill>
            <a:schemeClr val="accent1">
              <a:lumMod val="20000"/>
              <a:lumOff val="80000"/>
            </a:schemeClr>
          </a:solidFill>
        </p:spPr>
        <p:txBody>
          <a:bodyPr spcFirstLastPara="1" wrap="square" lIns="91425" tIns="91425" rIns="91425" bIns="91425"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
              <a:t>2</a:t>
            </a:r>
          </a:p>
        </p:txBody>
      </p:sp>
      <p:sp>
        <p:nvSpPr>
          <p:cNvPr id="11" name="Google Shape;250;p25">
            <a:extLst>
              <a:ext uri="{FF2B5EF4-FFF2-40B4-BE49-F238E27FC236}">
                <a16:creationId xmlns:a16="http://schemas.microsoft.com/office/drawing/2014/main" id="{85DFDBB4-891E-48EA-9993-4FD552529F05}"/>
              </a:ext>
            </a:extLst>
          </p:cNvPr>
          <p:cNvSpPr txBox="1">
            <a:spLocks/>
          </p:cNvSpPr>
          <p:nvPr/>
        </p:nvSpPr>
        <p:spPr>
          <a:xfrm>
            <a:off x="3744366" y="2893301"/>
            <a:ext cx="6229367" cy="1610966"/>
          </a:xfrm>
          <a:prstGeom prst="rect">
            <a:avLst/>
          </a:prstGeom>
        </p:spPr>
        <p:txBody>
          <a:bodyPr spcFirstLastPara="1" vert="horz" wrap="square" lIns="91425" tIns="91425" rIns="91425" bIns="91425" rtlCol="0" anchor="ctr" anchorCtr="0">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ts val="0"/>
              </a:spcBef>
            </a:pPr>
            <a:r>
              <a:rPr lang="en-US" sz="2200" b="1">
                <a:latin typeface="Calibri" panose="020F0502020204030204" pitchFamily="34" charset="0"/>
                <a:ea typeface="Calibri" panose="020F0502020204030204" pitchFamily="34" charset="0"/>
                <a:cs typeface="Calibri" panose="020F0502020204030204" pitchFamily="34" charset="0"/>
              </a:rPr>
              <a:t>Một số phương pháp trong việc giải quyết bài toán khuyến nghị phim</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PMF (Probabilistic Matrix Factorization)</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BPMF (Bayesian Probabilistic Matrix Factorization)</a:t>
            </a:r>
          </a:p>
          <a:p>
            <a:pPr marL="285750" indent="-285750" algn="l">
              <a:spcBef>
                <a:spcPts val="0"/>
              </a:spcBef>
              <a:buFont typeface="Wingdings" panose="05000000000000000000" pitchFamily="2" charset="2"/>
              <a:buChar char="v"/>
            </a:pPr>
            <a:r>
              <a:rPr lang="en-US" sz="2400">
                <a:latin typeface="Calibri" panose="020F0502020204030204" pitchFamily="34" charset="0"/>
                <a:ea typeface="Calibri" panose="020F0502020204030204" pitchFamily="34" charset="0"/>
                <a:cs typeface="Calibri" panose="020F0502020204030204" pitchFamily="34" charset="0"/>
              </a:rPr>
              <a:t>ALS (Alternating Least Squares)</a:t>
            </a:r>
            <a:endParaRPr lang="en-US" sz="2200">
              <a:latin typeface="Calibri" panose="020F0502020204030204" pitchFamily="34" charset="0"/>
              <a:ea typeface="Calibri" panose="020F0502020204030204" pitchFamily="34" charset="0"/>
              <a:cs typeface="Calibri" panose="020F0502020204030204" pitchFamily="34" charset="0"/>
            </a:endParaRPr>
          </a:p>
        </p:txBody>
      </p:sp>
      <p:sp>
        <p:nvSpPr>
          <p:cNvPr id="14" name="Google Shape;249;p25">
            <a:extLst>
              <a:ext uri="{FF2B5EF4-FFF2-40B4-BE49-F238E27FC236}">
                <a16:creationId xmlns:a16="http://schemas.microsoft.com/office/drawing/2014/main" id="{522636C8-3F7C-443B-AFA4-FFB33E493CB8}"/>
              </a:ext>
            </a:extLst>
          </p:cNvPr>
          <p:cNvSpPr txBox="1">
            <a:spLocks/>
          </p:cNvSpPr>
          <p:nvPr/>
        </p:nvSpPr>
        <p:spPr>
          <a:xfrm>
            <a:off x="1428807" y="4786175"/>
            <a:ext cx="2341014" cy="1610966"/>
          </a:xfrm>
          <a:prstGeom prst="rect">
            <a:avLst/>
          </a:prstGeom>
          <a:solidFill>
            <a:schemeClr val="accent1">
              <a:lumMod val="20000"/>
              <a:lumOff val="80000"/>
            </a:schemeClr>
          </a:solidFill>
        </p:spPr>
        <p:txBody>
          <a:bodyPr spcFirstLastPara="1" wrap="square" lIns="91425" tIns="91425" rIns="91425" bIns="91425"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
              <a:t>3</a:t>
            </a:r>
          </a:p>
        </p:txBody>
      </p:sp>
      <p:sp>
        <p:nvSpPr>
          <p:cNvPr id="15" name="Google Shape;250;p25">
            <a:extLst>
              <a:ext uri="{FF2B5EF4-FFF2-40B4-BE49-F238E27FC236}">
                <a16:creationId xmlns:a16="http://schemas.microsoft.com/office/drawing/2014/main" id="{A4C5792D-AABE-4A6E-B75D-70AD4CDCD37B}"/>
              </a:ext>
            </a:extLst>
          </p:cNvPr>
          <p:cNvSpPr txBox="1">
            <a:spLocks/>
          </p:cNvSpPr>
          <p:nvPr/>
        </p:nvSpPr>
        <p:spPr>
          <a:xfrm>
            <a:off x="3744367" y="4786176"/>
            <a:ext cx="6229366" cy="1610965"/>
          </a:xfrm>
          <a:prstGeom prst="rect">
            <a:avLst/>
          </a:prstGeom>
        </p:spPr>
        <p:txBody>
          <a:bodyPr spcFirstLastPara="1" vert="horz" wrap="square" lIns="91425" tIns="91425" rIns="91425" bIns="91425" rtlCol="0" anchor="ctr" anchorCtr="0">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ts val="0"/>
              </a:spcBef>
            </a:pPr>
            <a:r>
              <a:rPr lang="en-US" sz="2200" b="1">
                <a:latin typeface="Calibri" panose="020F0502020204030204" pitchFamily="34" charset="0"/>
                <a:ea typeface="Calibri" panose="020F0502020204030204" pitchFamily="34" charset="0"/>
                <a:cs typeface="Calibri" panose="020F0502020204030204" pitchFamily="34" charset="0"/>
              </a:rPr>
              <a:t>Khảo sát hệ thống khuyến nghị trên một số trang web xem phim</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Netflix</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FPT Play và Zing TV</a:t>
            </a:r>
          </a:p>
        </p:txBody>
      </p:sp>
      <p:sp>
        <p:nvSpPr>
          <p:cNvPr id="16" name="Google Shape;248;p25">
            <a:extLst>
              <a:ext uri="{FF2B5EF4-FFF2-40B4-BE49-F238E27FC236}">
                <a16:creationId xmlns:a16="http://schemas.microsoft.com/office/drawing/2014/main" id="{C899B69B-52B5-4A6C-91E5-D6E8724EED2D}"/>
              </a:ext>
            </a:extLst>
          </p:cNvPr>
          <p:cNvSpPr txBox="1">
            <a:spLocks/>
          </p:cNvSpPr>
          <p:nvPr/>
        </p:nvSpPr>
        <p:spPr>
          <a:xfrm>
            <a:off x="1428807" y="313268"/>
            <a:ext cx="7340560" cy="932482"/>
          </a:xfrm>
          <a:prstGeom prst="rect">
            <a:avLst/>
          </a:prstGeom>
        </p:spPr>
        <p:txBody>
          <a:bodyPr spcFirstLastPara="1" vert="horz" wrap="square" lIns="91425" tIns="91425" rIns="91425" bIns="91425" rtlCol="0" anchor="t"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a:t>Nội dung chính</a:t>
            </a:r>
          </a:p>
        </p:txBody>
      </p:sp>
      <p:sp>
        <p:nvSpPr>
          <p:cNvPr id="2" name="Slide Number Placeholder 1">
            <a:extLst>
              <a:ext uri="{FF2B5EF4-FFF2-40B4-BE49-F238E27FC236}">
                <a16:creationId xmlns:a16="http://schemas.microsoft.com/office/drawing/2014/main" id="{94F2693E-15FC-45A0-B647-6622DA724F32}"/>
              </a:ext>
            </a:extLst>
          </p:cNvPr>
          <p:cNvSpPr>
            <a:spLocks noGrp="1"/>
          </p:cNvSpPr>
          <p:nvPr>
            <p:ph type="sldNum" sz="quarter" idx="12"/>
          </p:nvPr>
        </p:nvSpPr>
        <p:spPr>
          <a:xfrm>
            <a:off x="0" y="6492875"/>
            <a:ext cx="683339" cy="365125"/>
          </a:xfrm>
        </p:spPr>
        <p:txBody>
          <a:bodyPr/>
          <a:lstStyle/>
          <a:p>
            <a:fld id="{B91CD15E-AE30-4416-8ECF-E4D642E1B7D0}" type="slidenum">
              <a:rPr lang="en-US" smtClean="0"/>
              <a:t>2</a:t>
            </a:fld>
            <a:endParaRPr lang="en-US"/>
          </a:p>
        </p:txBody>
      </p:sp>
    </p:spTree>
    <p:extLst>
      <p:ext uri="{BB962C8B-B14F-4D97-AF65-F5344CB8AC3E}">
        <p14:creationId xmlns:p14="http://schemas.microsoft.com/office/powerpoint/2010/main" val="172780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57;p26">
            <a:extLst>
              <a:ext uri="{FF2B5EF4-FFF2-40B4-BE49-F238E27FC236}">
                <a16:creationId xmlns:a16="http://schemas.microsoft.com/office/drawing/2014/main" id="{295370E5-090A-446F-B3BE-66ADEAB6EC8C}"/>
              </a:ext>
            </a:extLst>
          </p:cNvPr>
          <p:cNvSpPr txBox="1">
            <a:spLocks noGrp="1"/>
          </p:cNvSpPr>
          <p:nvPr>
            <p:ph type="subTitle" idx="1"/>
          </p:nvPr>
        </p:nvSpPr>
        <p:spPr>
          <a:xfrm>
            <a:off x="1591205" y="1697567"/>
            <a:ext cx="7767637" cy="1096963"/>
          </a:xfrm>
          <a:prstGeom prst="rect">
            <a:avLst/>
          </a:prstGeom>
          <a:solidFill>
            <a:schemeClr val="accent1">
              <a:lumMod val="40000"/>
              <a:lumOff val="6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900">
                <a:latin typeface="Calibri" panose="020F0502020204030204" pitchFamily="34" charset="0"/>
                <a:ea typeface="Calibri" panose="020F0502020204030204" pitchFamily="34" charset="0"/>
                <a:cs typeface="Calibri" panose="020F0502020204030204" pitchFamily="34" charset="0"/>
              </a:rPr>
              <a:t>PHẦN 1</a:t>
            </a:r>
            <a:endParaRPr sz="5900">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258;p26">
            <a:extLst>
              <a:ext uri="{FF2B5EF4-FFF2-40B4-BE49-F238E27FC236}">
                <a16:creationId xmlns:a16="http://schemas.microsoft.com/office/drawing/2014/main" id="{977CF09D-0818-41A9-B72A-A7319CC1AD31}"/>
              </a:ext>
            </a:extLst>
          </p:cNvPr>
          <p:cNvSpPr txBox="1">
            <a:spLocks/>
          </p:cNvSpPr>
          <p:nvPr/>
        </p:nvSpPr>
        <p:spPr>
          <a:xfrm>
            <a:off x="1591204" y="3135850"/>
            <a:ext cx="7767637" cy="1482900"/>
          </a:xfrm>
          <a:prstGeom prst="rect">
            <a:avLst/>
          </a:prstGeom>
        </p:spPr>
        <p:txBody>
          <a:bodyPr spcFirstLastPara="1" vert="horz" wrap="square" lIns="91425" tIns="91425" rIns="91425" bIns="91425" rtlCol="0" anchor="ctr"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Giới thiệu về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hệ thống khuyến nghị</a:t>
            </a:r>
          </a:p>
        </p:txBody>
      </p:sp>
      <p:sp>
        <p:nvSpPr>
          <p:cNvPr id="2" name="Slide Number Placeholder 1">
            <a:extLst>
              <a:ext uri="{FF2B5EF4-FFF2-40B4-BE49-F238E27FC236}">
                <a16:creationId xmlns:a16="http://schemas.microsoft.com/office/drawing/2014/main" id="{51E131CB-E5E9-4021-BF26-3725A50D2108}"/>
              </a:ext>
            </a:extLst>
          </p:cNvPr>
          <p:cNvSpPr>
            <a:spLocks noGrp="1"/>
          </p:cNvSpPr>
          <p:nvPr>
            <p:ph type="sldNum" sz="quarter" idx="12"/>
          </p:nvPr>
        </p:nvSpPr>
        <p:spPr>
          <a:xfrm>
            <a:off x="0" y="6492875"/>
            <a:ext cx="683339" cy="365125"/>
          </a:xfrm>
        </p:spPr>
        <p:txBody>
          <a:bodyPr/>
          <a:lstStyle/>
          <a:p>
            <a:fld id="{B91CD15E-AE30-4416-8ECF-E4D642E1B7D0}" type="slidenum">
              <a:rPr lang="en-US" smtClean="0"/>
              <a:t>3</a:t>
            </a:fld>
            <a:endParaRPr lang="en-US"/>
          </a:p>
        </p:txBody>
      </p:sp>
    </p:spTree>
    <p:extLst>
      <p:ext uri="{BB962C8B-B14F-4D97-AF65-F5344CB8AC3E}">
        <p14:creationId xmlns:p14="http://schemas.microsoft.com/office/powerpoint/2010/main" val="126460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24704" y="1714965"/>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Giới thiệu về </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hệ thống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24704" y="3682069"/>
            <a:ext cx="7763933" cy="1646302"/>
          </a:xfrm>
        </p:spPr>
        <p:txBody>
          <a:bodyPr>
            <a:noAutofit/>
          </a:bodyPr>
          <a:lstStyle/>
          <a:p>
            <a:pPr algn="just"/>
            <a:r>
              <a:rPr lang="vi-VN" sz="2000">
                <a:latin typeface="Calibri" panose="020F0502020204030204" pitchFamily="34" charset="0"/>
                <a:ea typeface="Calibri" panose="020F0502020204030204" pitchFamily="34" charset="0"/>
                <a:cs typeface="Calibri" panose="020F0502020204030204" pitchFamily="34" charset="0"/>
              </a:rPr>
              <a:t>Hệ thống khuyến nghị (Recommender System) hay còn </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được gọi là hệ thống tư vấn</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là một hệ thống có nhiệm vụ chọn lọc thông tin nhằm dự đoán sở thích, mức độ phù hợp, mối quan tâm và nhu cầu của người dùng để đưa</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ra một hoặc nhiều mục, sản phẩm, dịch vụ mà người dùng sẽ quan tâm với xác suất</a:t>
            </a:r>
            <a:r>
              <a:rPr lang="en-US" sz="2000">
                <a:latin typeface="Calibri" panose="020F0502020204030204" pitchFamily="34" charset="0"/>
                <a:ea typeface="Calibri" panose="020F0502020204030204" pitchFamily="34" charset="0"/>
                <a:cs typeface="Calibri" panose="020F0502020204030204" pitchFamily="34" charset="0"/>
              </a:rPr>
              <a:t> là</a:t>
            </a:r>
            <a:r>
              <a:rPr lang="vi-VN" sz="2000">
                <a:latin typeface="Calibri" panose="020F0502020204030204" pitchFamily="34" charset="0"/>
                <a:ea typeface="Calibri" panose="020F0502020204030204" pitchFamily="34" charset="0"/>
                <a:cs typeface="Calibri" panose="020F0502020204030204" pitchFamily="34" charset="0"/>
              </a:rPr>
              <a:t> lớn nhất </a:t>
            </a: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05BFA152-2FFE-4377-9868-CB269502E9D7}"/>
              </a:ext>
            </a:extLst>
          </p:cNvPr>
          <p:cNvSpPr>
            <a:spLocks noGrp="1"/>
          </p:cNvSpPr>
          <p:nvPr>
            <p:ph type="sldNum" sz="quarter" idx="12"/>
          </p:nvPr>
        </p:nvSpPr>
        <p:spPr>
          <a:xfrm>
            <a:off x="0" y="6492875"/>
            <a:ext cx="683339" cy="365125"/>
          </a:xfrm>
        </p:spPr>
        <p:txBody>
          <a:bodyPr/>
          <a:lstStyle/>
          <a:p>
            <a:fld id="{B91CD15E-AE30-4416-8ECF-E4D642E1B7D0}" type="slidenum">
              <a:rPr lang="en-US" smtClean="0"/>
              <a:t>4</a:t>
            </a:fld>
            <a:endParaRPr lang="en-US"/>
          </a:p>
        </p:txBody>
      </p:sp>
    </p:spTree>
    <p:extLst>
      <p:ext uri="{BB962C8B-B14F-4D97-AF65-F5344CB8AC3E}">
        <p14:creationId xmlns:p14="http://schemas.microsoft.com/office/powerpoint/2010/main" val="130296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Lý thuyết 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1719665"/>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Lý thuyết bài toán khuyến nghị bao gồm các định nghĩa như:</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Không gian người dùng</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Không gian đối đối tượng khuyến nghị</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Hàm phù hợp</a:t>
            </a:r>
          </a:p>
        </p:txBody>
      </p:sp>
      <p:sp>
        <p:nvSpPr>
          <p:cNvPr id="2" name="Slide Number Placeholder 1">
            <a:extLst>
              <a:ext uri="{FF2B5EF4-FFF2-40B4-BE49-F238E27FC236}">
                <a16:creationId xmlns:a16="http://schemas.microsoft.com/office/drawing/2014/main" id="{1FC082AB-95A1-4532-9ADB-60F68F41E35B}"/>
              </a:ext>
            </a:extLst>
          </p:cNvPr>
          <p:cNvSpPr>
            <a:spLocks noGrp="1"/>
          </p:cNvSpPr>
          <p:nvPr>
            <p:ph type="sldNum" sz="quarter" idx="12"/>
          </p:nvPr>
        </p:nvSpPr>
        <p:spPr/>
        <p:txBody>
          <a:bodyPr/>
          <a:lstStyle/>
          <a:p>
            <a:fld id="{B91CD15E-AE30-4416-8ECF-E4D642E1B7D0}" type="slidenum">
              <a:rPr lang="en-US" smtClean="0"/>
              <a:t>5</a:t>
            </a:fld>
            <a:endParaRPr lang="en-US"/>
          </a:p>
        </p:txBody>
      </p:sp>
    </p:spTree>
    <p:extLst>
      <p:ext uri="{BB962C8B-B14F-4D97-AF65-F5344CB8AC3E}">
        <p14:creationId xmlns:p14="http://schemas.microsoft.com/office/powerpoint/2010/main" val="3306127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Lý thuyết 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3158998"/>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Trong đó:</a:t>
            </a: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Không gian người dùng </a:t>
            </a:r>
            <a:r>
              <a:rPr lang="en-US" sz="2000">
                <a:latin typeface="Calibri" panose="020F0502020204030204" pitchFamily="34" charset="0"/>
                <a:ea typeface="Calibri" panose="020F0502020204030204" pitchFamily="34" charset="0"/>
                <a:cs typeface="Calibri" panose="020F0502020204030204" pitchFamily="34" charset="0"/>
              </a:rPr>
              <a:t>là </a:t>
            </a:r>
            <a:r>
              <a:rPr lang="vi-VN" sz="2000">
                <a:latin typeface="Calibri" panose="020F0502020204030204" pitchFamily="34" charset="0"/>
                <a:ea typeface="Calibri" panose="020F0502020204030204" pitchFamily="34" charset="0"/>
                <a:cs typeface="Calibri" panose="020F0502020204030204" pitchFamily="34" charset="0"/>
              </a:rPr>
              <a:t>tập tất cả nhữ</a:t>
            </a:r>
            <a:r>
              <a:rPr lang="en-US" sz="2000">
                <a:latin typeface="Calibri" panose="020F0502020204030204" pitchFamily="34" charset="0"/>
                <a:ea typeface="Calibri" panose="020F0502020204030204" pitchFamily="34" charset="0"/>
                <a:cs typeface="Calibri" panose="020F0502020204030204" pitchFamily="34" charset="0"/>
              </a:rPr>
              <a:t>n</a:t>
            </a:r>
            <a:r>
              <a:rPr lang="vi-VN" sz="2000">
                <a:latin typeface="Calibri" panose="020F0502020204030204" pitchFamily="34" charset="0"/>
                <a:ea typeface="Calibri" panose="020F0502020204030204" pitchFamily="34" charset="0"/>
                <a:cs typeface="Calibri" panose="020F0502020204030204" pitchFamily="34" charset="0"/>
              </a:rPr>
              <a:t>g người dùng mà hệ thống quan sát được</a:t>
            </a:r>
            <a:r>
              <a:rPr lang="en-US" sz="2000">
                <a:latin typeface="Calibri" panose="020F0502020204030204" pitchFamily="34" charset="0"/>
                <a:ea typeface="Calibri" panose="020F0502020204030204" pitchFamily="34" charset="0"/>
                <a:cs typeface="Calibri" panose="020F0502020204030204" pitchFamily="34" charset="0"/>
              </a:rPr>
              <a:t>. </a:t>
            </a: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Không gian đối đối tượng khuyến nghị </a:t>
            </a:r>
            <a:r>
              <a:rPr lang="en-US" sz="2000">
                <a:latin typeface="Calibri" panose="020F0502020204030204" pitchFamily="34" charset="0"/>
                <a:ea typeface="Calibri" panose="020F0502020204030204" pitchFamily="34" charset="0"/>
                <a:cs typeface="Calibri" panose="020F0502020204030204" pitchFamily="34" charset="0"/>
              </a:rPr>
              <a:t>là t</a:t>
            </a:r>
            <a:r>
              <a:rPr lang="vi-VN" sz="2000">
                <a:latin typeface="Calibri" panose="020F0502020204030204" pitchFamily="34" charset="0"/>
                <a:ea typeface="Calibri" panose="020F0502020204030204" pitchFamily="34" charset="0"/>
                <a:cs typeface="Calibri" panose="020F0502020204030204" pitchFamily="34" charset="0"/>
              </a:rPr>
              <a:t>ập tất cả những đối tượng sẽ được khuyến nghị cho người </a:t>
            </a:r>
            <a:r>
              <a:rPr lang="en-US" sz="2000">
                <a:latin typeface="Calibri" panose="020F0502020204030204" pitchFamily="34" charset="0"/>
                <a:ea typeface="Calibri" panose="020F0502020204030204" pitchFamily="34" charset="0"/>
                <a:cs typeface="Calibri" panose="020F0502020204030204" pitchFamily="34" charset="0"/>
              </a:rPr>
              <a:t>dùng. Ví dụ: Mặt hàng, phim ảnh, sách vở…</a:t>
            </a:r>
            <a:endParaRPr lang="en-US" sz="2000" b="1">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Hàm phù hợp </a:t>
            </a:r>
            <a:r>
              <a:rPr lang="en-US" sz="2000">
                <a:latin typeface="Calibri" panose="020F0502020204030204" pitchFamily="34" charset="0"/>
                <a:ea typeface="Calibri" panose="020F0502020204030204" pitchFamily="34" charset="0"/>
                <a:cs typeface="Calibri" panose="020F0502020204030204" pitchFamily="34" charset="0"/>
              </a:rPr>
              <a:t>là một ma trận ánh xạ mức độ phù hợp của người dùng đối với đối tượng khuyến nghị</a:t>
            </a:r>
            <a:endParaRPr lang="en-US" sz="2000" b="1">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6D44AB0A-8676-4083-B52C-0F343D819797}"/>
              </a:ext>
            </a:extLst>
          </p:cNvPr>
          <p:cNvSpPr>
            <a:spLocks noGrp="1"/>
          </p:cNvSpPr>
          <p:nvPr>
            <p:ph type="sldNum" sz="quarter" idx="12"/>
          </p:nvPr>
        </p:nvSpPr>
        <p:spPr/>
        <p:txBody>
          <a:bodyPr/>
          <a:lstStyle/>
          <a:p>
            <a:fld id="{B91CD15E-AE30-4416-8ECF-E4D642E1B7D0}" type="slidenum">
              <a:rPr lang="en-US" smtClean="0"/>
              <a:t>6</a:t>
            </a:fld>
            <a:endParaRPr lang="en-US"/>
          </a:p>
        </p:txBody>
      </p:sp>
    </p:spTree>
    <p:extLst>
      <p:ext uri="{BB962C8B-B14F-4D97-AF65-F5344CB8AC3E}">
        <p14:creationId xmlns:p14="http://schemas.microsoft.com/office/powerpoint/2010/main" val="376510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1719665"/>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Các hướng tiếp cận bao gồm</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lọc dựa trên nội dung (Content-base Filtering)</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lọc cộng tác (Collaborative Filtering)</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tiếp cận lai (Hybird Filtering)</a:t>
            </a:r>
          </a:p>
          <a:p>
            <a:pPr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1F04FD79-C6F9-4FE2-9DB2-AB5540E893AC}"/>
              </a:ext>
            </a:extLst>
          </p:cNvPr>
          <p:cNvSpPr>
            <a:spLocks noGrp="1"/>
          </p:cNvSpPr>
          <p:nvPr>
            <p:ph type="sldNum" sz="quarter" idx="12"/>
          </p:nvPr>
        </p:nvSpPr>
        <p:spPr>
          <a:xfrm>
            <a:off x="0" y="6492875"/>
            <a:ext cx="683339" cy="365125"/>
          </a:xfrm>
        </p:spPr>
        <p:txBody>
          <a:bodyPr/>
          <a:lstStyle/>
          <a:p>
            <a:fld id="{B91CD15E-AE30-4416-8ECF-E4D642E1B7D0}" type="slidenum">
              <a:rPr lang="en-US" smtClean="0"/>
              <a:t>7</a:t>
            </a:fld>
            <a:endParaRPr lang="en-US"/>
          </a:p>
        </p:txBody>
      </p:sp>
    </p:spTree>
    <p:extLst>
      <p:ext uri="{BB962C8B-B14F-4D97-AF65-F5344CB8AC3E}">
        <p14:creationId xmlns:p14="http://schemas.microsoft.com/office/powerpoint/2010/main" val="360590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7"/>
            <a:ext cx="7763933" cy="3391366"/>
          </a:xfrm>
        </p:spPr>
        <p:txBody>
          <a:bodyPr>
            <a:noAutofit/>
          </a:bodyPr>
          <a:lstStyle/>
          <a:p>
            <a:pPr algn="just"/>
            <a:r>
              <a:rPr lang="en-US" sz="2000" b="1">
                <a:latin typeface="Calibri" panose="020F0502020204030204" pitchFamily="34" charset="0"/>
                <a:ea typeface="Calibri" panose="020F0502020204030204" pitchFamily="34" charset="0"/>
                <a:cs typeface="Calibri" panose="020F0502020204030204" pitchFamily="34" charset="0"/>
              </a:rPr>
              <a:t>	Phương pháp lọc dựa trên nội dung (Content-base Filtering</a:t>
            </a:r>
            <a:r>
              <a:rPr lang="en-US" sz="2000">
                <a:latin typeface="Calibri" panose="020F0502020204030204" pitchFamily="34" charset="0"/>
                <a:ea typeface="Calibri" panose="020F0502020204030204" pitchFamily="34" charset="0"/>
                <a:cs typeface="Calibri" panose="020F0502020204030204" pitchFamily="34" charset="0"/>
              </a:rPr>
              <a:t>) là </a:t>
            </a:r>
            <a:r>
              <a:rPr lang="vi-VN" sz="2000">
                <a:latin typeface="Calibri" panose="020F0502020204030204" pitchFamily="34" charset="0"/>
                <a:ea typeface="Calibri" panose="020F0502020204030204" pitchFamily="34" charset="0"/>
                <a:cs typeface="Calibri" panose="020F0502020204030204" pitchFamily="34" charset="0"/>
              </a:rPr>
              <a:t>phương </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pháp thực hiện dựa trên việc so sánh nội dung thông tin hay mô tả hàng hóa</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để tìm ra những sản</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phẩm tương tự với những gì mà người dùng đã từng quan tâm </a:t>
            </a:r>
            <a:r>
              <a:rPr lang="en-US" sz="2000">
                <a:latin typeface="Calibri" panose="020F0502020204030204" pitchFamily="34" charset="0"/>
                <a:ea typeface="Calibri" panose="020F0502020204030204" pitchFamily="34" charset="0"/>
                <a:cs typeface="Calibri" panose="020F0502020204030204" pitchFamily="34" charset="0"/>
              </a:rPr>
              <a:t>và khuyến nghị</a:t>
            </a:r>
            <a:r>
              <a:rPr lang="vi-VN" sz="2000">
                <a:latin typeface="Calibri" panose="020F0502020204030204" pitchFamily="34" charset="0"/>
                <a:ea typeface="Calibri" panose="020F0502020204030204" pitchFamily="34" charset="0"/>
                <a:cs typeface="Calibri" panose="020F0502020204030204" pitchFamily="34" charset="0"/>
              </a:rPr>
              <a:t> cho họ những sản phẩm này</a:t>
            </a:r>
            <a:r>
              <a:rPr lang="en-US" sz="200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Các cách tiếp cận lọc dựa trên nội dung:</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bộ nhớ</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mô hình</a:t>
            </a:r>
          </a:p>
        </p:txBody>
      </p:sp>
      <p:sp>
        <p:nvSpPr>
          <p:cNvPr id="2" name="Slide Number Placeholder 1">
            <a:extLst>
              <a:ext uri="{FF2B5EF4-FFF2-40B4-BE49-F238E27FC236}">
                <a16:creationId xmlns:a16="http://schemas.microsoft.com/office/drawing/2014/main" id="{B0B6FEF8-3DF3-429F-AF1A-308A6C64DD8B}"/>
              </a:ext>
            </a:extLst>
          </p:cNvPr>
          <p:cNvSpPr>
            <a:spLocks noGrp="1"/>
          </p:cNvSpPr>
          <p:nvPr>
            <p:ph type="sldNum" sz="quarter" idx="12"/>
          </p:nvPr>
        </p:nvSpPr>
        <p:spPr/>
        <p:txBody>
          <a:bodyPr/>
          <a:lstStyle/>
          <a:p>
            <a:fld id="{B91CD15E-AE30-4416-8ECF-E4D642E1B7D0}" type="slidenum">
              <a:rPr lang="en-US" smtClean="0"/>
              <a:t>8</a:t>
            </a:fld>
            <a:endParaRPr lang="en-US"/>
          </a:p>
        </p:txBody>
      </p:sp>
    </p:spTree>
    <p:extLst>
      <p:ext uri="{BB962C8B-B14F-4D97-AF65-F5344CB8AC3E}">
        <p14:creationId xmlns:p14="http://schemas.microsoft.com/office/powerpoint/2010/main" val="390360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7"/>
            <a:ext cx="7763933" cy="3391366"/>
          </a:xfrm>
        </p:spPr>
        <p:txBody>
          <a:bodyPr>
            <a:noAutofit/>
          </a:bodyPr>
          <a:lstStyle/>
          <a:p>
            <a:pPr algn="just"/>
            <a:r>
              <a:rPr lang="en-US" sz="2000" b="1">
                <a:latin typeface="Calibri" panose="020F0502020204030204" pitchFamily="34" charset="0"/>
                <a:ea typeface="Calibri" panose="020F0502020204030204" pitchFamily="34" charset="0"/>
                <a:cs typeface="Calibri" panose="020F0502020204030204" pitchFamily="34" charset="0"/>
              </a:rPr>
              <a:t>	Phương pháp lọc cộng tác (Collaborative Filtering)</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là phương pháp khai thác những khía cạnh liên quan đến thói quen sử dụng sản phẩm của một nhóm người dùng có cùng sở thích trong quá khứ để đưa ra dự đoán các sản phẩm mới phù hợp với người dùng hiện tại</a:t>
            </a:r>
            <a:r>
              <a:rPr lang="en-US" sz="200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Các cách tiếp cận lọc cộng tác:</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bộ nhớ</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mô hình</a:t>
            </a:r>
          </a:p>
          <a:p>
            <a:pPr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92F3E8BC-5F1A-4744-9EC5-9D644EAF7588}"/>
              </a:ext>
            </a:extLst>
          </p:cNvPr>
          <p:cNvSpPr>
            <a:spLocks noGrp="1"/>
          </p:cNvSpPr>
          <p:nvPr>
            <p:ph type="sldNum" sz="quarter" idx="12"/>
          </p:nvPr>
        </p:nvSpPr>
        <p:spPr>
          <a:xfrm>
            <a:off x="0" y="6492875"/>
            <a:ext cx="683339" cy="365125"/>
          </a:xfrm>
        </p:spPr>
        <p:txBody>
          <a:bodyPr/>
          <a:lstStyle/>
          <a:p>
            <a:fld id="{B91CD15E-AE30-4416-8ECF-E4D642E1B7D0}" type="slidenum">
              <a:rPr lang="en-US" smtClean="0"/>
              <a:t>9</a:t>
            </a:fld>
            <a:endParaRPr lang="en-US"/>
          </a:p>
        </p:txBody>
      </p:sp>
    </p:spTree>
    <p:extLst>
      <p:ext uri="{BB962C8B-B14F-4D97-AF65-F5344CB8AC3E}">
        <p14:creationId xmlns:p14="http://schemas.microsoft.com/office/powerpoint/2010/main" val="42927129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328</TotalTime>
  <Words>1573</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Trebuchet MS</vt:lpstr>
      <vt:lpstr>Wingdings</vt:lpstr>
      <vt:lpstr>Wingdings 3</vt:lpstr>
      <vt:lpstr>Facet</vt:lpstr>
      <vt:lpstr>Đồ án chuyên ngành</vt:lpstr>
      <vt:lpstr>PowerPoint Presentation</vt:lpstr>
      <vt:lpstr>PowerPoint Presentation</vt:lpstr>
      <vt:lpstr>Giới thiệu về  hệ thống khuyến nghị</vt:lpstr>
      <vt:lpstr>Lý thuyết bài toán khuyến nghị</vt:lpstr>
      <vt:lpstr>Lý thuyết bài toán khuyến nghị</vt:lpstr>
      <vt:lpstr>Các hướng tiếp cận của bài toán khuyến nghị</vt:lpstr>
      <vt:lpstr>Các hướng tiếp cận của bài toán khuyến nghị</vt:lpstr>
      <vt:lpstr>Các hướng tiếp cận của bài toán khuyến nghị</vt:lpstr>
      <vt:lpstr>Các hướng tiếp cận của bài toán khuyến nghị</vt:lpstr>
      <vt:lpstr>PowerPoint Presentation</vt:lpstr>
      <vt:lpstr>PMF (Probabilistic Matrix Factorization)</vt:lpstr>
      <vt:lpstr>BPMF (Bayesian Probabilistic Matrix Factorization)</vt:lpstr>
      <vt:lpstr>ALS (Alternating Least Squares)</vt:lpstr>
      <vt:lpstr>PowerPoint Presentation</vt:lpstr>
      <vt:lpstr>Netflix</vt:lpstr>
      <vt:lpstr>FPT Play và Zing TV</vt:lpstr>
      <vt:lpstr>Nhận định chung  sau quá trình khảo sát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chuyên ngành</dc:title>
  <dc:creator>Nguyên Lộc Trần</dc:creator>
  <cp:lastModifiedBy>Nguyên Lộc Trần</cp:lastModifiedBy>
  <cp:revision>78</cp:revision>
  <dcterms:created xsi:type="dcterms:W3CDTF">2023-11-26T02:15:51Z</dcterms:created>
  <dcterms:modified xsi:type="dcterms:W3CDTF">2023-12-14T07:06:24Z</dcterms:modified>
</cp:coreProperties>
</file>