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38" autoAdjust="0"/>
    <p:restoredTop sz="94660"/>
  </p:normalViewPr>
  <p:slideViewPr>
    <p:cSldViewPr snapToGrid="0">
      <p:cViewPr varScale="1">
        <p:scale>
          <a:sx n="113" d="100"/>
          <a:sy n="113" d="100"/>
        </p:scale>
        <p:origin x="52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4F4030-23E1-4E41-82B8-DE4CF45EDD50}"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1CD15E-AE30-4416-8ECF-E4D642E1B7D0}" type="slidenum">
              <a:rPr lang="en-US" smtClean="0"/>
              <a:t>‹#›</a:t>
            </a:fld>
            <a:endParaRPr lang="en-US"/>
          </a:p>
        </p:txBody>
      </p:sp>
    </p:spTree>
    <p:extLst>
      <p:ext uri="{BB962C8B-B14F-4D97-AF65-F5344CB8AC3E}">
        <p14:creationId xmlns:p14="http://schemas.microsoft.com/office/powerpoint/2010/main" val="897170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4F4030-23E1-4E41-82B8-DE4CF45EDD50}"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1CD15E-AE30-4416-8ECF-E4D642E1B7D0}" type="slidenum">
              <a:rPr lang="en-US" smtClean="0"/>
              <a:t>‹#›</a:t>
            </a:fld>
            <a:endParaRPr lang="en-US"/>
          </a:p>
        </p:txBody>
      </p:sp>
    </p:spTree>
    <p:extLst>
      <p:ext uri="{BB962C8B-B14F-4D97-AF65-F5344CB8AC3E}">
        <p14:creationId xmlns:p14="http://schemas.microsoft.com/office/powerpoint/2010/main" val="586793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4F4030-23E1-4E41-82B8-DE4CF45EDD50}"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1CD15E-AE30-4416-8ECF-E4D642E1B7D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58765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4F4030-23E1-4E41-82B8-DE4CF45EDD50}"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1CD15E-AE30-4416-8ECF-E4D642E1B7D0}" type="slidenum">
              <a:rPr lang="en-US" smtClean="0"/>
              <a:t>‹#›</a:t>
            </a:fld>
            <a:endParaRPr lang="en-US"/>
          </a:p>
        </p:txBody>
      </p:sp>
    </p:spTree>
    <p:extLst>
      <p:ext uri="{BB962C8B-B14F-4D97-AF65-F5344CB8AC3E}">
        <p14:creationId xmlns:p14="http://schemas.microsoft.com/office/powerpoint/2010/main" val="15493324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4F4030-23E1-4E41-82B8-DE4CF45EDD50}"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1CD15E-AE30-4416-8ECF-E4D642E1B7D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0333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4F4030-23E1-4E41-82B8-DE4CF45EDD50}"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1CD15E-AE30-4416-8ECF-E4D642E1B7D0}" type="slidenum">
              <a:rPr lang="en-US" smtClean="0"/>
              <a:t>‹#›</a:t>
            </a:fld>
            <a:endParaRPr lang="en-US"/>
          </a:p>
        </p:txBody>
      </p:sp>
    </p:spTree>
    <p:extLst>
      <p:ext uri="{BB962C8B-B14F-4D97-AF65-F5344CB8AC3E}">
        <p14:creationId xmlns:p14="http://schemas.microsoft.com/office/powerpoint/2010/main" val="7842460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4F4030-23E1-4E41-82B8-DE4CF45EDD50}"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1CD15E-AE30-4416-8ECF-E4D642E1B7D0}" type="slidenum">
              <a:rPr lang="en-US" smtClean="0"/>
              <a:t>‹#›</a:t>
            </a:fld>
            <a:endParaRPr lang="en-US"/>
          </a:p>
        </p:txBody>
      </p:sp>
    </p:spTree>
    <p:extLst>
      <p:ext uri="{BB962C8B-B14F-4D97-AF65-F5344CB8AC3E}">
        <p14:creationId xmlns:p14="http://schemas.microsoft.com/office/powerpoint/2010/main" val="22457825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4F4030-23E1-4E41-82B8-DE4CF45EDD50}"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1CD15E-AE30-4416-8ECF-E4D642E1B7D0}" type="slidenum">
              <a:rPr lang="en-US" smtClean="0"/>
              <a:t>‹#›</a:t>
            </a:fld>
            <a:endParaRPr lang="en-US"/>
          </a:p>
        </p:txBody>
      </p:sp>
    </p:spTree>
    <p:extLst>
      <p:ext uri="{BB962C8B-B14F-4D97-AF65-F5344CB8AC3E}">
        <p14:creationId xmlns:p14="http://schemas.microsoft.com/office/powerpoint/2010/main" val="2833947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4F4030-23E1-4E41-82B8-DE4CF45EDD50}"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1CD15E-AE30-4416-8ECF-E4D642E1B7D0}" type="slidenum">
              <a:rPr lang="en-US" smtClean="0"/>
              <a:t>‹#›</a:t>
            </a:fld>
            <a:endParaRPr lang="en-US"/>
          </a:p>
        </p:txBody>
      </p:sp>
    </p:spTree>
    <p:extLst>
      <p:ext uri="{BB962C8B-B14F-4D97-AF65-F5344CB8AC3E}">
        <p14:creationId xmlns:p14="http://schemas.microsoft.com/office/powerpoint/2010/main" val="3462738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4F4030-23E1-4E41-82B8-DE4CF45EDD50}"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1CD15E-AE30-4416-8ECF-E4D642E1B7D0}" type="slidenum">
              <a:rPr lang="en-US" smtClean="0"/>
              <a:t>‹#›</a:t>
            </a:fld>
            <a:endParaRPr lang="en-US"/>
          </a:p>
        </p:txBody>
      </p:sp>
    </p:spTree>
    <p:extLst>
      <p:ext uri="{BB962C8B-B14F-4D97-AF65-F5344CB8AC3E}">
        <p14:creationId xmlns:p14="http://schemas.microsoft.com/office/powerpoint/2010/main" val="10522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4F4030-23E1-4E41-82B8-DE4CF45EDD50}"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1CD15E-AE30-4416-8ECF-E4D642E1B7D0}" type="slidenum">
              <a:rPr lang="en-US" smtClean="0"/>
              <a:t>‹#›</a:t>
            </a:fld>
            <a:endParaRPr lang="en-US"/>
          </a:p>
        </p:txBody>
      </p:sp>
    </p:spTree>
    <p:extLst>
      <p:ext uri="{BB962C8B-B14F-4D97-AF65-F5344CB8AC3E}">
        <p14:creationId xmlns:p14="http://schemas.microsoft.com/office/powerpoint/2010/main" val="1386202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4F4030-23E1-4E41-82B8-DE4CF45EDD50}" type="datetimeFigureOut">
              <a:rPr lang="en-US" smtClean="0"/>
              <a:t>12/5/2023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1CD15E-AE30-4416-8ECF-E4D642E1B7D0}" type="slidenum">
              <a:rPr lang="en-US" smtClean="0"/>
              <a:t>‹#›</a:t>
            </a:fld>
            <a:endParaRPr lang="en-US"/>
          </a:p>
        </p:txBody>
      </p:sp>
    </p:spTree>
    <p:extLst>
      <p:ext uri="{BB962C8B-B14F-4D97-AF65-F5344CB8AC3E}">
        <p14:creationId xmlns:p14="http://schemas.microsoft.com/office/powerpoint/2010/main" val="2111839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4F4030-23E1-4E41-82B8-DE4CF45EDD50}" type="datetimeFigureOut">
              <a:rPr lang="en-US" smtClean="0"/>
              <a:t>12/5/2023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1CD15E-AE30-4416-8ECF-E4D642E1B7D0}" type="slidenum">
              <a:rPr lang="en-US" smtClean="0"/>
              <a:t>‹#›</a:t>
            </a:fld>
            <a:endParaRPr lang="en-US"/>
          </a:p>
        </p:txBody>
      </p:sp>
    </p:spTree>
    <p:extLst>
      <p:ext uri="{BB962C8B-B14F-4D97-AF65-F5344CB8AC3E}">
        <p14:creationId xmlns:p14="http://schemas.microsoft.com/office/powerpoint/2010/main" val="4162213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4F4030-23E1-4E41-82B8-DE4CF45EDD50}" type="datetimeFigureOut">
              <a:rPr lang="en-US" smtClean="0"/>
              <a:t>12/5/2023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1CD15E-AE30-4416-8ECF-E4D642E1B7D0}" type="slidenum">
              <a:rPr lang="en-US" smtClean="0"/>
              <a:t>‹#›</a:t>
            </a:fld>
            <a:endParaRPr lang="en-US"/>
          </a:p>
        </p:txBody>
      </p:sp>
    </p:spTree>
    <p:extLst>
      <p:ext uri="{BB962C8B-B14F-4D97-AF65-F5344CB8AC3E}">
        <p14:creationId xmlns:p14="http://schemas.microsoft.com/office/powerpoint/2010/main" val="3363932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4F4030-23E1-4E41-82B8-DE4CF45EDD50}"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1CD15E-AE30-4416-8ECF-E4D642E1B7D0}" type="slidenum">
              <a:rPr lang="en-US" smtClean="0"/>
              <a:t>‹#›</a:t>
            </a:fld>
            <a:endParaRPr lang="en-US"/>
          </a:p>
        </p:txBody>
      </p:sp>
    </p:spTree>
    <p:extLst>
      <p:ext uri="{BB962C8B-B14F-4D97-AF65-F5344CB8AC3E}">
        <p14:creationId xmlns:p14="http://schemas.microsoft.com/office/powerpoint/2010/main" val="3576868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4F4030-23E1-4E41-82B8-DE4CF45EDD50}"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1CD15E-AE30-4416-8ECF-E4D642E1B7D0}" type="slidenum">
              <a:rPr lang="en-US" smtClean="0"/>
              <a:t>‹#›</a:t>
            </a:fld>
            <a:endParaRPr lang="en-US"/>
          </a:p>
        </p:txBody>
      </p:sp>
    </p:spTree>
    <p:extLst>
      <p:ext uri="{BB962C8B-B14F-4D97-AF65-F5344CB8AC3E}">
        <p14:creationId xmlns:p14="http://schemas.microsoft.com/office/powerpoint/2010/main" val="1365877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C4F4030-23E1-4E41-82B8-DE4CF45EDD50}" type="datetimeFigureOut">
              <a:rPr lang="en-US" smtClean="0"/>
              <a:t>12/5/2023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91CD15E-AE30-4416-8ECF-E4D642E1B7D0}" type="slidenum">
              <a:rPr lang="en-US" smtClean="0"/>
              <a:t>‹#›</a:t>
            </a:fld>
            <a:endParaRPr lang="en-US"/>
          </a:p>
        </p:txBody>
      </p:sp>
    </p:spTree>
    <p:extLst>
      <p:ext uri="{BB962C8B-B14F-4D97-AF65-F5344CB8AC3E}">
        <p14:creationId xmlns:p14="http://schemas.microsoft.com/office/powerpoint/2010/main" val="185221348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570BB-51CC-4336-929B-4410190147A7}"/>
              </a:ext>
            </a:extLst>
          </p:cNvPr>
          <p:cNvSpPr>
            <a:spLocks noGrp="1"/>
          </p:cNvSpPr>
          <p:nvPr>
            <p:ph type="ctrTitle"/>
          </p:nvPr>
        </p:nvSpPr>
        <p:spPr>
          <a:xfrm>
            <a:off x="1507067" y="1984016"/>
            <a:ext cx="7766936" cy="1646302"/>
          </a:xfrm>
        </p:spPr>
        <p:txBody>
          <a:bodyPr/>
          <a:lstStyle/>
          <a:p>
            <a:r>
              <a:rPr lang="en-US">
                <a:latin typeface="Calibri" panose="020F0502020204030204" pitchFamily="34" charset="0"/>
                <a:ea typeface="Calibri" panose="020F0502020204030204" pitchFamily="34" charset="0"/>
                <a:cs typeface="Calibri" panose="020F0502020204030204" pitchFamily="34" charset="0"/>
              </a:rPr>
              <a:t>Đồ án chuyên ngành</a:t>
            </a:r>
          </a:p>
        </p:txBody>
      </p:sp>
      <p:sp>
        <p:nvSpPr>
          <p:cNvPr id="3" name="Subtitle 2">
            <a:extLst>
              <a:ext uri="{FF2B5EF4-FFF2-40B4-BE49-F238E27FC236}">
                <a16:creationId xmlns:a16="http://schemas.microsoft.com/office/drawing/2014/main" id="{F4A4E806-4CBF-4791-ADF0-A799EFFC5A85}"/>
              </a:ext>
            </a:extLst>
          </p:cNvPr>
          <p:cNvSpPr>
            <a:spLocks noGrp="1"/>
          </p:cNvSpPr>
          <p:nvPr>
            <p:ph type="subTitle" idx="1"/>
          </p:nvPr>
        </p:nvSpPr>
        <p:spPr>
          <a:xfrm>
            <a:off x="1507067" y="3699141"/>
            <a:ext cx="7766936" cy="1096899"/>
          </a:xfrm>
        </p:spPr>
        <p:txBody>
          <a:bodyPr/>
          <a:lstStyle/>
          <a:p>
            <a:r>
              <a:rPr lang="en-US">
                <a:latin typeface="Calibri" panose="020F0502020204030204" pitchFamily="34" charset="0"/>
                <a:ea typeface="Calibri" panose="020F0502020204030204" pitchFamily="34" charset="0"/>
                <a:cs typeface="Calibri" panose="020F0502020204030204" pitchFamily="34" charset="0"/>
              </a:rPr>
              <a:t>Khảo sát hệ thống khuyến nghị trên một số trang web xem phim</a:t>
            </a:r>
          </a:p>
        </p:txBody>
      </p:sp>
    </p:spTree>
    <p:extLst>
      <p:ext uri="{BB962C8B-B14F-4D97-AF65-F5344CB8AC3E}">
        <p14:creationId xmlns:p14="http://schemas.microsoft.com/office/powerpoint/2010/main" val="1991483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39987D-1D3D-497E-BC78-9460D0A07B22}"/>
              </a:ext>
            </a:extLst>
          </p:cNvPr>
          <p:cNvSpPr>
            <a:spLocks noGrp="1"/>
          </p:cNvSpPr>
          <p:nvPr>
            <p:ph type="ctrTitle"/>
          </p:nvPr>
        </p:nvSpPr>
        <p:spPr>
          <a:xfrm>
            <a:off x="924704" y="1714965"/>
            <a:ext cx="7011566" cy="1646302"/>
          </a:xfrm>
        </p:spPr>
        <p:txBody>
          <a:bodyPr/>
          <a:lstStyle/>
          <a:p>
            <a:pPr algn="l"/>
            <a:r>
              <a:rPr lang="en-US">
                <a:latin typeface="Calibri" panose="020F0502020204030204" pitchFamily="34" charset="0"/>
                <a:ea typeface="Calibri" panose="020F0502020204030204" pitchFamily="34" charset="0"/>
                <a:cs typeface="Calibri" panose="020F0502020204030204" pitchFamily="34" charset="0"/>
              </a:rPr>
              <a:t>Giới thiệu về </a:t>
            </a:r>
            <a:br>
              <a:rPr lang="en-US">
                <a:latin typeface="Calibri" panose="020F0502020204030204" pitchFamily="34" charset="0"/>
                <a:ea typeface="Calibri" panose="020F0502020204030204" pitchFamily="34" charset="0"/>
                <a:cs typeface="Calibri" panose="020F0502020204030204" pitchFamily="34" charset="0"/>
              </a:rPr>
            </a:br>
            <a:r>
              <a:rPr lang="en-US">
                <a:latin typeface="Calibri" panose="020F0502020204030204" pitchFamily="34" charset="0"/>
                <a:ea typeface="Calibri" panose="020F0502020204030204" pitchFamily="34" charset="0"/>
                <a:cs typeface="Calibri" panose="020F0502020204030204" pitchFamily="34" charset="0"/>
              </a:rPr>
              <a:t>hệ thống khuyến nghị</a:t>
            </a:r>
          </a:p>
        </p:txBody>
      </p:sp>
      <p:sp>
        <p:nvSpPr>
          <p:cNvPr id="7" name="Subtitle 6">
            <a:extLst>
              <a:ext uri="{FF2B5EF4-FFF2-40B4-BE49-F238E27FC236}">
                <a16:creationId xmlns:a16="http://schemas.microsoft.com/office/drawing/2014/main" id="{387756A3-BAFE-45B0-A123-3DCB9F8DBA22}"/>
              </a:ext>
            </a:extLst>
          </p:cNvPr>
          <p:cNvSpPr>
            <a:spLocks noGrp="1"/>
          </p:cNvSpPr>
          <p:nvPr>
            <p:ph type="subTitle" idx="1"/>
          </p:nvPr>
        </p:nvSpPr>
        <p:spPr>
          <a:xfrm>
            <a:off x="924704" y="3682069"/>
            <a:ext cx="7763933" cy="1646302"/>
          </a:xfrm>
        </p:spPr>
        <p:txBody>
          <a:bodyPr>
            <a:noAutofit/>
          </a:bodyPr>
          <a:lstStyle/>
          <a:p>
            <a:pPr algn="just"/>
            <a:r>
              <a:rPr lang="vi-VN" sz="2000">
                <a:latin typeface="Calibri" panose="020F0502020204030204" pitchFamily="34" charset="0"/>
                <a:ea typeface="Calibri" panose="020F0502020204030204" pitchFamily="34" charset="0"/>
                <a:cs typeface="Calibri" panose="020F0502020204030204" pitchFamily="34" charset="0"/>
              </a:rPr>
              <a:t>Hệ thống khuyến nghị (Recommender System) hay còn </a:t>
            </a:r>
            <a:r>
              <a:rPr lang="en-US" sz="2000">
                <a:latin typeface="Calibri" panose="020F0502020204030204" pitchFamily="34" charset="0"/>
                <a:ea typeface="Calibri" panose="020F0502020204030204" pitchFamily="34" charset="0"/>
                <a:cs typeface="Calibri" panose="020F0502020204030204" pitchFamily="34" charset="0"/>
              </a:rPr>
              <a:t> </a:t>
            </a:r>
            <a:r>
              <a:rPr lang="vi-VN" sz="2000">
                <a:latin typeface="Calibri" panose="020F0502020204030204" pitchFamily="34" charset="0"/>
                <a:ea typeface="Calibri" panose="020F0502020204030204" pitchFamily="34" charset="0"/>
                <a:cs typeface="Calibri" panose="020F0502020204030204" pitchFamily="34" charset="0"/>
              </a:rPr>
              <a:t>được gọi là hệ thống tư vấn</a:t>
            </a:r>
            <a:r>
              <a:rPr lang="en-US" sz="2000">
                <a:latin typeface="Calibri" panose="020F0502020204030204" pitchFamily="34" charset="0"/>
                <a:ea typeface="Calibri" panose="020F0502020204030204" pitchFamily="34" charset="0"/>
                <a:cs typeface="Calibri" panose="020F0502020204030204" pitchFamily="34" charset="0"/>
              </a:rPr>
              <a:t>, </a:t>
            </a:r>
            <a:r>
              <a:rPr lang="vi-VN" sz="2000">
                <a:latin typeface="Calibri" panose="020F0502020204030204" pitchFamily="34" charset="0"/>
                <a:ea typeface="Calibri" panose="020F0502020204030204" pitchFamily="34" charset="0"/>
                <a:cs typeface="Calibri" panose="020F0502020204030204" pitchFamily="34" charset="0"/>
              </a:rPr>
              <a:t>là một hệ thống có nhiệm vụ chọn lọc thông tin nhằm dự đoán sở thích, mức độ phù hợp, mối quan tâm và nhu cầu của người dùng để đưa</a:t>
            </a:r>
            <a:r>
              <a:rPr lang="en-US" sz="2000">
                <a:latin typeface="Calibri" panose="020F0502020204030204" pitchFamily="34" charset="0"/>
                <a:ea typeface="Calibri" panose="020F0502020204030204" pitchFamily="34" charset="0"/>
                <a:cs typeface="Calibri" panose="020F0502020204030204" pitchFamily="34" charset="0"/>
              </a:rPr>
              <a:t> </a:t>
            </a:r>
            <a:r>
              <a:rPr lang="vi-VN" sz="2000">
                <a:latin typeface="Calibri" panose="020F0502020204030204" pitchFamily="34" charset="0"/>
                <a:ea typeface="Calibri" panose="020F0502020204030204" pitchFamily="34" charset="0"/>
                <a:cs typeface="Calibri" panose="020F0502020204030204" pitchFamily="34" charset="0"/>
              </a:rPr>
              <a:t>ra một hoặc nhiều mục, sản phẩm, dịch vụ mà người dùng sẽ quan tâm với xác suất</a:t>
            </a:r>
            <a:r>
              <a:rPr lang="en-US" sz="2000">
                <a:latin typeface="Calibri" panose="020F0502020204030204" pitchFamily="34" charset="0"/>
                <a:ea typeface="Calibri" panose="020F0502020204030204" pitchFamily="34" charset="0"/>
                <a:cs typeface="Calibri" panose="020F0502020204030204" pitchFamily="34" charset="0"/>
              </a:rPr>
              <a:t> là</a:t>
            </a:r>
            <a:r>
              <a:rPr lang="vi-VN" sz="2000">
                <a:latin typeface="Calibri" panose="020F0502020204030204" pitchFamily="34" charset="0"/>
                <a:ea typeface="Calibri" panose="020F0502020204030204" pitchFamily="34" charset="0"/>
                <a:cs typeface="Calibri" panose="020F0502020204030204" pitchFamily="34" charset="0"/>
              </a:rPr>
              <a:t> lớn nhất </a:t>
            </a:r>
            <a:endParaRPr lang="en-US" sz="200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02962903"/>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39987D-1D3D-497E-BC78-9460D0A07B22}"/>
              </a:ext>
            </a:extLst>
          </p:cNvPr>
          <p:cNvSpPr>
            <a:spLocks noGrp="1"/>
          </p:cNvSpPr>
          <p:nvPr>
            <p:ph type="ctrTitle"/>
          </p:nvPr>
        </p:nvSpPr>
        <p:spPr>
          <a:xfrm>
            <a:off x="1119437" y="639699"/>
            <a:ext cx="7011566" cy="1646302"/>
          </a:xfrm>
        </p:spPr>
        <p:txBody>
          <a:bodyPr/>
          <a:lstStyle/>
          <a:p>
            <a:pPr algn="l"/>
            <a:r>
              <a:rPr lang="en-US">
                <a:latin typeface="Calibri" panose="020F0502020204030204" pitchFamily="34" charset="0"/>
                <a:ea typeface="Calibri" panose="020F0502020204030204" pitchFamily="34" charset="0"/>
                <a:cs typeface="Calibri" panose="020F0502020204030204" pitchFamily="34" charset="0"/>
              </a:rPr>
              <a:t>Lý thuyết bài toán khuyến nghị</a:t>
            </a:r>
          </a:p>
        </p:txBody>
      </p:sp>
      <p:sp>
        <p:nvSpPr>
          <p:cNvPr id="7" name="Subtitle 6">
            <a:extLst>
              <a:ext uri="{FF2B5EF4-FFF2-40B4-BE49-F238E27FC236}">
                <a16:creationId xmlns:a16="http://schemas.microsoft.com/office/drawing/2014/main" id="{387756A3-BAFE-45B0-A123-3DCB9F8DBA22}"/>
              </a:ext>
            </a:extLst>
          </p:cNvPr>
          <p:cNvSpPr>
            <a:spLocks noGrp="1"/>
          </p:cNvSpPr>
          <p:nvPr>
            <p:ph type="subTitle" idx="1"/>
          </p:nvPr>
        </p:nvSpPr>
        <p:spPr>
          <a:xfrm>
            <a:off x="1119437" y="2852335"/>
            <a:ext cx="7763933" cy="1719665"/>
          </a:xfrm>
        </p:spPr>
        <p:txBody>
          <a:bodyPr>
            <a:noAutofit/>
          </a:bodyPr>
          <a:lstStyle/>
          <a:p>
            <a:pPr algn="just"/>
            <a:r>
              <a:rPr lang="en-US" sz="2000">
                <a:latin typeface="Calibri" panose="020F0502020204030204" pitchFamily="34" charset="0"/>
                <a:ea typeface="Calibri" panose="020F0502020204030204" pitchFamily="34" charset="0"/>
                <a:cs typeface="Calibri" panose="020F0502020204030204" pitchFamily="34" charset="0"/>
              </a:rPr>
              <a:t>Lý thuyết bài toán khuyến nghị bao gồm các định nghĩa như:</a:t>
            </a:r>
          </a:p>
          <a:p>
            <a:pPr marL="285750" indent="-285750" algn="just">
              <a:buFont typeface="Wingdings" panose="05000000000000000000" pitchFamily="2" charset="2"/>
              <a:buChar char="v"/>
            </a:pPr>
            <a:r>
              <a:rPr lang="en-US" sz="2000">
                <a:latin typeface="Calibri" panose="020F0502020204030204" pitchFamily="34" charset="0"/>
                <a:ea typeface="Calibri" panose="020F0502020204030204" pitchFamily="34" charset="0"/>
                <a:cs typeface="Calibri" panose="020F0502020204030204" pitchFamily="34" charset="0"/>
              </a:rPr>
              <a:t>Không gian người dùng</a:t>
            </a:r>
          </a:p>
          <a:p>
            <a:pPr marL="285750" indent="-285750" algn="just">
              <a:buFont typeface="Wingdings" panose="05000000000000000000" pitchFamily="2" charset="2"/>
              <a:buChar char="v"/>
            </a:pPr>
            <a:r>
              <a:rPr lang="en-US" sz="2000">
                <a:latin typeface="Calibri" panose="020F0502020204030204" pitchFamily="34" charset="0"/>
                <a:ea typeface="Calibri" panose="020F0502020204030204" pitchFamily="34" charset="0"/>
                <a:cs typeface="Calibri" panose="020F0502020204030204" pitchFamily="34" charset="0"/>
              </a:rPr>
              <a:t>Không gian đối đối tượng khuyến nghị</a:t>
            </a:r>
          </a:p>
          <a:p>
            <a:pPr marL="285750" indent="-285750" algn="just">
              <a:buFont typeface="Wingdings" panose="05000000000000000000" pitchFamily="2" charset="2"/>
              <a:buChar char="v"/>
            </a:pPr>
            <a:r>
              <a:rPr lang="en-US" sz="2000">
                <a:latin typeface="Calibri" panose="020F0502020204030204" pitchFamily="34" charset="0"/>
                <a:ea typeface="Calibri" panose="020F0502020204030204" pitchFamily="34" charset="0"/>
                <a:cs typeface="Calibri" panose="020F0502020204030204" pitchFamily="34" charset="0"/>
              </a:rPr>
              <a:t>Hàm phù hợp</a:t>
            </a:r>
          </a:p>
        </p:txBody>
      </p:sp>
    </p:spTree>
    <p:extLst>
      <p:ext uri="{BB962C8B-B14F-4D97-AF65-F5344CB8AC3E}">
        <p14:creationId xmlns:p14="http://schemas.microsoft.com/office/powerpoint/2010/main" val="3306127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39987D-1D3D-497E-BC78-9460D0A07B22}"/>
              </a:ext>
            </a:extLst>
          </p:cNvPr>
          <p:cNvSpPr>
            <a:spLocks noGrp="1"/>
          </p:cNvSpPr>
          <p:nvPr>
            <p:ph type="ctrTitle"/>
          </p:nvPr>
        </p:nvSpPr>
        <p:spPr>
          <a:xfrm>
            <a:off x="1119437" y="639699"/>
            <a:ext cx="7011566" cy="1646302"/>
          </a:xfrm>
        </p:spPr>
        <p:txBody>
          <a:bodyPr/>
          <a:lstStyle/>
          <a:p>
            <a:pPr algn="l"/>
            <a:r>
              <a:rPr lang="en-US">
                <a:latin typeface="Calibri" panose="020F0502020204030204" pitchFamily="34" charset="0"/>
                <a:ea typeface="Calibri" panose="020F0502020204030204" pitchFamily="34" charset="0"/>
                <a:cs typeface="Calibri" panose="020F0502020204030204" pitchFamily="34" charset="0"/>
              </a:rPr>
              <a:t>Lý thuyết bài toán khuyến nghị</a:t>
            </a:r>
          </a:p>
        </p:txBody>
      </p:sp>
      <p:sp>
        <p:nvSpPr>
          <p:cNvPr id="7" name="Subtitle 6">
            <a:extLst>
              <a:ext uri="{FF2B5EF4-FFF2-40B4-BE49-F238E27FC236}">
                <a16:creationId xmlns:a16="http://schemas.microsoft.com/office/drawing/2014/main" id="{387756A3-BAFE-45B0-A123-3DCB9F8DBA22}"/>
              </a:ext>
            </a:extLst>
          </p:cNvPr>
          <p:cNvSpPr>
            <a:spLocks noGrp="1"/>
          </p:cNvSpPr>
          <p:nvPr>
            <p:ph type="subTitle" idx="1"/>
          </p:nvPr>
        </p:nvSpPr>
        <p:spPr>
          <a:xfrm>
            <a:off x="1119437" y="2852335"/>
            <a:ext cx="7763933" cy="3158998"/>
          </a:xfrm>
        </p:spPr>
        <p:txBody>
          <a:bodyPr>
            <a:noAutofit/>
          </a:bodyPr>
          <a:lstStyle/>
          <a:p>
            <a:pPr algn="just"/>
            <a:r>
              <a:rPr lang="en-US" sz="2000">
                <a:latin typeface="Calibri" panose="020F0502020204030204" pitchFamily="34" charset="0"/>
                <a:ea typeface="Calibri" panose="020F0502020204030204" pitchFamily="34" charset="0"/>
                <a:cs typeface="Calibri" panose="020F0502020204030204" pitchFamily="34" charset="0"/>
              </a:rPr>
              <a:t>Trong đó:</a:t>
            </a:r>
          </a:p>
          <a:p>
            <a:pPr marL="285750" indent="-285750" algn="just">
              <a:buFont typeface="Wingdings" panose="05000000000000000000" pitchFamily="2" charset="2"/>
              <a:buChar char="v"/>
            </a:pPr>
            <a:r>
              <a:rPr lang="en-US" sz="2000" b="1">
                <a:latin typeface="Calibri" panose="020F0502020204030204" pitchFamily="34" charset="0"/>
                <a:ea typeface="Calibri" panose="020F0502020204030204" pitchFamily="34" charset="0"/>
                <a:cs typeface="Calibri" panose="020F0502020204030204" pitchFamily="34" charset="0"/>
              </a:rPr>
              <a:t>Không gian người dùng </a:t>
            </a:r>
            <a:r>
              <a:rPr lang="en-US" sz="2000">
                <a:latin typeface="Calibri" panose="020F0502020204030204" pitchFamily="34" charset="0"/>
                <a:ea typeface="Calibri" panose="020F0502020204030204" pitchFamily="34" charset="0"/>
                <a:cs typeface="Calibri" panose="020F0502020204030204" pitchFamily="34" charset="0"/>
              </a:rPr>
              <a:t>là </a:t>
            </a:r>
            <a:r>
              <a:rPr lang="vi-VN" sz="2000">
                <a:latin typeface="Calibri" panose="020F0502020204030204" pitchFamily="34" charset="0"/>
                <a:ea typeface="Calibri" panose="020F0502020204030204" pitchFamily="34" charset="0"/>
                <a:cs typeface="Calibri" panose="020F0502020204030204" pitchFamily="34" charset="0"/>
              </a:rPr>
              <a:t>tập tất cả nhữ</a:t>
            </a:r>
            <a:r>
              <a:rPr lang="en-US" sz="2000">
                <a:latin typeface="Calibri" panose="020F0502020204030204" pitchFamily="34" charset="0"/>
                <a:ea typeface="Calibri" panose="020F0502020204030204" pitchFamily="34" charset="0"/>
                <a:cs typeface="Calibri" panose="020F0502020204030204" pitchFamily="34" charset="0"/>
              </a:rPr>
              <a:t>n</a:t>
            </a:r>
            <a:r>
              <a:rPr lang="vi-VN" sz="2000">
                <a:latin typeface="Calibri" panose="020F0502020204030204" pitchFamily="34" charset="0"/>
                <a:ea typeface="Calibri" panose="020F0502020204030204" pitchFamily="34" charset="0"/>
                <a:cs typeface="Calibri" panose="020F0502020204030204" pitchFamily="34" charset="0"/>
              </a:rPr>
              <a:t>g người dùng mà hệ thống quan sát được</a:t>
            </a:r>
            <a:r>
              <a:rPr lang="en-US" sz="2000">
                <a:latin typeface="Calibri" panose="020F0502020204030204" pitchFamily="34" charset="0"/>
                <a:ea typeface="Calibri" panose="020F0502020204030204" pitchFamily="34" charset="0"/>
                <a:cs typeface="Calibri" panose="020F0502020204030204" pitchFamily="34" charset="0"/>
              </a:rPr>
              <a:t>. </a:t>
            </a:r>
          </a:p>
          <a:p>
            <a:pPr marL="285750" indent="-285750" algn="just">
              <a:buFont typeface="Wingdings" panose="05000000000000000000" pitchFamily="2" charset="2"/>
              <a:buChar char="v"/>
            </a:pPr>
            <a:r>
              <a:rPr lang="en-US" sz="2000" b="1">
                <a:latin typeface="Calibri" panose="020F0502020204030204" pitchFamily="34" charset="0"/>
                <a:ea typeface="Calibri" panose="020F0502020204030204" pitchFamily="34" charset="0"/>
                <a:cs typeface="Calibri" panose="020F0502020204030204" pitchFamily="34" charset="0"/>
              </a:rPr>
              <a:t>Không gian đối đối tượng khuyến nghị </a:t>
            </a:r>
            <a:r>
              <a:rPr lang="en-US" sz="2000">
                <a:latin typeface="Calibri" panose="020F0502020204030204" pitchFamily="34" charset="0"/>
                <a:ea typeface="Calibri" panose="020F0502020204030204" pitchFamily="34" charset="0"/>
                <a:cs typeface="Calibri" panose="020F0502020204030204" pitchFamily="34" charset="0"/>
              </a:rPr>
              <a:t>là t</a:t>
            </a:r>
            <a:r>
              <a:rPr lang="vi-VN" sz="2000">
                <a:latin typeface="Calibri" panose="020F0502020204030204" pitchFamily="34" charset="0"/>
                <a:ea typeface="Calibri" panose="020F0502020204030204" pitchFamily="34" charset="0"/>
                <a:cs typeface="Calibri" panose="020F0502020204030204" pitchFamily="34" charset="0"/>
              </a:rPr>
              <a:t>ập tất cả những đối tượng sẽ được khuyến nghị cho người </a:t>
            </a:r>
            <a:r>
              <a:rPr lang="en-US" sz="2000">
                <a:latin typeface="Calibri" panose="020F0502020204030204" pitchFamily="34" charset="0"/>
                <a:ea typeface="Calibri" panose="020F0502020204030204" pitchFamily="34" charset="0"/>
                <a:cs typeface="Calibri" panose="020F0502020204030204" pitchFamily="34" charset="0"/>
              </a:rPr>
              <a:t>dùng. Ví dụ: Mặt hàng, phim ảnh, sách vở…</a:t>
            </a:r>
            <a:endParaRPr lang="en-US" sz="2000" b="1">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v"/>
            </a:pPr>
            <a:r>
              <a:rPr lang="en-US" sz="2000" b="1">
                <a:latin typeface="Calibri" panose="020F0502020204030204" pitchFamily="34" charset="0"/>
                <a:ea typeface="Calibri" panose="020F0502020204030204" pitchFamily="34" charset="0"/>
                <a:cs typeface="Calibri" panose="020F0502020204030204" pitchFamily="34" charset="0"/>
              </a:rPr>
              <a:t>Hàm phù hợp </a:t>
            </a:r>
            <a:r>
              <a:rPr lang="en-US" sz="2000">
                <a:latin typeface="Calibri" panose="020F0502020204030204" pitchFamily="34" charset="0"/>
                <a:ea typeface="Calibri" panose="020F0502020204030204" pitchFamily="34" charset="0"/>
                <a:cs typeface="Calibri" panose="020F0502020204030204" pitchFamily="34" charset="0"/>
              </a:rPr>
              <a:t>là một ma trận ánh xạ mức độ phù hợp của người dùng đối với đối tượng khuyến nghị</a:t>
            </a:r>
            <a:endParaRPr lang="en-US" sz="2000" b="1">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65108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39987D-1D3D-497E-BC78-9460D0A07B22}"/>
              </a:ext>
            </a:extLst>
          </p:cNvPr>
          <p:cNvSpPr>
            <a:spLocks noGrp="1"/>
          </p:cNvSpPr>
          <p:nvPr>
            <p:ph type="ctrTitle"/>
          </p:nvPr>
        </p:nvSpPr>
        <p:spPr>
          <a:xfrm>
            <a:off x="1119437" y="639699"/>
            <a:ext cx="7011566" cy="1646302"/>
          </a:xfrm>
        </p:spPr>
        <p:txBody>
          <a:bodyPr/>
          <a:lstStyle/>
          <a:p>
            <a:pPr algn="l"/>
            <a:r>
              <a:rPr lang="en-US">
                <a:latin typeface="Calibri" panose="020F0502020204030204" pitchFamily="34" charset="0"/>
                <a:ea typeface="Calibri" panose="020F0502020204030204" pitchFamily="34" charset="0"/>
                <a:cs typeface="Calibri" panose="020F0502020204030204" pitchFamily="34" charset="0"/>
              </a:rPr>
              <a:t>Các hướng tiếp cận của</a:t>
            </a:r>
            <a:br>
              <a:rPr lang="en-US">
                <a:latin typeface="Calibri" panose="020F0502020204030204" pitchFamily="34" charset="0"/>
                <a:ea typeface="Calibri" panose="020F0502020204030204" pitchFamily="34" charset="0"/>
                <a:cs typeface="Calibri" panose="020F0502020204030204" pitchFamily="34" charset="0"/>
              </a:rPr>
            </a:br>
            <a:r>
              <a:rPr lang="en-US">
                <a:latin typeface="Calibri" panose="020F0502020204030204" pitchFamily="34" charset="0"/>
                <a:ea typeface="Calibri" panose="020F0502020204030204" pitchFamily="34" charset="0"/>
                <a:cs typeface="Calibri" panose="020F0502020204030204" pitchFamily="34" charset="0"/>
              </a:rPr>
              <a:t>bài toán khuyến nghị</a:t>
            </a:r>
          </a:p>
        </p:txBody>
      </p:sp>
      <p:sp>
        <p:nvSpPr>
          <p:cNvPr id="7" name="Subtitle 6">
            <a:extLst>
              <a:ext uri="{FF2B5EF4-FFF2-40B4-BE49-F238E27FC236}">
                <a16:creationId xmlns:a16="http://schemas.microsoft.com/office/drawing/2014/main" id="{387756A3-BAFE-45B0-A123-3DCB9F8DBA22}"/>
              </a:ext>
            </a:extLst>
          </p:cNvPr>
          <p:cNvSpPr>
            <a:spLocks noGrp="1"/>
          </p:cNvSpPr>
          <p:nvPr>
            <p:ph type="subTitle" idx="1"/>
          </p:nvPr>
        </p:nvSpPr>
        <p:spPr>
          <a:xfrm>
            <a:off x="1119437" y="2852335"/>
            <a:ext cx="7763933" cy="1719665"/>
          </a:xfrm>
        </p:spPr>
        <p:txBody>
          <a:bodyPr>
            <a:noAutofit/>
          </a:bodyPr>
          <a:lstStyle/>
          <a:p>
            <a:pPr algn="just"/>
            <a:r>
              <a:rPr lang="en-US" sz="2000">
                <a:latin typeface="Calibri" panose="020F0502020204030204" pitchFamily="34" charset="0"/>
                <a:ea typeface="Calibri" panose="020F0502020204030204" pitchFamily="34" charset="0"/>
                <a:cs typeface="Calibri" panose="020F0502020204030204" pitchFamily="34" charset="0"/>
              </a:rPr>
              <a:t>Các hướng tiếp cận bao gồm</a:t>
            </a:r>
          </a:p>
          <a:p>
            <a:pPr marL="342900" indent="-342900" algn="just">
              <a:buFont typeface="Wingdings" panose="05000000000000000000" pitchFamily="2" charset="2"/>
              <a:buChar char="v"/>
            </a:pPr>
            <a:r>
              <a:rPr lang="en-US" sz="2000">
                <a:latin typeface="Calibri" panose="020F0502020204030204" pitchFamily="34" charset="0"/>
                <a:ea typeface="Calibri" panose="020F0502020204030204" pitchFamily="34" charset="0"/>
                <a:cs typeface="Calibri" panose="020F0502020204030204" pitchFamily="34" charset="0"/>
              </a:rPr>
              <a:t>Phương pháp lọc dựa trên nội dung (Content-base Filtering)</a:t>
            </a:r>
          </a:p>
          <a:p>
            <a:pPr marL="342900" indent="-342900" algn="just">
              <a:buFont typeface="Wingdings" panose="05000000000000000000" pitchFamily="2" charset="2"/>
              <a:buChar char="v"/>
            </a:pPr>
            <a:r>
              <a:rPr lang="en-US" sz="2000">
                <a:latin typeface="Calibri" panose="020F0502020204030204" pitchFamily="34" charset="0"/>
                <a:ea typeface="Calibri" panose="020F0502020204030204" pitchFamily="34" charset="0"/>
                <a:cs typeface="Calibri" panose="020F0502020204030204" pitchFamily="34" charset="0"/>
              </a:rPr>
              <a:t>Phương pháp lọc cộng tác (Collaborative Filtering)</a:t>
            </a:r>
          </a:p>
          <a:p>
            <a:pPr marL="342900" indent="-342900" algn="just">
              <a:buFont typeface="Wingdings" panose="05000000000000000000" pitchFamily="2" charset="2"/>
              <a:buChar char="v"/>
            </a:pPr>
            <a:r>
              <a:rPr lang="en-US" sz="2000">
                <a:latin typeface="Calibri" panose="020F0502020204030204" pitchFamily="34" charset="0"/>
                <a:ea typeface="Calibri" panose="020F0502020204030204" pitchFamily="34" charset="0"/>
                <a:cs typeface="Calibri" panose="020F0502020204030204" pitchFamily="34" charset="0"/>
              </a:rPr>
              <a:t>Phương pháp tiếp cận lai (Hybird Filtering)</a:t>
            </a:r>
          </a:p>
          <a:p>
            <a:pPr algn="just"/>
            <a:endParaRPr lang="en-US" sz="200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05900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39987D-1D3D-497E-BC78-9460D0A07B22}"/>
              </a:ext>
            </a:extLst>
          </p:cNvPr>
          <p:cNvSpPr>
            <a:spLocks noGrp="1"/>
          </p:cNvSpPr>
          <p:nvPr>
            <p:ph type="ctrTitle"/>
          </p:nvPr>
        </p:nvSpPr>
        <p:spPr>
          <a:xfrm>
            <a:off x="1119437" y="639699"/>
            <a:ext cx="7011566" cy="1646302"/>
          </a:xfrm>
        </p:spPr>
        <p:txBody>
          <a:bodyPr/>
          <a:lstStyle/>
          <a:p>
            <a:pPr algn="l"/>
            <a:r>
              <a:rPr lang="en-US">
                <a:latin typeface="Calibri" panose="020F0502020204030204" pitchFamily="34" charset="0"/>
                <a:ea typeface="Calibri" panose="020F0502020204030204" pitchFamily="34" charset="0"/>
                <a:cs typeface="Calibri" panose="020F0502020204030204" pitchFamily="34" charset="0"/>
              </a:rPr>
              <a:t>Các hướng tiếp cận của</a:t>
            </a:r>
            <a:br>
              <a:rPr lang="en-US">
                <a:latin typeface="Calibri" panose="020F0502020204030204" pitchFamily="34" charset="0"/>
                <a:ea typeface="Calibri" panose="020F0502020204030204" pitchFamily="34" charset="0"/>
                <a:cs typeface="Calibri" panose="020F0502020204030204" pitchFamily="34" charset="0"/>
              </a:rPr>
            </a:br>
            <a:r>
              <a:rPr lang="en-US">
                <a:latin typeface="Calibri" panose="020F0502020204030204" pitchFamily="34" charset="0"/>
                <a:ea typeface="Calibri" panose="020F0502020204030204" pitchFamily="34" charset="0"/>
                <a:cs typeface="Calibri" panose="020F0502020204030204" pitchFamily="34" charset="0"/>
              </a:rPr>
              <a:t>bài toán khuyến nghị</a:t>
            </a:r>
          </a:p>
        </p:txBody>
      </p:sp>
      <p:sp>
        <p:nvSpPr>
          <p:cNvPr id="7" name="Subtitle 6">
            <a:extLst>
              <a:ext uri="{FF2B5EF4-FFF2-40B4-BE49-F238E27FC236}">
                <a16:creationId xmlns:a16="http://schemas.microsoft.com/office/drawing/2014/main" id="{387756A3-BAFE-45B0-A123-3DCB9F8DBA22}"/>
              </a:ext>
            </a:extLst>
          </p:cNvPr>
          <p:cNvSpPr>
            <a:spLocks noGrp="1"/>
          </p:cNvSpPr>
          <p:nvPr>
            <p:ph type="subTitle" idx="1"/>
          </p:nvPr>
        </p:nvSpPr>
        <p:spPr>
          <a:xfrm>
            <a:off x="1119437" y="2569167"/>
            <a:ext cx="7763933" cy="3391366"/>
          </a:xfrm>
        </p:spPr>
        <p:txBody>
          <a:bodyPr>
            <a:noAutofit/>
          </a:bodyPr>
          <a:lstStyle/>
          <a:p>
            <a:pPr algn="just"/>
            <a:r>
              <a:rPr lang="en-US" sz="2000" b="1">
                <a:latin typeface="Calibri" panose="020F0502020204030204" pitchFamily="34" charset="0"/>
                <a:ea typeface="Calibri" panose="020F0502020204030204" pitchFamily="34" charset="0"/>
                <a:cs typeface="Calibri" panose="020F0502020204030204" pitchFamily="34" charset="0"/>
              </a:rPr>
              <a:t>	Phương pháp lọc dựa trên nội dung (Content-base Filtering</a:t>
            </a:r>
            <a:r>
              <a:rPr lang="en-US" sz="2000">
                <a:latin typeface="Calibri" panose="020F0502020204030204" pitchFamily="34" charset="0"/>
                <a:ea typeface="Calibri" panose="020F0502020204030204" pitchFamily="34" charset="0"/>
                <a:cs typeface="Calibri" panose="020F0502020204030204" pitchFamily="34" charset="0"/>
              </a:rPr>
              <a:t>) là </a:t>
            </a:r>
            <a:r>
              <a:rPr lang="vi-VN" sz="2000">
                <a:latin typeface="Calibri" panose="020F0502020204030204" pitchFamily="34" charset="0"/>
                <a:ea typeface="Calibri" panose="020F0502020204030204" pitchFamily="34" charset="0"/>
                <a:cs typeface="Calibri" panose="020F0502020204030204" pitchFamily="34" charset="0"/>
              </a:rPr>
              <a:t>phương </a:t>
            </a:r>
            <a:r>
              <a:rPr lang="en-US" sz="2000">
                <a:latin typeface="Calibri" panose="020F0502020204030204" pitchFamily="34" charset="0"/>
                <a:ea typeface="Calibri" panose="020F0502020204030204" pitchFamily="34" charset="0"/>
                <a:cs typeface="Calibri" panose="020F0502020204030204" pitchFamily="34" charset="0"/>
              </a:rPr>
              <a:t> </a:t>
            </a:r>
            <a:r>
              <a:rPr lang="vi-VN" sz="2000">
                <a:latin typeface="Calibri" panose="020F0502020204030204" pitchFamily="34" charset="0"/>
                <a:ea typeface="Calibri" panose="020F0502020204030204" pitchFamily="34" charset="0"/>
                <a:cs typeface="Calibri" panose="020F0502020204030204" pitchFamily="34" charset="0"/>
              </a:rPr>
              <a:t>pháp thực hiện dựa trên việc so sánh nội dung thông tin hay mô tả hàng hóa</a:t>
            </a:r>
            <a:r>
              <a:rPr lang="en-US" sz="2000">
                <a:latin typeface="Calibri" panose="020F0502020204030204" pitchFamily="34" charset="0"/>
                <a:ea typeface="Calibri" panose="020F0502020204030204" pitchFamily="34" charset="0"/>
                <a:cs typeface="Calibri" panose="020F0502020204030204" pitchFamily="34" charset="0"/>
              </a:rPr>
              <a:t> </a:t>
            </a:r>
            <a:r>
              <a:rPr lang="vi-VN" sz="2000">
                <a:latin typeface="Calibri" panose="020F0502020204030204" pitchFamily="34" charset="0"/>
                <a:ea typeface="Calibri" panose="020F0502020204030204" pitchFamily="34" charset="0"/>
                <a:cs typeface="Calibri" panose="020F0502020204030204" pitchFamily="34" charset="0"/>
              </a:rPr>
              <a:t>để tìm ra những sản</a:t>
            </a:r>
            <a:r>
              <a:rPr lang="en-US" sz="2000">
                <a:latin typeface="Calibri" panose="020F0502020204030204" pitchFamily="34" charset="0"/>
                <a:ea typeface="Calibri" panose="020F0502020204030204" pitchFamily="34" charset="0"/>
                <a:cs typeface="Calibri" panose="020F0502020204030204" pitchFamily="34" charset="0"/>
              </a:rPr>
              <a:t> </a:t>
            </a:r>
            <a:r>
              <a:rPr lang="vi-VN" sz="2000">
                <a:latin typeface="Calibri" panose="020F0502020204030204" pitchFamily="34" charset="0"/>
                <a:ea typeface="Calibri" panose="020F0502020204030204" pitchFamily="34" charset="0"/>
                <a:cs typeface="Calibri" panose="020F0502020204030204" pitchFamily="34" charset="0"/>
              </a:rPr>
              <a:t>phẩm tương tự với những gì mà người dùng đã từng quan tâm </a:t>
            </a:r>
            <a:r>
              <a:rPr lang="en-US" sz="2000">
                <a:latin typeface="Calibri" panose="020F0502020204030204" pitchFamily="34" charset="0"/>
                <a:ea typeface="Calibri" panose="020F0502020204030204" pitchFamily="34" charset="0"/>
                <a:cs typeface="Calibri" panose="020F0502020204030204" pitchFamily="34" charset="0"/>
              </a:rPr>
              <a:t>và khuyến nghị</a:t>
            </a:r>
            <a:r>
              <a:rPr lang="vi-VN" sz="2000">
                <a:latin typeface="Calibri" panose="020F0502020204030204" pitchFamily="34" charset="0"/>
                <a:ea typeface="Calibri" panose="020F0502020204030204" pitchFamily="34" charset="0"/>
                <a:cs typeface="Calibri" panose="020F0502020204030204" pitchFamily="34" charset="0"/>
              </a:rPr>
              <a:t> cho họ những sản phẩm này</a:t>
            </a:r>
            <a:r>
              <a:rPr lang="en-US" sz="2000">
                <a:latin typeface="Calibri" panose="020F0502020204030204" pitchFamily="34" charset="0"/>
                <a:ea typeface="Calibri" panose="020F0502020204030204" pitchFamily="34" charset="0"/>
                <a:cs typeface="Calibri" panose="020F0502020204030204" pitchFamily="34" charset="0"/>
              </a:rPr>
              <a:t>.</a:t>
            </a:r>
          </a:p>
          <a:p>
            <a:pPr marL="342900" indent="-342900" algn="just">
              <a:buFont typeface="Wingdings" panose="05000000000000000000" pitchFamily="2" charset="2"/>
              <a:buChar char="v"/>
            </a:pPr>
            <a:r>
              <a:rPr lang="en-US" sz="2000">
                <a:latin typeface="Calibri" panose="020F0502020204030204" pitchFamily="34" charset="0"/>
                <a:ea typeface="Calibri" panose="020F0502020204030204" pitchFamily="34" charset="0"/>
                <a:cs typeface="Calibri" panose="020F0502020204030204" pitchFamily="34" charset="0"/>
              </a:rPr>
              <a:t>Các cách tiếp cận lọc dựa trên nội dung:</a:t>
            </a:r>
          </a:p>
          <a:p>
            <a:pPr marL="800100" lvl="1" indent="-342900" algn="just">
              <a:buFont typeface="Courier New" panose="02070309020205020404" pitchFamily="49" charset="0"/>
              <a:buChar char="o"/>
            </a:pPr>
            <a:r>
              <a:rPr lang="en-US" sz="2000">
                <a:latin typeface="Calibri" panose="020F0502020204030204" pitchFamily="34" charset="0"/>
                <a:ea typeface="Calibri" panose="020F0502020204030204" pitchFamily="34" charset="0"/>
                <a:cs typeface="Calibri" panose="020F0502020204030204" pitchFamily="34" charset="0"/>
              </a:rPr>
              <a:t>Tiếp cận dựa trên bộ nhớ</a:t>
            </a:r>
          </a:p>
          <a:p>
            <a:pPr marL="800100" lvl="1" indent="-342900" algn="just">
              <a:buFont typeface="Courier New" panose="02070309020205020404" pitchFamily="49" charset="0"/>
              <a:buChar char="o"/>
            </a:pPr>
            <a:r>
              <a:rPr lang="en-US" sz="2000">
                <a:latin typeface="Calibri" panose="020F0502020204030204" pitchFamily="34" charset="0"/>
                <a:ea typeface="Calibri" panose="020F0502020204030204" pitchFamily="34" charset="0"/>
                <a:cs typeface="Calibri" panose="020F0502020204030204" pitchFamily="34" charset="0"/>
              </a:rPr>
              <a:t>Tiếp cận dựa trên mô hình</a:t>
            </a:r>
          </a:p>
        </p:txBody>
      </p:sp>
    </p:spTree>
    <p:extLst>
      <p:ext uri="{BB962C8B-B14F-4D97-AF65-F5344CB8AC3E}">
        <p14:creationId xmlns:p14="http://schemas.microsoft.com/office/powerpoint/2010/main" val="3903604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39987D-1D3D-497E-BC78-9460D0A07B22}"/>
              </a:ext>
            </a:extLst>
          </p:cNvPr>
          <p:cNvSpPr>
            <a:spLocks noGrp="1"/>
          </p:cNvSpPr>
          <p:nvPr>
            <p:ph type="ctrTitle"/>
          </p:nvPr>
        </p:nvSpPr>
        <p:spPr>
          <a:xfrm>
            <a:off x="1119437" y="639699"/>
            <a:ext cx="7011566" cy="1646302"/>
          </a:xfrm>
        </p:spPr>
        <p:txBody>
          <a:bodyPr/>
          <a:lstStyle/>
          <a:p>
            <a:pPr algn="l"/>
            <a:r>
              <a:rPr lang="en-US">
                <a:latin typeface="Calibri" panose="020F0502020204030204" pitchFamily="34" charset="0"/>
                <a:ea typeface="Calibri" panose="020F0502020204030204" pitchFamily="34" charset="0"/>
                <a:cs typeface="Calibri" panose="020F0502020204030204" pitchFamily="34" charset="0"/>
              </a:rPr>
              <a:t>Các hướng tiếp cận của</a:t>
            </a:r>
            <a:br>
              <a:rPr lang="en-US">
                <a:latin typeface="Calibri" panose="020F0502020204030204" pitchFamily="34" charset="0"/>
                <a:ea typeface="Calibri" panose="020F0502020204030204" pitchFamily="34" charset="0"/>
                <a:cs typeface="Calibri" panose="020F0502020204030204" pitchFamily="34" charset="0"/>
              </a:rPr>
            </a:br>
            <a:r>
              <a:rPr lang="en-US">
                <a:latin typeface="Calibri" panose="020F0502020204030204" pitchFamily="34" charset="0"/>
                <a:ea typeface="Calibri" panose="020F0502020204030204" pitchFamily="34" charset="0"/>
                <a:cs typeface="Calibri" panose="020F0502020204030204" pitchFamily="34" charset="0"/>
              </a:rPr>
              <a:t>bài toán khuyến nghị</a:t>
            </a:r>
          </a:p>
        </p:txBody>
      </p:sp>
      <p:sp>
        <p:nvSpPr>
          <p:cNvPr id="7" name="Subtitle 6">
            <a:extLst>
              <a:ext uri="{FF2B5EF4-FFF2-40B4-BE49-F238E27FC236}">
                <a16:creationId xmlns:a16="http://schemas.microsoft.com/office/drawing/2014/main" id="{387756A3-BAFE-45B0-A123-3DCB9F8DBA22}"/>
              </a:ext>
            </a:extLst>
          </p:cNvPr>
          <p:cNvSpPr>
            <a:spLocks noGrp="1"/>
          </p:cNvSpPr>
          <p:nvPr>
            <p:ph type="subTitle" idx="1"/>
          </p:nvPr>
        </p:nvSpPr>
        <p:spPr>
          <a:xfrm>
            <a:off x="1119437" y="2569167"/>
            <a:ext cx="7763933" cy="3391366"/>
          </a:xfrm>
        </p:spPr>
        <p:txBody>
          <a:bodyPr>
            <a:noAutofit/>
          </a:bodyPr>
          <a:lstStyle/>
          <a:p>
            <a:pPr algn="just"/>
            <a:r>
              <a:rPr lang="en-US" sz="2000" b="1">
                <a:latin typeface="Calibri" panose="020F0502020204030204" pitchFamily="34" charset="0"/>
                <a:ea typeface="Calibri" panose="020F0502020204030204" pitchFamily="34" charset="0"/>
                <a:cs typeface="Calibri" panose="020F0502020204030204" pitchFamily="34" charset="0"/>
              </a:rPr>
              <a:t>	Phương pháp lọc cộng tác (Collaborative Filtering)</a:t>
            </a:r>
            <a:r>
              <a:rPr lang="en-US" sz="2000">
                <a:latin typeface="Calibri" panose="020F0502020204030204" pitchFamily="34" charset="0"/>
                <a:ea typeface="Calibri" panose="020F0502020204030204" pitchFamily="34" charset="0"/>
                <a:cs typeface="Calibri" panose="020F0502020204030204" pitchFamily="34" charset="0"/>
              </a:rPr>
              <a:t> </a:t>
            </a:r>
            <a:r>
              <a:rPr lang="vi-VN" sz="2000">
                <a:latin typeface="Calibri" panose="020F0502020204030204" pitchFamily="34" charset="0"/>
                <a:ea typeface="Calibri" panose="020F0502020204030204" pitchFamily="34" charset="0"/>
                <a:cs typeface="Calibri" panose="020F0502020204030204" pitchFamily="34" charset="0"/>
              </a:rPr>
              <a:t>là phương pháp khai thác những khía cạnh liên quan đến thói quen sử dụng sản phẩm của một nhóm người dùng có cùng sở thích trong quá khứ để đưa ra dự đoán các sản phẩm mới phù hợp với người dùng hiện tại</a:t>
            </a:r>
            <a:r>
              <a:rPr lang="en-US" sz="2000">
                <a:latin typeface="Calibri" panose="020F0502020204030204" pitchFamily="34" charset="0"/>
                <a:ea typeface="Calibri" panose="020F0502020204030204" pitchFamily="34" charset="0"/>
                <a:cs typeface="Calibri" panose="020F0502020204030204" pitchFamily="34" charset="0"/>
              </a:rPr>
              <a:t>.</a:t>
            </a:r>
          </a:p>
          <a:p>
            <a:pPr marL="342900" indent="-342900" algn="just">
              <a:buFont typeface="Wingdings" panose="05000000000000000000" pitchFamily="2" charset="2"/>
              <a:buChar char="v"/>
            </a:pPr>
            <a:r>
              <a:rPr lang="en-US" sz="2000">
                <a:latin typeface="Calibri" panose="020F0502020204030204" pitchFamily="34" charset="0"/>
                <a:ea typeface="Calibri" panose="020F0502020204030204" pitchFamily="34" charset="0"/>
                <a:cs typeface="Calibri" panose="020F0502020204030204" pitchFamily="34" charset="0"/>
              </a:rPr>
              <a:t>Các cách tiếp cận lọc cộng tác:</a:t>
            </a:r>
          </a:p>
          <a:p>
            <a:pPr marL="800100" lvl="1" indent="-342900" algn="just">
              <a:buFont typeface="Courier New" panose="02070309020205020404" pitchFamily="49" charset="0"/>
              <a:buChar char="o"/>
            </a:pPr>
            <a:r>
              <a:rPr lang="en-US" sz="2000">
                <a:latin typeface="Calibri" panose="020F0502020204030204" pitchFamily="34" charset="0"/>
                <a:ea typeface="Calibri" panose="020F0502020204030204" pitchFamily="34" charset="0"/>
                <a:cs typeface="Calibri" panose="020F0502020204030204" pitchFamily="34" charset="0"/>
              </a:rPr>
              <a:t>Tiếp cận dựa trên bộ nhớ</a:t>
            </a:r>
          </a:p>
          <a:p>
            <a:pPr marL="800100" lvl="1" indent="-342900" algn="just">
              <a:buFont typeface="Courier New" panose="02070309020205020404" pitchFamily="49" charset="0"/>
              <a:buChar char="o"/>
            </a:pPr>
            <a:r>
              <a:rPr lang="en-US" sz="2000">
                <a:latin typeface="Calibri" panose="020F0502020204030204" pitchFamily="34" charset="0"/>
                <a:ea typeface="Calibri" panose="020F0502020204030204" pitchFamily="34" charset="0"/>
                <a:cs typeface="Calibri" panose="020F0502020204030204" pitchFamily="34" charset="0"/>
              </a:rPr>
              <a:t>Tiếp cận dựa trên mô hình</a:t>
            </a:r>
          </a:p>
          <a:p>
            <a:pPr algn="just"/>
            <a:endParaRPr lang="en-US" sz="200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92712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39987D-1D3D-497E-BC78-9460D0A07B22}"/>
              </a:ext>
            </a:extLst>
          </p:cNvPr>
          <p:cNvSpPr>
            <a:spLocks noGrp="1"/>
          </p:cNvSpPr>
          <p:nvPr>
            <p:ph type="ctrTitle"/>
          </p:nvPr>
        </p:nvSpPr>
        <p:spPr>
          <a:xfrm>
            <a:off x="1119437" y="639699"/>
            <a:ext cx="7011566" cy="1646302"/>
          </a:xfrm>
        </p:spPr>
        <p:txBody>
          <a:bodyPr/>
          <a:lstStyle/>
          <a:p>
            <a:pPr algn="l"/>
            <a:r>
              <a:rPr lang="en-US">
                <a:latin typeface="Calibri" panose="020F0502020204030204" pitchFamily="34" charset="0"/>
                <a:ea typeface="Calibri" panose="020F0502020204030204" pitchFamily="34" charset="0"/>
                <a:cs typeface="Calibri" panose="020F0502020204030204" pitchFamily="34" charset="0"/>
              </a:rPr>
              <a:t>Các hướng tiếp cận của</a:t>
            </a:r>
            <a:br>
              <a:rPr lang="en-US">
                <a:latin typeface="Calibri" panose="020F0502020204030204" pitchFamily="34" charset="0"/>
                <a:ea typeface="Calibri" panose="020F0502020204030204" pitchFamily="34" charset="0"/>
                <a:cs typeface="Calibri" panose="020F0502020204030204" pitchFamily="34" charset="0"/>
              </a:rPr>
            </a:br>
            <a:r>
              <a:rPr lang="en-US">
                <a:latin typeface="Calibri" panose="020F0502020204030204" pitchFamily="34" charset="0"/>
                <a:ea typeface="Calibri" panose="020F0502020204030204" pitchFamily="34" charset="0"/>
                <a:cs typeface="Calibri" panose="020F0502020204030204" pitchFamily="34" charset="0"/>
              </a:rPr>
              <a:t>bài toán khuyến nghị</a:t>
            </a:r>
          </a:p>
        </p:txBody>
      </p:sp>
      <p:sp>
        <p:nvSpPr>
          <p:cNvPr id="7" name="Subtitle 6">
            <a:extLst>
              <a:ext uri="{FF2B5EF4-FFF2-40B4-BE49-F238E27FC236}">
                <a16:creationId xmlns:a16="http://schemas.microsoft.com/office/drawing/2014/main" id="{387756A3-BAFE-45B0-A123-3DCB9F8DBA22}"/>
              </a:ext>
            </a:extLst>
          </p:cNvPr>
          <p:cNvSpPr>
            <a:spLocks noGrp="1"/>
          </p:cNvSpPr>
          <p:nvPr>
            <p:ph type="subTitle" idx="1"/>
          </p:nvPr>
        </p:nvSpPr>
        <p:spPr>
          <a:xfrm>
            <a:off x="1119437" y="2569166"/>
            <a:ext cx="7763933" cy="4410754"/>
          </a:xfrm>
        </p:spPr>
        <p:txBody>
          <a:bodyPr>
            <a:noAutofit/>
          </a:bodyPr>
          <a:lstStyle/>
          <a:p>
            <a:pPr algn="just"/>
            <a:r>
              <a:rPr lang="en-US" sz="2000">
                <a:latin typeface="Calibri" panose="020F0502020204030204" pitchFamily="34" charset="0"/>
                <a:ea typeface="Calibri" panose="020F0502020204030204" pitchFamily="34" charset="0"/>
                <a:cs typeface="Calibri" panose="020F0502020204030204" pitchFamily="34" charset="0"/>
              </a:rPr>
              <a:t>	</a:t>
            </a:r>
            <a:r>
              <a:rPr lang="en-US" sz="2000" b="1">
                <a:latin typeface="Calibri" panose="020F0502020204030204" pitchFamily="34" charset="0"/>
                <a:ea typeface="Calibri" panose="020F0502020204030204" pitchFamily="34" charset="0"/>
                <a:cs typeface="Calibri" panose="020F0502020204030204" pitchFamily="34" charset="0"/>
              </a:rPr>
              <a:t>Phương pháp tiếp cận lai (Hybird Filtering) </a:t>
            </a:r>
            <a:r>
              <a:rPr lang="en-US" sz="2000">
                <a:latin typeface="Calibri" panose="020F0502020204030204" pitchFamily="34" charset="0"/>
                <a:ea typeface="Calibri" panose="020F0502020204030204" pitchFamily="34" charset="0"/>
                <a:cs typeface="Calibri" panose="020F0502020204030204" pitchFamily="34" charset="0"/>
              </a:rPr>
              <a:t>là</a:t>
            </a:r>
            <a:r>
              <a:rPr lang="vi-VN" sz="2000">
                <a:latin typeface="Calibri" panose="020F0502020204030204" pitchFamily="34" charset="0"/>
                <a:ea typeface="Calibri" panose="020F0502020204030204" pitchFamily="34" charset="0"/>
                <a:cs typeface="Calibri" panose="020F0502020204030204" pitchFamily="34" charset="0"/>
              </a:rPr>
              <a:t> phương pháp kết hợp các kỹ thuật khuyến nghị khác nhau</a:t>
            </a:r>
            <a:r>
              <a:rPr lang="en-US" sz="2000">
                <a:latin typeface="Calibri" panose="020F0502020204030204" pitchFamily="34" charset="0"/>
                <a:ea typeface="Calibri" panose="020F0502020204030204" pitchFamily="34" charset="0"/>
                <a:cs typeface="Calibri" panose="020F0502020204030204" pitchFamily="34" charset="0"/>
              </a:rPr>
              <a:t>. Ví dụ như lọc cộng tác kết hợp với lọc dựa trên nội dung và ngược lại.</a:t>
            </a:r>
            <a:endParaRPr lang="en-US" sz="2000" b="1">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v"/>
            </a:pPr>
            <a:r>
              <a:rPr lang="en-US" sz="2000">
                <a:latin typeface="Calibri" panose="020F0502020204030204" pitchFamily="34" charset="0"/>
                <a:ea typeface="Calibri" panose="020F0502020204030204" pitchFamily="34" charset="0"/>
                <a:cs typeface="Calibri" panose="020F0502020204030204" pitchFamily="34" charset="0"/>
              </a:rPr>
              <a:t>Một số phương pháp tiếp cận lai:</a:t>
            </a:r>
          </a:p>
          <a:p>
            <a:pPr lvl="1" algn="just"/>
            <a:r>
              <a:rPr lang="en-US" sz="1800">
                <a:latin typeface="Calibri" panose="020F0502020204030204" pitchFamily="34" charset="0"/>
                <a:ea typeface="Calibri" panose="020F0502020204030204" pitchFamily="34" charset="0"/>
                <a:cs typeface="Calibri" panose="020F0502020204030204" pitchFamily="34" charset="0"/>
              </a:rPr>
              <a:t>Lai có trọng số 				 Lai kết hợp đặc trưng</a:t>
            </a:r>
          </a:p>
          <a:p>
            <a:pPr lvl="1" algn="just"/>
            <a:r>
              <a:rPr lang="en-US" sz="1800">
                <a:latin typeface="Calibri" panose="020F0502020204030204" pitchFamily="34" charset="0"/>
                <a:ea typeface="Calibri" panose="020F0502020204030204" pitchFamily="34" charset="0"/>
                <a:cs typeface="Calibri" panose="020F0502020204030204" pitchFamily="34" charset="0"/>
              </a:rPr>
              <a:t>Lai chuyển đổi					 Lai theo đợt</a:t>
            </a:r>
          </a:p>
          <a:p>
            <a:pPr lvl="1" algn="just"/>
            <a:r>
              <a:rPr lang="en-US" sz="1800">
                <a:latin typeface="Calibri" panose="020F0502020204030204" pitchFamily="34" charset="0"/>
                <a:ea typeface="Calibri" panose="020F0502020204030204" pitchFamily="34" charset="0"/>
                <a:cs typeface="Calibri" panose="020F0502020204030204" pitchFamily="34" charset="0"/>
              </a:rPr>
              <a:t>Lai trộn						 Lai tăng cường đặc trưng</a:t>
            </a:r>
          </a:p>
          <a:p>
            <a:pPr lvl="1" algn="just"/>
            <a:r>
              <a:rPr lang="en-US" sz="1800">
                <a:latin typeface="Calibri" panose="020F0502020204030204" pitchFamily="34" charset="0"/>
                <a:ea typeface="Calibri" panose="020F0502020204030204" pitchFamily="34" charset="0"/>
                <a:cs typeface="Calibri" panose="020F0502020204030204" pitchFamily="34" charset="0"/>
              </a:rPr>
              <a:t>Lai meta</a:t>
            </a:r>
          </a:p>
          <a:p>
            <a:pPr marL="800100" lvl="1" indent="-342900" algn="just">
              <a:buFont typeface="Wingdings" panose="05000000000000000000" pitchFamily="2" charset="2"/>
              <a:buChar char="v"/>
            </a:pPr>
            <a:endParaRPr lang="en-US" sz="200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52702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39987D-1D3D-497E-BC78-9460D0A07B22}"/>
              </a:ext>
            </a:extLst>
          </p:cNvPr>
          <p:cNvSpPr>
            <a:spLocks noGrp="1"/>
          </p:cNvSpPr>
          <p:nvPr>
            <p:ph type="ctrTitle"/>
          </p:nvPr>
        </p:nvSpPr>
        <p:spPr>
          <a:xfrm>
            <a:off x="904455" y="834432"/>
            <a:ext cx="8346296" cy="2594568"/>
          </a:xfrm>
        </p:spPr>
        <p:txBody>
          <a:bodyPr/>
          <a:lstStyle/>
          <a:p>
            <a:pPr algn="l"/>
            <a:r>
              <a:rPr lang="en-US">
                <a:latin typeface="Calibri" panose="020F0502020204030204" pitchFamily="34" charset="0"/>
                <a:ea typeface="Calibri" panose="020F0502020204030204" pitchFamily="34" charset="0"/>
                <a:cs typeface="Calibri" panose="020F0502020204030204" pitchFamily="34" charset="0"/>
              </a:rPr>
              <a:t>Một số phương pháp trong việc giải quyết bài toán khuyến nghị phim</a:t>
            </a:r>
          </a:p>
        </p:txBody>
      </p:sp>
      <p:sp>
        <p:nvSpPr>
          <p:cNvPr id="7" name="Subtitle 6">
            <a:extLst>
              <a:ext uri="{FF2B5EF4-FFF2-40B4-BE49-F238E27FC236}">
                <a16:creationId xmlns:a16="http://schemas.microsoft.com/office/drawing/2014/main" id="{387756A3-BAFE-45B0-A123-3DCB9F8DBA22}"/>
              </a:ext>
            </a:extLst>
          </p:cNvPr>
          <p:cNvSpPr>
            <a:spLocks noGrp="1"/>
          </p:cNvSpPr>
          <p:nvPr>
            <p:ph type="subTitle" idx="1"/>
          </p:nvPr>
        </p:nvSpPr>
        <p:spPr>
          <a:xfrm>
            <a:off x="904455" y="3834467"/>
            <a:ext cx="7763933" cy="1795866"/>
          </a:xfrm>
        </p:spPr>
        <p:txBody>
          <a:bodyPr>
            <a:noAutofit/>
          </a:bodyPr>
          <a:lstStyle/>
          <a:p>
            <a:pPr lvl="1" algn="just"/>
            <a:r>
              <a:rPr lang="en-US" sz="2000">
                <a:latin typeface="Calibri" panose="020F0502020204030204" pitchFamily="34" charset="0"/>
                <a:ea typeface="Calibri" panose="020F0502020204030204" pitchFamily="34" charset="0"/>
                <a:cs typeface="Calibri" panose="020F0502020204030204" pitchFamily="34" charset="0"/>
              </a:rPr>
              <a:t>Thuật toán giải quyết cho bài toán khuyến nghị phim:</a:t>
            </a:r>
          </a:p>
          <a:p>
            <a:pPr marL="800100" lvl="1" indent="-342900" algn="just">
              <a:buFont typeface="Wingdings" panose="05000000000000000000" pitchFamily="2" charset="2"/>
              <a:buChar char="v"/>
            </a:pPr>
            <a:r>
              <a:rPr lang="en-US" sz="2000">
                <a:latin typeface="Calibri" panose="020F0502020204030204" pitchFamily="34" charset="0"/>
                <a:ea typeface="Calibri" panose="020F0502020204030204" pitchFamily="34" charset="0"/>
                <a:cs typeface="Calibri" panose="020F0502020204030204" pitchFamily="34" charset="0"/>
              </a:rPr>
              <a:t>PMF (Probabilistic Matrix Factorization)</a:t>
            </a:r>
          </a:p>
          <a:p>
            <a:pPr marL="800100" lvl="1" indent="-342900" algn="just">
              <a:buFont typeface="Wingdings" panose="05000000000000000000" pitchFamily="2" charset="2"/>
              <a:buChar char="v"/>
            </a:pPr>
            <a:r>
              <a:rPr lang="en-US" sz="2000">
                <a:latin typeface="Calibri" panose="020F0502020204030204" pitchFamily="34" charset="0"/>
                <a:ea typeface="Calibri" panose="020F0502020204030204" pitchFamily="34" charset="0"/>
                <a:cs typeface="Calibri" panose="020F0502020204030204" pitchFamily="34" charset="0"/>
              </a:rPr>
              <a:t>BPMF (Bayesian Probabilistic Matrix Factorization)</a:t>
            </a:r>
          </a:p>
          <a:p>
            <a:pPr marL="800100" lvl="1" indent="-342900" algn="just">
              <a:buFont typeface="Wingdings" panose="05000000000000000000" pitchFamily="2" charset="2"/>
              <a:buChar char="v"/>
            </a:pPr>
            <a:r>
              <a:rPr lang="en-US" sz="2000">
                <a:latin typeface="Calibri" panose="020F0502020204030204" pitchFamily="34" charset="0"/>
                <a:ea typeface="Calibri" panose="020F0502020204030204" pitchFamily="34" charset="0"/>
                <a:cs typeface="Calibri" panose="020F0502020204030204" pitchFamily="34" charset="0"/>
              </a:rPr>
              <a:t>ALS (Alternating Least Squares)</a:t>
            </a:r>
          </a:p>
        </p:txBody>
      </p:sp>
    </p:spTree>
    <p:extLst>
      <p:ext uri="{BB962C8B-B14F-4D97-AF65-F5344CB8AC3E}">
        <p14:creationId xmlns:p14="http://schemas.microsoft.com/office/powerpoint/2010/main" val="144592373"/>
      </p:ext>
    </p:extLst>
  </p:cSld>
  <p:clrMapOvr>
    <a:masterClrMapping/>
  </p:clrMapOvr>
  <p:transition spd="slow">
    <p:push/>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181</TotalTime>
  <Words>584</Words>
  <Application>Microsoft Office PowerPoint</Application>
  <PresentationFormat>Widescreen</PresentationFormat>
  <Paragraphs>41</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Courier New</vt:lpstr>
      <vt:lpstr>Trebuchet MS</vt:lpstr>
      <vt:lpstr>Wingdings</vt:lpstr>
      <vt:lpstr>Wingdings 3</vt:lpstr>
      <vt:lpstr>Facet</vt:lpstr>
      <vt:lpstr>Đồ án chuyên ngành</vt:lpstr>
      <vt:lpstr>Giới thiệu về  hệ thống khuyến nghị</vt:lpstr>
      <vt:lpstr>Lý thuyết bài toán khuyến nghị</vt:lpstr>
      <vt:lpstr>Lý thuyết bài toán khuyến nghị</vt:lpstr>
      <vt:lpstr>Các hướng tiếp cận của bài toán khuyến nghị</vt:lpstr>
      <vt:lpstr>Các hướng tiếp cận của bài toán khuyến nghị</vt:lpstr>
      <vt:lpstr>Các hướng tiếp cận của bài toán khuyến nghị</vt:lpstr>
      <vt:lpstr>Các hướng tiếp cận của bài toán khuyến nghị</vt:lpstr>
      <vt:lpstr>Một số phương pháp trong việc giải quyết bài toán khuyến nghị phim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Đồ án chuyên ngành</dc:title>
  <dc:creator>Nguyên Lộc Trần</dc:creator>
  <cp:lastModifiedBy>Nguyên Lộc Trần</cp:lastModifiedBy>
  <cp:revision>35</cp:revision>
  <dcterms:created xsi:type="dcterms:W3CDTF">2023-11-26T02:15:51Z</dcterms:created>
  <dcterms:modified xsi:type="dcterms:W3CDTF">2023-12-05T03:23:34Z</dcterms:modified>
</cp:coreProperties>
</file>