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13" d="100"/>
          <a:sy n="113" d="100"/>
        </p:scale>
        <p:origin x="5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89717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5867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54933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3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78424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245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833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4627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05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4030-23E1-4E41-82B8-DE4CF45EDD50}"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862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4030-23E1-4E41-82B8-DE4CF45EDD50}"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11183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4030-23E1-4E41-82B8-DE4CF45EDD50}"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41622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4030-23E1-4E41-82B8-DE4CF45EDD50}"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36393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5768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6587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4F4030-23E1-4E41-82B8-DE4CF45EDD50}" type="datetimeFigureOut">
              <a:rPr lang="en-US" smtClean="0"/>
              <a:t>12/6/2023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CD15E-AE30-4416-8ECF-E4D642E1B7D0}" type="slidenum">
              <a:rPr lang="en-US" smtClean="0"/>
              <a:t>‹#›</a:t>
            </a:fld>
            <a:endParaRPr lang="en-US"/>
          </a:p>
        </p:txBody>
      </p:sp>
    </p:spTree>
    <p:extLst>
      <p:ext uri="{BB962C8B-B14F-4D97-AF65-F5344CB8AC3E}">
        <p14:creationId xmlns:p14="http://schemas.microsoft.com/office/powerpoint/2010/main" val="185221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0BB-51CC-4336-929B-4410190147A7}"/>
              </a:ext>
            </a:extLst>
          </p:cNvPr>
          <p:cNvSpPr>
            <a:spLocks noGrp="1"/>
          </p:cNvSpPr>
          <p:nvPr>
            <p:ph type="ctrTitle"/>
          </p:nvPr>
        </p:nvSpPr>
        <p:spPr>
          <a:xfrm>
            <a:off x="1507067" y="1984016"/>
            <a:ext cx="7766936" cy="1646302"/>
          </a:xfrm>
        </p:spPr>
        <p:txBody>
          <a:bodyPr/>
          <a:lstStyle/>
          <a:p>
            <a:r>
              <a:rPr lang="en-US">
                <a:latin typeface="Calibri" panose="020F0502020204030204" pitchFamily="34" charset="0"/>
                <a:ea typeface="Calibri" panose="020F0502020204030204" pitchFamily="34" charset="0"/>
                <a:cs typeface="Calibri" panose="020F0502020204030204" pitchFamily="34" charset="0"/>
              </a:rPr>
              <a:t>Đồ án chuyên ngành</a:t>
            </a:r>
          </a:p>
        </p:txBody>
      </p:sp>
      <p:sp>
        <p:nvSpPr>
          <p:cNvPr id="3" name="Subtitle 2">
            <a:extLst>
              <a:ext uri="{FF2B5EF4-FFF2-40B4-BE49-F238E27FC236}">
                <a16:creationId xmlns:a16="http://schemas.microsoft.com/office/drawing/2014/main" id="{F4A4E806-4CBF-4791-ADF0-A799EFFC5A85}"/>
              </a:ext>
            </a:extLst>
          </p:cNvPr>
          <p:cNvSpPr>
            <a:spLocks noGrp="1"/>
          </p:cNvSpPr>
          <p:nvPr>
            <p:ph type="subTitle" idx="1"/>
          </p:nvPr>
        </p:nvSpPr>
        <p:spPr>
          <a:xfrm>
            <a:off x="1507067" y="3699141"/>
            <a:ext cx="7766936" cy="109689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Tree>
    <p:extLst>
      <p:ext uri="{BB962C8B-B14F-4D97-AF65-F5344CB8AC3E}">
        <p14:creationId xmlns:p14="http://schemas.microsoft.com/office/powerpoint/2010/main" val="19914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PMF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2624201"/>
            <a:ext cx="8171812" cy="3531066"/>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PMF là một phương pháp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dựa trên hướng tiếp cận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được sử dụng rộng rãi trong các hệ thống gợi ý</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Hoạt động bằng cách </a:t>
            </a:r>
            <a:r>
              <a:rPr lang="vi-VN" sz="2000">
                <a:latin typeface="Calibri" panose="020F0502020204030204" pitchFamily="34" charset="0"/>
                <a:ea typeface="Calibri" panose="020F0502020204030204" pitchFamily="34" charset="0"/>
                <a:cs typeface="Calibri" panose="020F0502020204030204" pitchFamily="34" charset="0"/>
              </a:rPr>
              <a:t>tìm cách phân rã ma trận người dùng-sản phẩm thành hai ma trận nhỏ hơn, mỗi ma trận biểu diễn cho người dùng và sản phẩm</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PMF có hạn chế </a:t>
            </a:r>
            <a:r>
              <a:rPr lang="vi-VN" sz="2000">
                <a:latin typeface="Calibri" panose="020F0502020204030204" pitchFamily="34" charset="0"/>
                <a:ea typeface="Calibri" panose="020F0502020204030204" pitchFamily="34" charset="0"/>
                <a:cs typeface="Calibri" panose="020F0502020204030204" pitchFamily="34" charset="0"/>
              </a:rPr>
              <a:t>như việc không thể xử lý dữ liệu bị thiếu và không thể tự động điều chỉnh các tham số mô hình.</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01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12921" y="1782698"/>
            <a:ext cx="8358078"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12920" y="2895132"/>
            <a:ext cx="8358079" cy="33024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BPMF là một phương pháp tiếp cận Bayesian đầy đủ của mô hình </a:t>
            </a:r>
            <a:r>
              <a:rPr lang="en-US" sz="2000">
                <a:latin typeface="Calibri" panose="020F0502020204030204" pitchFamily="34" charset="0"/>
                <a:ea typeface="Calibri" panose="020F0502020204030204" pitchFamily="34" charset="0"/>
                <a:cs typeface="Calibri" panose="020F0502020204030204" pitchFamily="34" charset="0"/>
              </a:rPr>
              <a:t>PMF.</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BPMF có thể được huấn luyện hiệu quả bằng cách sử dụng các phương pháp Markov chain Monte Carlo</a:t>
            </a:r>
            <a:r>
              <a:rPr lang="en-US" sz="2000">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Kết quả thu được từ các mô hình BPMF đạt độ chính xác dự đoán cao hơn đáng kể so với các mô hình PMF được huấn luyện bằng cách sử dụng ước lượng MAP</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quan trọng của BPMF là tránh được việc điều chỉnh tham số và cung cấp phân phối dự đoán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06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ALS (Alternating Least Squares)</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4" y="2531066"/>
            <a:ext cx="9026946" cy="33532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ALS là một phương pháp được sử dụng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là một phương pháp phổ biến trong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được sử dụng để giải quyết </a:t>
            </a:r>
            <a:r>
              <a:rPr lang="vi-VN" sz="2000">
                <a:latin typeface="Calibri" panose="020F0502020204030204" pitchFamily="34" charset="0"/>
                <a:ea typeface="Calibri" panose="020F0502020204030204" pitchFamily="34" charset="0"/>
                <a:cs typeface="Calibri" panose="020F0502020204030204" pitchFamily="34" charset="0"/>
              </a:rPr>
              <a:t>vấn đề quá khớp (overfitting) trong dữ liệu thưa thớt và tăng độ chính xác của dự đoán trong hệ thống gợi ý</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của </a:t>
            </a:r>
            <a:r>
              <a:rPr lang="en-US" sz="2000">
                <a:latin typeface="Calibri" panose="020F0502020204030204" pitchFamily="34" charset="0"/>
                <a:ea typeface="Calibri" panose="020F0502020204030204" pitchFamily="34" charset="0"/>
                <a:cs typeface="Calibri" panose="020F0502020204030204" pitchFamily="34" charset="0"/>
              </a:rPr>
              <a:t>thuật toán </a:t>
            </a:r>
            <a:r>
              <a:rPr lang="vi-VN" sz="2000">
                <a:latin typeface="Calibri" panose="020F0502020204030204" pitchFamily="34" charset="0"/>
                <a:ea typeface="Calibri" panose="020F0502020204030204" pitchFamily="34" charset="0"/>
                <a:cs typeface="Calibri" panose="020F0502020204030204" pitchFamily="34" charset="0"/>
              </a:rPr>
              <a:t>ALS là nó có thể xử lý dữ liệu bị thiếu và có thể mở rộng để xử lý dữ liệu lớn.</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544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834432"/>
            <a:ext cx="9365612" cy="1795866"/>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2936534"/>
            <a:ext cx="7763933" cy="1795866"/>
          </a:xfrm>
        </p:spPr>
        <p:txBody>
          <a:bodyPr>
            <a:noAutofit/>
          </a:bodyPr>
          <a:lstStyle/>
          <a:p>
            <a:pPr lvl="1"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634791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24704" y="1714965"/>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Giới thiệu về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24704" y="3682069"/>
            <a:ext cx="7763933" cy="1646302"/>
          </a:xfrm>
        </p:spPr>
        <p:txBody>
          <a:bodyPr>
            <a:noAutofit/>
          </a:bodyPr>
          <a:lstStyle/>
          <a:p>
            <a:pPr algn="just"/>
            <a:r>
              <a:rPr lang="vi-VN" sz="2000">
                <a:latin typeface="Calibri" panose="020F0502020204030204" pitchFamily="34" charset="0"/>
                <a:ea typeface="Calibri" panose="020F0502020204030204" pitchFamily="34" charset="0"/>
                <a:cs typeface="Calibri" panose="020F0502020204030204" pitchFamily="34" charset="0"/>
              </a:rPr>
              <a:t>Hệ thống khuyến nghị (Recommender System) hay còn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được gọi là hệ thống tư vấn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một hệ thống có nhiệm vụ chọn lọc thông tin nhằm dự đoán sở thích, mức độ phù hợp, mối quan tâm và nhu cầu của người dùng để đưa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ra một hoặc nhiều mục, sản phẩm, dịch vụ mà người dùng sẽ quan tâm với xác suất</a:t>
            </a:r>
            <a:r>
              <a:rPr lang="en-US" sz="2000">
                <a:latin typeface="Calibri" panose="020F0502020204030204" pitchFamily="34" charset="0"/>
                <a:ea typeface="Calibri" panose="020F0502020204030204" pitchFamily="34" charset="0"/>
                <a:cs typeface="Calibri" panose="020F0502020204030204" pitchFamily="34" charset="0"/>
              </a:rPr>
              <a:t> là</a:t>
            </a:r>
            <a:r>
              <a:rPr lang="vi-VN" sz="2000">
                <a:latin typeface="Calibri" panose="020F0502020204030204" pitchFamily="34" charset="0"/>
                <a:ea typeface="Calibri" panose="020F0502020204030204" pitchFamily="34" charset="0"/>
                <a:cs typeface="Calibri" panose="020F0502020204030204" pitchFamily="34" charset="0"/>
              </a:rPr>
              <a:t> lớn nhất </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296290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Lý thuyết bài toán khuyến nghị bao gồm các định nghĩa như:</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người dùng</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đối đối tượng khuyến nghị</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Hàm phù hợp</a:t>
            </a:r>
          </a:p>
        </p:txBody>
      </p:sp>
    </p:spTree>
    <p:extLst>
      <p:ext uri="{BB962C8B-B14F-4D97-AF65-F5344CB8AC3E}">
        <p14:creationId xmlns:p14="http://schemas.microsoft.com/office/powerpoint/2010/main" val="330612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3158998"/>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Trong đó:</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người dùng </a:t>
            </a:r>
            <a:r>
              <a:rPr lang="en-US" sz="2000">
                <a:latin typeface="Calibri" panose="020F0502020204030204" pitchFamily="34" charset="0"/>
                <a:ea typeface="Calibri" panose="020F0502020204030204" pitchFamily="34" charset="0"/>
                <a:cs typeface="Calibri" panose="020F0502020204030204" pitchFamily="34" charset="0"/>
              </a:rPr>
              <a:t>là </a:t>
            </a:r>
            <a:r>
              <a:rPr lang="vi-VN" sz="2000">
                <a:latin typeface="Calibri" panose="020F0502020204030204" pitchFamily="34" charset="0"/>
                <a:ea typeface="Calibri" panose="020F0502020204030204" pitchFamily="34" charset="0"/>
                <a:cs typeface="Calibri" panose="020F0502020204030204" pitchFamily="34" charset="0"/>
              </a:rPr>
              <a:t>tập tất cả nhữ</a:t>
            </a:r>
            <a:r>
              <a:rPr lang="en-US" sz="2000">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g người dùng mà hệ thống quan sát được</a:t>
            </a:r>
            <a:r>
              <a:rPr lang="en-US" sz="200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đối đối tượng khuyến nghị </a:t>
            </a:r>
            <a:r>
              <a:rPr lang="en-US" sz="2000">
                <a:latin typeface="Calibri" panose="020F0502020204030204" pitchFamily="34" charset="0"/>
                <a:ea typeface="Calibri" panose="020F0502020204030204" pitchFamily="34" charset="0"/>
                <a:cs typeface="Calibri" panose="020F0502020204030204" pitchFamily="34" charset="0"/>
              </a:rPr>
              <a:t>là t</a:t>
            </a:r>
            <a:r>
              <a:rPr lang="vi-VN" sz="2000">
                <a:latin typeface="Calibri" panose="020F0502020204030204" pitchFamily="34" charset="0"/>
                <a:ea typeface="Calibri" panose="020F0502020204030204" pitchFamily="34" charset="0"/>
                <a:cs typeface="Calibri" panose="020F0502020204030204" pitchFamily="34" charset="0"/>
              </a:rPr>
              <a:t>ập tất cả những đối tượng sẽ được khuyến nghị cho người </a:t>
            </a:r>
            <a:r>
              <a:rPr lang="en-US" sz="2000">
                <a:latin typeface="Calibri" panose="020F0502020204030204" pitchFamily="34" charset="0"/>
                <a:ea typeface="Calibri" panose="020F0502020204030204" pitchFamily="34" charset="0"/>
                <a:cs typeface="Calibri" panose="020F0502020204030204" pitchFamily="34" charset="0"/>
              </a:rPr>
              <a:t>dùng. Ví dụ: Mặt hàng, phim ảnh, sách vở…</a:t>
            </a:r>
            <a:endParaRPr lang="en-US" sz="2000" b="1">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Hàm phù hợp </a:t>
            </a:r>
            <a:r>
              <a:rPr lang="en-US" sz="2000">
                <a:latin typeface="Calibri" panose="020F0502020204030204" pitchFamily="34" charset="0"/>
                <a:ea typeface="Calibri" panose="020F0502020204030204" pitchFamily="34" charset="0"/>
                <a:cs typeface="Calibri" panose="020F0502020204030204" pitchFamily="34" charset="0"/>
              </a:rPr>
              <a:t>là một ma trận ánh xạ mức độ phù hợp của người dùng đối với đối tượng khuyến nghị</a:t>
            </a:r>
            <a:endParaRPr lang="en-US" sz="20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10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Các hướng tiếp cận bao gồm</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dựa trên nội dung (Content-base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cộng tác (Collaborative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tiếp cận lai (Hybird Filtering)</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590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dựa trên nội dung (Content-base Filtering</a:t>
            </a:r>
            <a:r>
              <a:rPr lang="en-US" sz="2000">
                <a:latin typeface="Calibri" panose="020F0502020204030204" pitchFamily="34" charset="0"/>
                <a:ea typeface="Calibri" panose="020F0502020204030204" pitchFamily="34" charset="0"/>
                <a:cs typeface="Calibri" panose="020F0502020204030204" pitchFamily="34" charset="0"/>
              </a:rPr>
              <a:t>) là </a:t>
            </a:r>
            <a:r>
              <a:rPr lang="vi-VN" sz="2000">
                <a:latin typeface="Calibri" panose="020F0502020204030204" pitchFamily="34" charset="0"/>
                <a:ea typeface="Calibri" panose="020F0502020204030204" pitchFamily="34" charset="0"/>
                <a:cs typeface="Calibri" panose="020F0502020204030204" pitchFamily="34" charset="0"/>
              </a:rPr>
              <a:t>phương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pháp thực hiện dựa trên việc so sánh nội dung thông tin hay mô tả hàng hóa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để tìm ra những sản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phẩm tương tự với những gì mà người dùng đã từng quan tâm </a:t>
            </a:r>
            <a:r>
              <a:rPr lang="en-US" sz="2000">
                <a:latin typeface="Calibri" panose="020F0502020204030204" pitchFamily="34" charset="0"/>
                <a:ea typeface="Calibri" panose="020F0502020204030204" pitchFamily="34" charset="0"/>
                <a:cs typeface="Calibri" panose="020F0502020204030204" pitchFamily="34" charset="0"/>
              </a:rPr>
              <a:t>và khuyến nghị</a:t>
            </a:r>
            <a:r>
              <a:rPr lang="vi-VN" sz="2000">
                <a:latin typeface="Calibri" panose="020F0502020204030204" pitchFamily="34" charset="0"/>
                <a:ea typeface="Calibri" panose="020F0502020204030204" pitchFamily="34" charset="0"/>
                <a:cs typeface="Calibri" panose="020F0502020204030204" pitchFamily="34" charset="0"/>
              </a:rPr>
              <a:t> cho họ những sản phẩm này</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dựa trên nội dung:</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p:txBody>
      </p:sp>
    </p:spTree>
    <p:extLst>
      <p:ext uri="{BB962C8B-B14F-4D97-AF65-F5344CB8AC3E}">
        <p14:creationId xmlns:p14="http://schemas.microsoft.com/office/powerpoint/2010/main" val="390360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cộng tác (Collaborative Filtering)</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phương pháp khai thác những khía cạnh liên quan đến thói quen sử dụng sản phẩm của một nhóm người dùng có cùng sở thích trong quá khứ để đưa ra dự đoán các sản phẩm mới phù hợp với người dùng hiện tại</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cộng tác:</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271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6"/>
            <a:ext cx="7763933" cy="4410754"/>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Phương pháp tiếp cận lai (Hybird Filtering) </a:t>
            </a:r>
            <a:r>
              <a:rPr lang="en-US" sz="2000">
                <a:latin typeface="Calibri" panose="020F0502020204030204" pitchFamily="34" charset="0"/>
                <a:ea typeface="Calibri" panose="020F0502020204030204" pitchFamily="34" charset="0"/>
                <a:cs typeface="Calibri" panose="020F0502020204030204" pitchFamily="34" charset="0"/>
              </a:rPr>
              <a:t>là</a:t>
            </a:r>
            <a:r>
              <a:rPr lang="vi-VN" sz="2000">
                <a:latin typeface="Calibri" panose="020F0502020204030204" pitchFamily="34" charset="0"/>
                <a:ea typeface="Calibri" panose="020F0502020204030204" pitchFamily="34" charset="0"/>
                <a:cs typeface="Calibri" panose="020F0502020204030204" pitchFamily="34" charset="0"/>
              </a:rPr>
              <a:t> phương pháp kết hợp các kỹ thuật khuyến nghị khác nhau</a:t>
            </a:r>
            <a:r>
              <a:rPr lang="en-US" sz="2000">
                <a:latin typeface="Calibri" panose="020F0502020204030204" pitchFamily="34" charset="0"/>
                <a:ea typeface="Calibri" panose="020F0502020204030204" pitchFamily="34" charset="0"/>
                <a:cs typeface="Calibri" panose="020F0502020204030204" pitchFamily="34" charset="0"/>
              </a:rPr>
              <a:t>. Ví dụ như lọc cộng tác kết hợp với lọc dựa trên nội dung và ngược lại.</a:t>
            </a:r>
            <a:endParaRPr lang="en-US" sz="2000" b="1">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Một số phương pháp tiếp cận lai:</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có trọng số 				 Lai kết hợp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chuyển đổi					 Lai theo đợt</a:t>
            </a:r>
          </a:p>
          <a:p>
            <a:pPr lvl="1" algn="just"/>
            <a:r>
              <a:rPr lang="en-US" sz="1800">
                <a:latin typeface="Calibri" panose="020F0502020204030204" pitchFamily="34" charset="0"/>
                <a:ea typeface="Calibri" panose="020F0502020204030204" pitchFamily="34" charset="0"/>
                <a:cs typeface="Calibri" panose="020F0502020204030204" pitchFamily="34" charset="0"/>
              </a:rPr>
              <a:t>Lai trộn						 Lai tăng cường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meta</a:t>
            </a: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70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834432"/>
            <a:ext cx="8346296" cy="2594568"/>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Một số phương pháp trong việc giải quyết bài toán khuyến nghị phim</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3834467"/>
            <a:ext cx="7763933" cy="1795866"/>
          </a:xfrm>
        </p:spPr>
        <p:txBody>
          <a:bodyPr>
            <a:noAutofit/>
          </a:bodyPr>
          <a:lstStyle/>
          <a:p>
            <a:pPr lvl="1" algn="just"/>
            <a:r>
              <a:rPr lang="en-US" sz="2000">
                <a:latin typeface="Calibri" panose="020F0502020204030204" pitchFamily="34" charset="0"/>
                <a:ea typeface="Calibri" panose="020F0502020204030204" pitchFamily="34" charset="0"/>
                <a:cs typeface="Calibri" panose="020F0502020204030204" pitchFamily="34" charset="0"/>
              </a:rPr>
              <a:t>Thuật toán giải quyết cho bài toán khuyến nghị phim:</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PMF (Probabilistic Matrix Factorization)</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ALS (Alternating Least Squares)</a:t>
            </a:r>
          </a:p>
        </p:txBody>
      </p:sp>
    </p:spTree>
    <p:extLst>
      <p:ext uri="{BB962C8B-B14F-4D97-AF65-F5344CB8AC3E}">
        <p14:creationId xmlns:p14="http://schemas.microsoft.com/office/powerpoint/2010/main" val="144592373"/>
      </p:ext>
    </p:extLst>
  </p:cSld>
  <p:clrMapOvr>
    <a:masterClrMapping/>
  </p:clrMapOvr>
  <p:transition spd="slow">
    <p:push/>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221</TotalTime>
  <Words>912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Trebuchet MS</vt:lpstr>
      <vt:lpstr>Wingdings</vt:lpstr>
      <vt:lpstr>Wingdings 3</vt:lpstr>
      <vt:lpstr>Facet</vt:lpstr>
      <vt:lpstr>Đồ án chuyên ngành</vt:lpstr>
      <vt:lpstr>Giới thiệu về  hệ thống khuyến nghị</vt:lpstr>
      <vt:lpstr>Lý thuyết bài toán khuyến nghị</vt:lpstr>
      <vt:lpstr>Lý thuyết bài toán khuyến nghị</vt:lpstr>
      <vt:lpstr>Các hướng tiếp cận của bài toán khuyến nghị</vt:lpstr>
      <vt:lpstr>Các hướng tiếp cận của bài toán khuyến nghị</vt:lpstr>
      <vt:lpstr>Các hướng tiếp cận của bài toán khuyến nghị</vt:lpstr>
      <vt:lpstr>Các hướng tiếp cận của bài toán khuyến nghị</vt:lpstr>
      <vt:lpstr>Một số phương pháp trong việc giải quyết bài toán khuyến nghị phim</vt:lpstr>
      <vt:lpstr>PMF (Probabilistic Matrix Factorization)</vt:lpstr>
      <vt:lpstr>BPMF (Bayesian Probabilistic Matrix Factorization)</vt:lpstr>
      <vt:lpstr>ALS (Alternating Least Squares)</vt:lpstr>
      <vt:lpstr>Khảo sát hệ thống khuyến nghị trên một số trang web xem phim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dc:title>
  <dc:creator>Nguyên Lộc Trần</dc:creator>
  <cp:lastModifiedBy>Nguyên Lộc Trần</cp:lastModifiedBy>
  <cp:revision>42</cp:revision>
  <dcterms:created xsi:type="dcterms:W3CDTF">2023-11-26T02:15:51Z</dcterms:created>
  <dcterms:modified xsi:type="dcterms:W3CDTF">2023-12-06T10:44:01Z</dcterms:modified>
</cp:coreProperties>
</file>