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6" r:id="rId2"/>
    <p:sldId id="269" r:id="rId3"/>
    <p:sldId id="271" r:id="rId4"/>
    <p:sldId id="257" r:id="rId5"/>
    <p:sldId id="258" r:id="rId6"/>
    <p:sldId id="259" r:id="rId7"/>
    <p:sldId id="260" r:id="rId8"/>
    <p:sldId id="261" r:id="rId9"/>
    <p:sldId id="262" r:id="rId10"/>
    <p:sldId id="263" r:id="rId11"/>
    <p:sldId id="272" r:id="rId12"/>
    <p:sldId id="265" r:id="rId13"/>
    <p:sldId id="266" r:id="rId14"/>
    <p:sldId id="267" r:id="rId15"/>
    <p:sldId id="273" r:id="rId16"/>
    <p:sldId id="268"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13" d="100"/>
          <a:sy n="113" d="100"/>
        </p:scale>
        <p:origin x="5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7E8BE-BB13-4823-ACDA-2DADDF5CD422}"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2D163-7BA4-4EDF-A8DF-20279F74A059}" type="slidenum">
              <a:rPr lang="en-US" smtClean="0"/>
              <a:t>‹#›</a:t>
            </a:fld>
            <a:endParaRPr lang="en-US"/>
          </a:p>
        </p:txBody>
      </p:sp>
    </p:spTree>
    <p:extLst>
      <p:ext uri="{BB962C8B-B14F-4D97-AF65-F5344CB8AC3E}">
        <p14:creationId xmlns:p14="http://schemas.microsoft.com/office/powerpoint/2010/main" val="311396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89717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58679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876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549332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333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78424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245782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83394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46273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4030-23E1-4E41-82B8-DE4CF45EDD5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052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4030-23E1-4E41-82B8-DE4CF45EDD5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38620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4030-23E1-4E41-82B8-DE4CF45EDD50}"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211183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4030-23E1-4E41-82B8-DE4CF45EDD50}"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416221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4030-23E1-4E41-82B8-DE4CF45EDD50}"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36393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4F4030-23E1-4E41-82B8-DE4CF45EDD5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357686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4F4030-23E1-4E41-82B8-DE4CF45EDD5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D15E-AE30-4416-8ECF-E4D642E1B7D0}" type="slidenum">
              <a:rPr lang="en-US" smtClean="0"/>
              <a:t>‹#›</a:t>
            </a:fld>
            <a:endParaRPr lang="en-US"/>
          </a:p>
        </p:txBody>
      </p:sp>
    </p:spTree>
    <p:extLst>
      <p:ext uri="{BB962C8B-B14F-4D97-AF65-F5344CB8AC3E}">
        <p14:creationId xmlns:p14="http://schemas.microsoft.com/office/powerpoint/2010/main" val="136587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4F4030-23E1-4E41-82B8-DE4CF45EDD50}" type="datetimeFigureOut">
              <a:rPr lang="en-US" smtClean="0"/>
              <a:t>12/9/2023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CD15E-AE30-4416-8ECF-E4D642E1B7D0}" type="slidenum">
              <a:rPr lang="en-US" smtClean="0"/>
              <a:t>‹#›</a:t>
            </a:fld>
            <a:endParaRPr lang="en-US"/>
          </a:p>
        </p:txBody>
      </p:sp>
    </p:spTree>
    <p:extLst>
      <p:ext uri="{BB962C8B-B14F-4D97-AF65-F5344CB8AC3E}">
        <p14:creationId xmlns:p14="http://schemas.microsoft.com/office/powerpoint/2010/main" val="1852213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70BB-51CC-4336-929B-4410190147A7}"/>
              </a:ext>
            </a:extLst>
          </p:cNvPr>
          <p:cNvSpPr>
            <a:spLocks noGrp="1"/>
          </p:cNvSpPr>
          <p:nvPr>
            <p:ph type="ctrTitle"/>
          </p:nvPr>
        </p:nvSpPr>
        <p:spPr>
          <a:xfrm>
            <a:off x="1507067" y="1984016"/>
            <a:ext cx="7766936" cy="1646302"/>
          </a:xfrm>
        </p:spPr>
        <p:txBody>
          <a:bodyPr/>
          <a:lstStyle/>
          <a:p>
            <a:r>
              <a:rPr lang="en-US">
                <a:latin typeface="Calibri" panose="020F0502020204030204" pitchFamily="34" charset="0"/>
                <a:ea typeface="Calibri" panose="020F0502020204030204" pitchFamily="34" charset="0"/>
                <a:cs typeface="Calibri" panose="020F0502020204030204" pitchFamily="34" charset="0"/>
              </a:rPr>
              <a:t>Đồ án chuyên ngành</a:t>
            </a:r>
          </a:p>
        </p:txBody>
      </p:sp>
      <p:sp>
        <p:nvSpPr>
          <p:cNvPr id="3" name="Subtitle 2">
            <a:extLst>
              <a:ext uri="{FF2B5EF4-FFF2-40B4-BE49-F238E27FC236}">
                <a16:creationId xmlns:a16="http://schemas.microsoft.com/office/drawing/2014/main" id="{F4A4E806-4CBF-4791-ADF0-A799EFFC5A85}"/>
              </a:ext>
            </a:extLst>
          </p:cNvPr>
          <p:cNvSpPr>
            <a:spLocks noGrp="1"/>
          </p:cNvSpPr>
          <p:nvPr>
            <p:ph type="subTitle" idx="1"/>
          </p:nvPr>
        </p:nvSpPr>
        <p:spPr>
          <a:xfrm>
            <a:off x="1507067" y="3699141"/>
            <a:ext cx="7766936" cy="1096899"/>
          </a:xfrm>
        </p:spPr>
        <p:txBody>
          <a:bodyPr/>
          <a:lstStyle/>
          <a:p>
            <a:r>
              <a:rPr lang="en-US">
                <a:latin typeface="Calibri" panose="020F0502020204030204" pitchFamily="34" charset="0"/>
                <a:ea typeface="Calibri" panose="020F0502020204030204" pitchFamily="34" charset="0"/>
                <a:cs typeface="Calibri" panose="020F0502020204030204" pitchFamily="34" charset="0"/>
              </a:rPr>
              <a:t>Khảo sát hệ thống khuyến nghị trên một số trang web xem phim</a:t>
            </a:r>
          </a:p>
        </p:txBody>
      </p:sp>
    </p:spTree>
    <p:extLst>
      <p:ext uri="{BB962C8B-B14F-4D97-AF65-F5344CB8AC3E}">
        <p14:creationId xmlns:p14="http://schemas.microsoft.com/office/powerpoint/2010/main" val="199148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6"/>
            <a:ext cx="7763933" cy="4410754"/>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	</a:t>
            </a:r>
            <a:r>
              <a:rPr lang="en-US" sz="2000" b="1">
                <a:latin typeface="Calibri" panose="020F0502020204030204" pitchFamily="34" charset="0"/>
                <a:ea typeface="Calibri" panose="020F0502020204030204" pitchFamily="34" charset="0"/>
                <a:cs typeface="Calibri" panose="020F0502020204030204" pitchFamily="34" charset="0"/>
              </a:rPr>
              <a:t>Phương pháp tiếp cận lai (Hybird Filtering) </a:t>
            </a:r>
            <a:r>
              <a:rPr lang="en-US" sz="2000">
                <a:latin typeface="Calibri" panose="020F0502020204030204" pitchFamily="34" charset="0"/>
                <a:ea typeface="Calibri" panose="020F0502020204030204" pitchFamily="34" charset="0"/>
                <a:cs typeface="Calibri" panose="020F0502020204030204" pitchFamily="34" charset="0"/>
              </a:rPr>
              <a:t>là</a:t>
            </a:r>
            <a:r>
              <a:rPr lang="vi-VN" sz="2000">
                <a:latin typeface="Calibri" panose="020F0502020204030204" pitchFamily="34" charset="0"/>
                <a:ea typeface="Calibri" panose="020F0502020204030204" pitchFamily="34" charset="0"/>
                <a:cs typeface="Calibri" panose="020F0502020204030204" pitchFamily="34" charset="0"/>
              </a:rPr>
              <a:t> phương pháp kết hợp các kỹ thuật khuyến nghị khác nhau</a:t>
            </a:r>
            <a:r>
              <a:rPr lang="en-US" sz="2000">
                <a:latin typeface="Calibri" panose="020F0502020204030204" pitchFamily="34" charset="0"/>
                <a:ea typeface="Calibri" panose="020F0502020204030204" pitchFamily="34" charset="0"/>
                <a:cs typeface="Calibri" panose="020F0502020204030204" pitchFamily="34" charset="0"/>
              </a:rPr>
              <a:t>. Ví dụ như lọc cộng tác kết hợp với lọc dựa trên nội dung và ngược lại.</a:t>
            </a:r>
            <a:endParaRPr lang="en-US" sz="2000" b="1">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Một số phương pháp tiếp cận lai:</a:t>
            </a:r>
          </a:p>
          <a:p>
            <a:pPr lvl="1" algn="just"/>
            <a:r>
              <a:rPr lang="en-US" sz="1800">
                <a:latin typeface="Calibri" panose="020F0502020204030204" pitchFamily="34" charset="0"/>
                <a:ea typeface="Calibri" panose="020F0502020204030204" pitchFamily="34" charset="0"/>
                <a:cs typeface="Calibri" panose="020F0502020204030204" pitchFamily="34" charset="0"/>
              </a:rPr>
              <a:t>Lai có trọng số 				 Lai kết hợp đặc trưng</a:t>
            </a:r>
          </a:p>
          <a:p>
            <a:pPr lvl="1" algn="just"/>
            <a:r>
              <a:rPr lang="en-US" sz="1800">
                <a:latin typeface="Calibri" panose="020F0502020204030204" pitchFamily="34" charset="0"/>
                <a:ea typeface="Calibri" panose="020F0502020204030204" pitchFamily="34" charset="0"/>
                <a:cs typeface="Calibri" panose="020F0502020204030204" pitchFamily="34" charset="0"/>
              </a:rPr>
              <a:t>Lai chuyển đổi					 Lai theo đợt</a:t>
            </a:r>
          </a:p>
          <a:p>
            <a:pPr lvl="1" algn="just"/>
            <a:r>
              <a:rPr lang="en-US" sz="1800">
                <a:latin typeface="Calibri" panose="020F0502020204030204" pitchFamily="34" charset="0"/>
                <a:ea typeface="Calibri" panose="020F0502020204030204" pitchFamily="34" charset="0"/>
                <a:cs typeface="Calibri" panose="020F0502020204030204" pitchFamily="34" charset="0"/>
              </a:rPr>
              <a:t>Lai trộn						 Lai tăng cường đặc trưng</a:t>
            </a:r>
          </a:p>
          <a:p>
            <a:pPr lvl="1" algn="just"/>
            <a:r>
              <a:rPr lang="en-US" sz="1800">
                <a:latin typeface="Calibri" panose="020F0502020204030204" pitchFamily="34" charset="0"/>
                <a:ea typeface="Calibri" panose="020F0502020204030204" pitchFamily="34" charset="0"/>
                <a:cs typeface="Calibri" panose="020F0502020204030204" pitchFamily="34" charset="0"/>
              </a:rPr>
              <a:t>Lai meta</a:t>
            </a:r>
          </a:p>
          <a:p>
            <a:pPr marL="800100" lvl="1" indent="-342900" algn="just">
              <a:buFont typeface="Wingdings" panose="05000000000000000000" pitchFamily="2" charset="2"/>
              <a:buChar char="v"/>
            </a:pP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270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57;p26">
            <a:extLst>
              <a:ext uri="{FF2B5EF4-FFF2-40B4-BE49-F238E27FC236}">
                <a16:creationId xmlns:a16="http://schemas.microsoft.com/office/drawing/2014/main" id="{295370E5-090A-446F-B3BE-66ADEAB6EC8C}"/>
              </a:ext>
            </a:extLst>
          </p:cNvPr>
          <p:cNvSpPr txBox="1">
            <a:spLocks noGrp="1"/>
          </p:cNvSpPr>
          <p:nvPr>
            <p:ph type="subTitle" idx="1"/>
          </p:nvPr>
        </p:nvSpPr>
        <p:spPr>
          <a:xfrm>
            <a:off x="1591205" y="1697567"/>
            <a:ext cx="7767637" cy="1096963"/>
          </a:xfrm>
          <a:prstGeom prst="rect">
            <a:avLst/>
          </a:prstGeom>
          <a:solidFill>
            <a:schemeClr val="accent1">
              <a:lumMod val="40000"/>
              <a:lumOff val="6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900">
                <a:latin typeface="Calibri" panose="020F0502020204030204" pitchFamily="34" charset="0"/>
                <a:ea typeface="Calibri" panose="020F0502020204030204" pitchFamily="34" charset="0"/>
                <a:cs typeface="Calibri" panose="020F0502020204030204" pitchFamily="34" charset="0"/>
              </a:rPr>
              <a:t>PHẦN 2</a:t>
            </a:r>
            <a:endParaRPr sz="5900">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258;p26">
            <a:extLst>
              <a:ext uri="{FF2B5EF4-FFF2-40B4-BE49-F238E27FC236}">
                <a16:creationId xmlns:a16="http://schemas.microsoft.com/office/drawing/2014/main" id="{977CF09D-0818-41A9-B72A-A7319CC1AD31}"/>
              </a:ext>
            </a:extLst>
          </p:cNvPr>
          <p:cNvSpPr txBox="1">
            <a:spLocks/>
          </p:cNvSpPr>
          <p:nvPr/>
        </p:nvSpPr>
        <p:spPr>
          <a:xfrm>
            <a:off x="1591204" y="3135849"/>
            <a:ext cx="7767637" cy="2672283"/>
          </a:xfrm>
          <a:prstGeom prst="rect">
            <a:avLst/>
          </a:prstGeom>
        </p:spPr>
        <p:txBody>
          <a:bodyPr spcFirstLastPara="1" vert="horz" wrap="square" lIns="91425" tIns="91425" rIns="91425" bIns="91425" rtlCol="0" anchor="ctr"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Một số phương pháp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trong việc giải quyết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bài toán khuyến nghị phim</a:t>
            </a:r>
          </a:p>
        </p:txBody>
      </p:sp>
    </p:spTree>
    <p:extLst>
      <p:ext uri="{BB962C8B-B14F-4D97-AF65-F5344CB8AC3E}">
        <p14:creationId xmlns:p14="http://schemas.microsoft.com/office/powerpoint/2010/main" val="258279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427098"/>
            <a:ext cx="8346296" cy="808101"/>
          </a:xfrm>
        </p:spPr>
        <p:txBody>
          <a:bodyPr/>
          <a:lstStyle/>
          <a:p>
            <a:pPr algn="l"/>
            <a:r>
              <a:rPr lang="en-US" sz="4000">
                <a:latin typeface="Calibri" panose="020F0502020204030204" pitchFamily="34" charset="0"/>
                <a:ea typeface="Calibri" panose="020F0502020204030204" pitchFamily="34" charset="0"/>
                <a:cs typeface="Calibri" panose="020F0502020204030204" pitchFamily="34" charset="0"/>
              </a:rPr>
              <a:t>PMF (Probabilistic Matrix Factorization)</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2624201"/>
            <a:ext cx="8171812" cy="3531066"/>
          </a:xfrm>
        </p:spPr>
        <p:txBody>
          <a:bodyPr>
            <a:noAutofit/>
          </a:bodyPr>
          <a:lstStyle/>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Thuật toán PMF là một phương pháp trong hệ thống gợi ý dựa trên kỹ thuật phân rã ma trận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PMF dựa trên hướng tiếp cận lọc cộng tác</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PMF được sử dụng rộng rãi trong các hệ thống gợi ý</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Hoạt động bằng cách </a:t>
            </a:r>
            <a:r>
              <a:rPr lang="vi-VN" sz="2000">
                <a:latin typeface="Calibri" panose="020F0502020204030204" pitchFamily="34" charset="0"/>
                <a:ea typeface="Calibri" panose="020F0502020204030204" pitchFamily="34" charset="0"/>
                <a:cs typeface="Calibri" panose="020F0502020204030204" pitchFamily="34" charset="0"/>
              </a:rPr>
              <a:t>tìm cách phân rã ma trận người dùng-sản phẩm thành hai ma trận nhỏ hơn, mỗi ma trận biểu diễn cho người dùng và sản phẩm</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PMF có hạn chế </a:t>
            </a:r>
            <a:r>
              <a:rPr lang="vi-VN" sz="2000">
                <a:latin typeface="Calibri" panose="020F0502020204030204" pitchFamily="34" charset="0"/>
                <a:ea typeface="Calibri" panose="020F0502020204030204" pitchFamily="34" charset="0"/>
                <a:cs typeface="Calibri" panose="020F0502020204030204" pitchFamily="34" charset="0"/>
              </a:rPr>
              <a:t>như việc không thể xử lý dữ liệu bị thiếu và không thể tự động điều chỉnh các tham số mô hình.</a:t>
            </a: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101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12921" y="1782698"/>
            <a:ext cx="8358078" cy="808101"/>
          </a:xfrm>
        </p:spPr>
        <p:txBody>
          <a:bodyPr/>
          <a:lstStyle/>
          <a:p>
            <a:pPr algn="l"/>
            <a:r>
              <a:rPr lang="en-US" sz="4000">
                <a:latin typeface="Calibri" panose="020F0502020204030204" pitchFamily="34" charset="0"/>
                <a:ea typeface="Calibri" panose="020F0502020204030204" pitchFamily="34" charset="0"/>
                <a:cs typeface="Calibri" panose="020F0502020204030204" pitchFamily="34" charset="0"/>
              </a:rPr>
              <a:t>BPMF (Bayesian Probabilistic Matrix Factorization)</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12920" y="2895132"/>
            <a:ext cx="8358079" cy="3302467"/>
          </a:xfrm>
        </p:spPr>
        <p:txBody>
          <a:bodyPr>
            <a:noAutofit/>
          </a:bodyPr>
          <a:lstStyle/>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Thuật toán BPMF là một phương pháp tiếp cận Bayesian đầy đủ của mô hình </a:t>
            </a:r>
            <a:r>
              <a:rPr lang="en-US" sz="2000">
                <a:latin typeface="Calibri" panose="020F0502020204030204" pitchFamily="34" charset="0"/>
                <a:ea typeface="Calibri" panose="020F0502020204030204" pitchFamily="34" charset="0"/>
                <a:cs typeface="Calibri" panose="020F0502020204030204" pitchFamily="34" charset="0"/>
              </a:rPr>
              <a:t>PMF.</a:t>
            </a:r>
          </a:p>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BPMF có thể được huấn luyện hiệu quả bằng cách sử dụng các phương pháp Markov chain Monte Carlo</a:t>
            </a:r>
            <a:r>
              <a:rPr lang="en-US" sz="2000">
                <a:latin typeface="Calibri" panose="020F0502020204030204" pitchFamily="34" charset="0"/>
                <a:ea typeface="Calibri" panose="020F0502020204030204" pitchFamily="34" charset="0"/>
                <a:cs typeface="Calibri" panose="020F0502020204030204" pitchFamily="34" charset="0"/>
              </a:rPr>
              <a:t>.</a:t>
            </a:r>
          </a:p>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Kết quả thu được từ các mô hình BPMF đạt độ chính xác dự đoán cao hơn đáng kể so với các mô hình PMF được huấn luyện bằng cách sử dụng ước lượng MAP</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Ư</a:t>
            </a:r>
            <a:r>
              <a:rPr lang="vi-VN" sz="2000">
                <a:latin typeface="Calibri" panose="020F0502020204030204" pitchFamily="34" charset="0"/>
                <a:ea typeface="Calibri" panose="020F0502020204030204" pitchFamily="34" charset="0"/>
                <a:cs typeface="Calibri" panose="020F0502020204030204" pitchFamily="34" charset="0"/>
              </a:rPr>
              <a:t>u điểm quan trọng của BPMF là tránh được việc điều chỉnh tham số và cung cấp phân phối dự đoán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806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427098"/>
            <a:ext cx="8346296" cy="808101"/>
          </a:xfrm>
        </p:spPr>
        <p:txBody>
          <a:bodyPr/>
          <a:lstStyle/>
          <a:p>
            <a:pPr algn="l"/>
            <a:r>
              <a:rPr lang="en-US" sz="4000">
                <a:latin typeface="Calibri" panose="020F0502020204030204" pitchFamily="34" charset="0"/>
                <a:ea typeface="Calibri" panose="020F0502020204030204" pitchFamily="34" charset="0"/>
                <a:cs typeface="Calibri" panose="020F0502020204030204" pitchFamily="34" charset="0"/>
              </a:rPr>
              <a:t>ALS (Alternating Least Squares)</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4" y="2531066"/>
            <a:ext cx="9026946" cy="3353267"/>
          </a:xfrm>
        </p:spPr>
        <p:txBody>
          <a:bodyPr>
            <a:noAutofit/>
          </a:bodyPr>
          <a:lstStyle/>
          <a:p>
            <a:pPr marL="800100" lvl="1" indent="-342900" algn="just">
              <a:buFont typeface="Wingdings" panose="05000000000000000000" pitchFamily="2" charset="2"/>
              <a:buChar char="v"/>
            </a:pPr>
            <a:r>
              <a:rPr lang="vi-VN" sz="2000">
                <a:latin typeface="Calibri" panose="020F0502020204030204" pitchFamily="34" charset="0"/>
                <a:ea typeface="Calibri" panose="020F0502020204030204" pitchFamily="34" charset="0"/>
                <a:cs typeface="Calibri" panose="020F0502020204030204" pitchFamily="34" charset="0"/>
              </a:rPr>
              <a:t>Thuật toán ALS là một phương pháp được sử dụng trong hệ thống gợi ý dựa trên kỹ thuật phân rã ma trận</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ALS là một phương pháp phổ biến trong lọc cộng tác</a:t>
            </a: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Thuật toán ALS được sử dụng để giải quyết </a:t>
            </a:r>
            <a:r>
              <a:rPr lang="vi-VN" sz="2000">
                <a:latin typeface="Calibri" panose="020F0502020204030204" pitchFamily="34" charset="0"/>
                <a:ea typeface="Calibri" panose="020F0502020204030204" pitchFamily="34" charset="0"/>
                <a:cs typeface="Calibri" panose="020F0502020204030204" pitchFamily="34" charset="0"/>
              </a:rPr>
              <a:t>vấn đề quá khớp (overfitting) trong dữ liệu thưa thớt và tăng độ chính xác của dự đoán trong hệ thống gợi ý</a:t>
            </a:r>
            <a:endParaRPr lang="en-US" sz="200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Ư</a:t>
            </a:r>
            <a:r>
              <a:rPr lang="vi-VN" sz="2000">
                <a:latin typeface="Calibri" panose="020F0502020204030204" pitchFamily="34" charset="0"/>
                <a:ea typeface="Calibri" panose="020F0502020204030204" pitchFamily="34" charset="0"/>
                <a:cs typeface="Calibri" panose="020F0502020204030204" pitchFamily="34" charset="0"/>
              </a:rPr>
              <a:t>u điểm của </a:t>
            </a:r>
            <a:r>
              <a:rPr lang="en-US" sz="2000">
                <a:latin typeface="Calibri" panose="020F0502020204030204" pitchFamily="34" charset="0"/>
                <a:ea typeface="Calibri" panose="020F0502020204030204" pitchFamily="34" charset="0"/>
                <a:cs typeface="Calibri" panose="020F0502020204030204" pitchFamily="34" charset="0"/>
              </a:rPr>
              <a:t>thuật toán </a:t>
            </a:r>
            <a:r>
              <a:rPr lang="vi-VN" sz="2000">
                <a:latin typeface="Calibri" panose="020F0502020204030204" pitchFamily="34" charset="0"/>
                <a:ea typeface="Calibri" panose="020F0502020204030204" pitchFamily="34" charset="0"/>
                <a:cs typeface="Calibri" panose="020F0502020204030204" pitchFamily="34" charset="0"/>
              </a:rPr>
              <a:t>ALS là nó có thể xử lý dữ liệu bị thiếu và có thể mở rộng để xử lý dữ liệu lớn.</a:t>
            </a: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544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57;p26">
            <a:extLst>
              <a:ext uri="{FF2B5EF4-FFF2-40B4-BE49-F238E27FC236}">
                <a16:creationId xmlns:a16="http://schemas.microsoft.com/office/drawing/2014/main" id="{295370E5-090A-446F-B3BE-66ADEAB6EC8C}"/>
              </a:ext>
            </a:extLst>
          </p:cNvPr>
          <p:cNvSpPr txBox="1">
            <a:spLocks noGrp="1"/>
          </p:cNvSpPr>
          <p:nvPr>
            <p:ph type="subTitle" idx="1"/>
          </p:nvPr>
        </p:nvSpPr>
        <p:spPr>
          <a:xfrm>
            <a:off x="1591205" y="1697567"/>
            <a:ext cx="7767637" cy="1096963"/>
          </a:xfrm>
          <a:prstGeom prst="rect">
            <a:avLst/>
          </a:prstGeom>
          <a:solidFill>
            <a:schemeClr val="accent1">
              <a:lumMod val="40000"/>
              <a:lumOff val="6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900">
                <a:latin typeface="Calibri" panose="020F0502020204030204" pitchFamily="34" charset="0"/>
                <a:ea typeface="Calibri" panose="020F0502020204030204" pitchFamily="34" charset="0"/>
                <a:cs typeface="Calibri" panose="020F0502020204030204" pitchFamily="34" charset="0"/>
              </a:rPr>
              <a:t>PHẦN 3</a:t>
            </a:r>
            <a:endParaRPr sz="5900">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258;p26">
            <a:extLst>
              <a:ext uri="{FF2B5EF4-FFF2-40B4-BE49-F238E27FC236}">
                <a16:creationId xmlns:a16="http://schemas.microsoft.com/office/drawing/2014/main" id="{977CF09D-0818-41A9-B72A-A7319CC1AD31}"/>
              </a:ext>
            </a:extLst>
          </p:cNvPr>
          <p:cNvSpPr txBox="1">
            <a:spLocks/>
          </p:cNvSpPr>
          <p:nvPr/>
        </p:nvSpPr>
        <p:spPr>
          <a:xfrm>
            <a:off x="1591204" y="3135849"/>
            <a:ext cx="7767637" cy="2672283"/>
          </a:xfrm>
          <a:prstGeom prst="rect">
            <a:avLst/>
          </a:prstGeom>
        </p:spPr>
        <p:txBody>
          <a:bodyPr spcFirstLastPara="1" vert="horz" wrap="square" lIns="91425" tIns="91425" rIns="91425" bIns="91425" rtlCol="0" anchor="ctr"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Khảo sát hệ thống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khuyến nghị trên một số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trang web xem phim</a:t>
            </a:r>
          </a:p>
        </p:txBody>
      </p:sp>
    </p:spTree>
    <p:extLst>
      <p:ext uri="{BB962C8B-B14F-4D97-AF65-F5344CB8AC3E}">
        <p14:creationId xmlns:p14="http://schemas.microsoft.com/office/powerpoint/2010/main" val="373505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173099"/>
            <a:ext cx="7763933" cy="825035"/>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Netflix</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1998134"/>
            <a:ext cx="7763933" cy="2734266"/>
          </a:xfrm>
        </p:spPr>
        <p:txBody>
          <a:bodyPr>
            <a:noAutofit/>
          </a:bodyPr>
          <a:lstStyle/>
          <a:p>
            <a:pPr lvl="1"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6347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173099"/>
            <a:ext cx="7763933" cy="825035"/>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FPT Play</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1998134"/>
            <a:ext cx="7763933" cy="2734266"/>
          </a:xfrm>
        </p:spPr>
        <p:txBody>
          <a:bodyPr>
            <a:noAutofit/>
          </a:bodyPr>
          <a:lstStyle/>
          <a:p>
            <a:pPr lvl="1"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532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1173099"/>
            <a:ext cx="7763933" cy="825035"/>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Zing TV</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1998134"/>
            <a:ext cx="7763933" cy="2734266"/>
          </a:xfrm>
        </p:spPr>
        <p:txBody>
          <a:bodyPr>
            <a:noAutofit/>
          </a:bodyPr>
          <a:lstStyle/>
          <a:p>
            <a:pPr lvl="1"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5184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04455" y="397933"/>
            <a:ext cx="7763933" cy="1600201"/>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Nhận định chung </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sau quá trình khảo sát</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04455" y="1998134"/>
            <a:ext cx="7763933" cy="2734266"/>
          </a:xfrm>
        </p:spPr>
        <p:txBody>
          <a:bodyPr>
            <a:noAutofit/>
          </a:bodyPr>
          <a:lstStyle/>
          <a:p>
            <a:pPr lvl="1"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5822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49;p25">
            <a:extLst>
              <a:ext uri="{FF2B5EF4-FFF2-40B4-BE49-F238E27FC236}">
                <a16:creationId xmlns:a16="http://schemas.microsoft.com/office/drawing/2014/main" id="{04A24207-CF65-4071-BC9E-D2FC4129B295}"/>
              </a:ext>
            </a:extLst>
          </p:cNvPr>
          <p:cNvSpPr txBox="1">
            <a:spLocks/>
          </p:cNvSpPr>
          <p:nvPr/>
        </p:nvSpPr>
        <p:spPr>
          <a:xfrm>
            <a:off x="1428807" y="1557867"/>
            <a:ext cx="2341014" cy="932480"/>
          </a:xfrm>
          <a:prstGeom prst="rect">
            <a:avLst/>
          </a:prstGeom>
          <a:solidFill>
            <a:schemeClr val="accent1">
              <a:lumMod val="20000"/>
              <a:lumOff val="80000"/>
            </a:schemeClr>
          </a:solidFill>
        </p:spPr>
        <p:txBody>
          <a:bodyPr spcFirstLastPara="1" wrap="square" lIns="91425" tIns="91425" rIns="91425" bIns="91425"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
              <a:t>1</a:t>
            </a:r>
          </a:p>
        </p:txBody>
      </p:sp>
      <p:sp>
        <p:nvSpPr>
          <p:cNvPr id="9" name="Google Shape;250;p25">
            <a:extLst>
              <a:ext uri="{FF2B5EF4-FFF2-40B4-BE49-F238E27FC236}">
                <a16:creationId xmlns:a16="http://schemas.microsoft.com/office/drawing/2014/main" id="{35D15BCF-E882-4FA0-AE6E-719E78813262}"/>
              </a:ext>
            </a:extLst>
          </p:cNvPr>
          <p:cNvSpPr txBox="1">
            <a:spLocks noGrp="1"/>
          </p:cNvSpPr>
          <p:nvPr>
            <p:ph type="subTitle" idx="1"/>
          </p:nvPr>
        </p:nvSpPr>
        <p:spPr>
          <a:xfrm>
            <a:off x="3744367" y="1557866"/>
            <a:ext cx="6229366" cy="9324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200" b="1">
                <a:latin typeface="Calibri" panose="020F0502020204030204" pitchFamily="34" charset="0"/>
                <a:ea typeface="Calibri" panose="020F0502020204030204" pitchFamily="34" charset="0"/>
                <a:cs typeface="Calibri" panose="020F0502020204030204" pitchFamily="34" charset="0"/>
              </a:rPr>
              <a:t>Giới thiệu về hệ thống khuyến nghị</a:t>
            </a:r>
          </a:p>
          <a:p>
            <a:pPr marL="285750" lvl="0" indent="-285750" algn="l" rtl="0">
              <a:spcBef>
                <a:spcPts val="0"/>
              </a:spcBef>
              <a:spcAft>
                <a:spcPts val="0"/>
              </a:spcAft>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Giới thiệu, Lý thuyết bài toán khuyến nghị</a:t>
            </a:r>
          </a:p>
          <a:p>
            <a:pPr marL="285750" lvl="0" indent="-285750" algn="l" rtl="0">
              <a:spcBef>
                <a:spcPts val="0"/>
              </a:spcBef>
              <a:spcAft>
                <a:spcPts val="0"/>
              </a:spcAft>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Các hướng tiếp cận</a:t>
            </a:r>
          </a:p>
        </p:txBody>
      </p:sp>
      <p:sp>
        <p:nvSpPr>
          <p:cNvPr id="10" name="Google Shape;249;p25">
            <a:extLst>
              <a:ext uri="{FF2B5EF4-FFF2-40B4-BE49-F238E27FC236}">
                <a16:creationId xmlns:a16="http://schemas.microsoft.com/office/drawing/2014/main" id="{D87287FA-FF99-4B76-8F05-669DAA33EAB3}"/>
              </a:ext>
            </a:extLst>
          </p:cNvPr>
          <p:cNvSpPr txBox="1">
            <a:spLocks/>
          </p:cNvSpPr>
          <p:nvPr/>
        </p:nvSpPr>
        <p:spPr>
          <a:xfrm>
            <a:off x="1428807" y="2893301"/>
            <a:ext cx="2341014" cy="1610966"/>
          </a:xfrm>
          <a:prstGeom prst="rect">
            <a:avLst/>
          </a:prstGeom>
          <a:solidFill>
            <a:schemeClr val="accent1">
              <a:lumMod val="20000"/>
              <a:lumOff val="80000"/>
            </a:schemeClr>
          </a:solidFill>
        </p:spPr>
        <p:txBody>
          <a:bodyPr spcFirstLastPara="1" wrap="square" lIns="91425" tIns="91425" rIns="91425" bIns="91425"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
              <a:t>2</a:t>
            </a:r>
          </a:p>
        </p:txBody>
      </p:sp>
      <p:sp>
        <p:nvSpPr>
          <p:cNvPr id="11" name="Google Shape;250;p25">
            <a:extLst>
              <a:ext uri="{FF2B5EF4-FFF2-40B4-BE49-F238E27FC236}">
                <a16:creationId xmlns:a16="http://schemas.microsoft.com/office/drawing/2014/main" id="{85DFDBB4-891E-48EA-9993-4FD552529F05}"/>
              </a:ext>
            </a:extLst>
          </p:cNvPr>
          <p:cNvSpPr txBox="1">
            <a:spLocks/>
          </p:cNvSpPr>
          <p:nvPr/>
        </p:nvSpPr>
        <p:spPr>
          <a:xfrm>
            <a:off x="3744366" y="2893301"/>
            <a:ext cx="6229367" cy="1610966"/>
          </a:xfrm>
          <a:prstGeom prst="rect">
            <a:avLst/>
          </a:prstGeom>
        </p:spPr>
        <p:txBody>
          <a:bodyPr spcFirstLastPara="1" vert="horz" wrap="square" lIns="91425" tIns="91425" rIns="91425" bIns="91425" rtlCol="0" anchor="ctr" anchorCtr="0">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ts val="0"/>
              </a:spcBef>
            </a:pPr>
            <a:r>
              <a:rPr lang="en-US" sz="2200" b="1">
                <a:latin typeface="Calibri" panose="020F0502020204030204" pitchFamily="34" charset="0"/>
                <a:ea typeface="Calibri" panose="020F0502020204030204" pitchFamily="34" charset="0"/>
                <a:cs typeface="Calibri" panose="020F0502020204030204" pitchFamily="34" charset="0"/>
              </a:rPr>
              <a:t>Một số phương pháp trong việc giải quyết bài toán khuyến nghị phim</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PMF (Probabilistic Matrix Factorization)</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BPMF (Bayesian Probabilistic Matrix Factorization)</a:t>
            </a:r>
          </a:p>
          <a:p>
            <a:pPr marL="285750" indent="-285750" algn="l">
              <a:spcBef>
                <a:spcPts val="0"/>
              </a:spcBef>
              <a:buFont typeface="Wingdings" panose="05000000000000000000" pitchFamily="2" charset="2"/>
              <a:buChar char="v"/>
            </a:pPr>
            <a:r>
              <a:rPr lang="en-US" sz="2400">
                <a:latin typeface="Calibri" panose="020F0502020204030204" pitchFamily="34" charset="0"/>
                <a:ea typeface="Calibri" panose="020F0502020204030204" pitchFamily="34" charset="0"/>
                <a:cs typeface="Calibri" panose="020F0502020204030204" pitchFamily="34" charset="0"/>
              </a:rPr>
              <a:t>ALS (Alternating Least Squares)</a:t>
            </a:r>
            <a:endParaRPr lang="en-US" sz="2200">
              <a:latin typeface="Calibri" panose="020F0502020204030204" pitchFamily="34" charset="0"/>
              <a:ea typeface="Calibri" panose="020F0502020204030204" pitchFamily="34" charset="0"/>
              <a:cs typeface="Calibri" panose="020F0502020204030204" pitchFamily="34" charset="0"/>
            </a:endParaRPr>
          </a:p>
        </p:txBody>
      </p:sp>
      <p:sp>
        <p:nvSpPr>
          <p:cNvPr id="14" name="Google Shape;249;p25">
            <a:extLst>
              <a:ext uri="{FF2B5EF4-FFF2-40B4-BE49-F238E27FC236}">
                <a16:creationId xmlns:a16="http://schemas.microsoft.com/office/drawing/2014/main" id="{522636C8-3F7C-443B-AFA4-FFB33E493CB8}"/>
              </a:ext>
            </a:extLst>
          </p:cNvPr>
          <p:cNvSpPr txBox="1">
            <a:spLocks/>
          </p:cNvSpPr>
          <p:nvPr/>
        </p:nvSpPr>
        <p:spPr>
          <a:xfrm>
            <a:off x="1428807" y="4786175"/>
            <a:ext cx="2341014" cy="1610966"/>
          </a:xfrm>
          <a:prstGeom prst="rect">
            <a:avLst/>
          </a:prstGeom>
          <a:solidFill>
            <a:schemeClr val="accent1">
              <a:lumMod val="20000"/>
              <a:lumOff val="80000"/>
            </a:schemeClr>
          </a:solidFill>
        </p:spPr>
        <p:txBody>
          <a:bodyPr spcFirstLastPara="1" wrap="square" lIns="91425" tIns="91425" rIns="91425" bIns="91425" anchor="ctr"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
              <a:t>3</a:t>
            </a:r>
          </a:p>
        </p:txBody>
      </p:sp>
      <p:sp>
        <p:nvSpPr>
          <p:cNvPr id="15" name="Google Shape;250;p25">
            <a:extLst>
              <a:ext uri="{FF2B5EF4-FFF2-40B4-BE49-F238E27FC236}">
                <a16:creationId xmlns:a16="http://schemas.microsoft.com/office/drawing/2014/main" id="{A4C5792D-AABE-4A6E-B75D-70AD4CDCD37B}"/>
              </a:ext>
            </a:extLst>
          </p:cNvPr>
          <p:cNvSpPr txBox="1">
            <a:spLocks/>
          </p:cNvSpPr>
          <p:nvPr/>
        </p:nvSpPr>
        <p:spPr>
          <a:xfrm>
            <a:off x="3744367" y="4786176"/>
            <a:ext cx="6229366" cy="1610966"/>
          </a:xfrm>
          <a:prstGeom prst="rect">
            <a:avLst/>
          </a:prstGeom>
        </p:spPr>
        <p:txBody>
          <a:bodyPr spcFirstLastPara="1" vert="horz" wrap="square" lIns="91425" tIns="91425" rIns="91425" bIns="91425" rtlCol="0" anchor="ctr" anchorCtr="0">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ts val="0"/>
              </a:spcBef>
            </a:pPr>
            <a:r>
              <a:rPr lang="en-US" sz="2200" b="1">
                <a:latin typeface="Calibri" panose="020F0502020204030204" pitchFamily="34" charset="0"/>
                <a:ea typeface="Calibri" panose="020F0502020204030204" pitchFamily="34" charset="0"/>
                <a:cs typeface="Calibri" panose="020F0502020204030204" pitchFamily="34" charset="0"/>
              </a:rPr>
              <a:t>Khảo sát hệ thống khuyến nghị trên một số trang web xem phim</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Netflix</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FPT Play</a:t>
            </a:r>
          </a:p>
          <a:p>
            <a:pPr marL="285750" indent="-285750" algn="l">
              <a:spcBef>
                <a:spcPts val="0"/>
              </a:spcBef>
              <a:buFont typeface="Wingdings" panose="05000000000000000000" pitchFamily="2" charset="2"/>
              <a:buChar char="v"/>
            </a:pPr>
            <a:r>
              <a:rPr lang="en-US" sz="2200">
                <a:latin typeface="Calibri" panose="020F0502020204030204" pitchFamily="34" charset="0"/>
                <a:ea typeface="Calibri" panose="020F0502020204030204" pitchFamily="34" charset="0"/>
                <a:cs typeface="Calibri" panose="020F0502020204030204" pitchFamily="34" charset="0"/>
              </a:rPr>
              <a:t>Zing TV</a:t>
            </a:r>
          </a:p>
        </p:txBody>
      </p:sp>
      <p:sp>
        <p:nvSpPr>
          <p:cNvPr id="16" name="Google Shape;248;p25">
            <a:extLst>
              <a:ext uri="{FF2B5EF4-FFF2-40B4-BE49-F238E27FC236}">
                <a16:creationId xmlns:a16="http://schemas.microsoft.com/office/drawing/2014/main" id="{C899B69B-52B5-4A6C-91E5-D6E8724EED2D}"/>
              </a:ext>
            </a:extLst>
          </p:cNvPr>
          <p:cNvSpPr txBox="1">
            <a:spLocks/>
          </p:cNvSpPr>
          <p:nvPr/>
        </p:nvSpPr>
        <p:spPr>
          <a:xfrm>
            <a:off x="1428807" y="313268"/>
            <a:ext cx="7340560" cy="932482"/>
          </a:xfrm>
          <a:prstGeom prst="rect">
            <a:avLst/>
          </a:prstGeom>
        </p:spPr>
        <p:txBody>
          <a:bodyPr spcFirstLastPara="1" vert="horz" wrap="square" lIns="91425" tIns="91425" rIns="91425" bIns="91425" rtlCol="0" anchor="t"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a:t>Nội dung chính</a:t>
            </a:r>
          </a:p>
        </p:txBody>
      </p:sp>
    </p:spTree>
    <p:extLst>
      <p:ext uri="{BB962C8B-B14F-4D97-AF65-F5344CB8AC3E}">
        <p14:creationId xmlns:p14="http://schemas.microsoft.com/office/powerpoint/2010/main" val="172780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57;p26">
            <a:extLst>
              <a:ext uri="{FF2B5EF4-FFF2-40B4-BE49-F238E27FC236}">
                <a16:creationId xmlns:a16="http://schemas.microsoft.com/office/drawing/2014/main" id="{295370E5-090A-446F-B3BE-66ADEAB6EC8C}"/>
              </a:ext>
            </a:extLst>
          </p:cNvPr>
          <p:cNvSpPr txBox="1">
            <a:spLocks noGrp="1"/>
          </p:cNvSpPr>
          <p:nvPr>
            <p:ph type="subTitle" idx="1"/>
          </p:nvPr>
        </p:nvSpPr>
        <p:spPr>
          <a:xfrm>
            <a:off x="1591205" y="1697567"/>
            <a:ext cx="7767637" cy="1096963"/>
          </a:xfrm>
          <a:prstGeom prst="rect">
            <a:avLst/>
          </a:prstGeom>
          <a:solidFill>
            <a:schemeClr val="accent1">
              <a:lumMod val="40000"/>
              <a:lumOff val="6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5900">
                <a:latin typeface="Calibri" panose="020F0502020204030204" pitchFamily="34" charset="0"/>
                <a:ea typeface="Calibri" panose="020F0502020204030204" pitchFamily="34" charset="0"/>
                <a:cs typeface="Calibri" panose="020F0502020204030204" pitchFamily="34" charset="0"/>
              </a:rPr>
              <a:t>PHẦN 1</a:t>
            </a:r>
            <a:endParaRPr sz="5900">
              <a:latin typeface="Calibri" panose="020F0502020204030204" pitchFamily="34" charset="0"/>
              <a:ea typeface="Calibri" panose="020F0502020204030204" pitchFamily="34" charset="0"/>
              <a:cs typeface="Calibri" panose="020F0502020204030204" pitchFamily="34" charset="0"/>
            </a:endParaRPr>
          </a:p>
        </p:txBody>
      </p:sp>
      <p:sp>
        <p:nvSpPr>
          <p:cNvPr id="13" name="Google Shape;258;p26">
            <a:extLst>
              <a:ext uri="{FF2B5EF4-FFF2-40B4-BE49-F238E27FC236}">
                <a16:creationId xmlns:a16="http://schemas.microsoft.com/office/drawing/2014/main" id="{977CF09D-0818-41A9-B72A-A7319CC1AD31}"/>
              </a:ext>
            </a:extLst>
          </p:cNvPr>
          <p:cNvSpPr txBox="1">
            <a:spLocks/>
          </p:cNvSpPr>
          <p:nvPr/>
        </p:nvSpPr>
        <p:spPr>
          <a:xfrm>
            <a:off x="1591204" y="3135850"/>
            <a:ext cx="7767637" cy="1482900"/>
          </a:xfrm>
          <a:prstGeom prst="rect">
            <a:avLst/>
          </a:prstGeom>
        </p:spPr>
        <p:txBody>
          <a:bodyPr spcFirstLastPara="1" vert="horz" wrap="square" lIns="91425" tIns="91425" rIns="91425" bIns="91425" rtlCol="0" anchor="ctr"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Giới thiệu về </a:t>
            </a:r>
          </a:p>
          <a:p>
            <a:pPr algn="ctr">
              <a:spcBef>
                <a:spcPts val="0"/>
              </a:spcBef>
            </a:pPr>
            <a:r>
              <a:rPr lang="en-US" sz="5000">
                <a:latin typeface="Calibri" panose="020F0502020204030204" pitchFamily="34" charset="0"/>
                <a:ea typeface="Calibri" panose="020F0502020204030204" pitchFamily="34" charset="0"/>
                <a:cs typeface="Calibri" panose="020F0502020204030204" pitchFamily="34" charset="0"/>
              </a:rPr>
              <a:t>hệ thống khuyến nghị</a:t>
            </a:r>
          </a:p>
        </p:txBody>
      </p:sp>
    </p:spTree>
    <p:extLst>
      <p:ext uri="{BB962C8B-B14F-4D97-AF65-F5344CB8AC3E}">
        <p14:creationId xmlns:p14="http://schemas.microsoft.com/office/powerpoint/2010/main" val="126460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924704" y="1714965"/>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Giới thiệu về </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hệ thống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924704" y="3682069"/>
            <a:ext cx="7763933" cy="1646302"/>
          </a:xfrm>
        </p:spPr>
        <p:txBody>
          <a:bodyPr>
            <a:noAutofit/>
          </a:bodyPr>
          <a:lstStyle/>
          <a:p>
            <a:pPr algn="just"/>
            <a:r>
              <a:rPr lang="vi-VN" sz="2000">
                <a:latin typeface="Calibri" panose="020F0502020204030204" pitchFamily="34" charset="0"/>
                <a:ea typeface="Calibri" panose="020F0502020204030204" pitchFamily="34" charset="0"/>
                <a:cs typeface="Calibri" panose="020F0502020204030204" pitchFamily="34" charset="0"/>
              </a:rPr>
              <a:t>Hệ thống khuyến nghị (Recommender System) hay còn </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được gọi là hệ thống tư vấn</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là một hệ thống có nhiệm vụ chọn lọc thông tin nhằm dự đoán sở thích, mức độ phù hợp, mối quan tâm và nhu cầu của người dùng để đưa</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ra một hoặc nhiều mục, sản phẩm, dịch vụ mà người dùng sẽ quan tâm với xác suất</a:t>
            </a:r>
            <a:r>
              <a:rPr lang="en-US" sz="2000">
                <a:latin typeface="Calibri" panose="020F0502020204030204" pitchFamily="34" charset="0"/>
                <a:ea typeface="Calibri" panose="020F0502020204030204" pitchFamily="34" charset="0"/>
                <a:cs typeface="Calibri" panose="020F0502020204030204" pitchFamily="34" charset="0"/>
              </a:rPr>
              <a:t> là</a:t>
            </a:r>
            <a:r>
              <a:rPr lang="vi-VN" sz="2000">
                <a:latin typeface="Calibri" panose="020F0502020204030204" pitchFamily="34" charset="0"/>
                <a:ea typeface="Calibri" panose="020F0502020204030204" pitchFamily="34" charset="0"/>
                <a:cs typeface="Calibri" panose="020F0502020204030204" pitchFamily="34" charset="0"/>
              </a:rPr>
              <a:t> lớn nhất </a:t>
            </a: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296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Lý thuyết 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1719665"/>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Lý thuyết bài toán khuyến nghị bao gồm các định nghĩa như:</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Không gian người dùng</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Không gian đối đối tượng khuyến nghị</a:t>
            </a:r>
          </a:p>
          <a:p>
            <a:pPr marL="285750" indent="-28575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Hàm phù hợp</a:t>
            </a:r>
          </a:p>
        </p:txBody>
      </p:sp>
    </p:spTree>
    <p:extLst>
      <p:ext uri="{BB962C8B-B14F-4D97-AF65-F5344CB8AC3E}">
        <p14:creationId xmlns:p14="http://schemas.microsoft.com/office/powerpoint/2010/main" val="3306127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Lý thuyết 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3158998"/>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Trong đó:</a:t>
            </a: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Không gian người dùng </a:t>
            </a:r>
            <a:r>
              <a:rPr lang="en-US" sz="2000">
                <a:latin typeface="Calibri" panose="020F0502020204030204" pitchFamily="34" charset="0"/>
                <a:ea typeface="Calibri" panose="020F0502020204030204" pitchFamily="34" charset="0"/>
                <a:cs typeface="Calibri" panose="020F0502020204030204" pitchFamily="34" charset="0"/>
              </a:rPr>
              <a:t>là </a:t>
            </a:r>
            <a:r>
              <a:rPr lang="vi-VN" sz="2000">
                <a:latin typeface="Calibri" panose="020F0502020204030204" pitchFamily="34" charset="0"/>
                <a:ea typeface="Calibri" panose="020F0502020204030204" pitchFamily="34" charset="0"/>
                <a:cs typeface="Calibri" panose="020F0502020204030204" pitchFamily="34" charset="0"/>
              </a:rPr>
              <a:t>tập tất cả nhữ</a:t>
            </a:r>
            <a:r>
              <a:rPr lang="en-US" sz="2000">
                <a:latin typeface="Calibri" panose="020F0502020204030204" pitchFamily="34" charset="0"/>
                <a:ea typeface="Calibri" panose="020F0502020204030204" pitchFamily="34" charset="0"/>
                <a:cs typeface="Calibri" panose="020F0502020204030204" pitchFamily="34" charset="0"/>
              </a:rPr>
              <a:t>n</a:t>
            </a:r>
            <a:r>
              <a:rPr lang="vi-VN" sz="2000">
                <a:latin typeface="Calibri" panose="020F0502020204030204" pitchFamily="34" charset="0"/>
                <a:ea typeface="Calibri" panose="020F0502020204030204" pitchFamily="34" charset="0"/>
                <a:cs typeface="Calibri" panose="020F0502020204030204" pitchFamily="34" charset="0"/>
              </a:rPr>
              <a:t>g người dùng mà hệ thống quan sát được</a:t>
            </a:r>
            <a:r>
              <a:rPr lang="en-US" sz="2000">
                <a:latin typeface="Calibri" panose="020F0502020204030204" pitchFamily="34" charset="0"/>
                <a:ea typeface="Calibri" panose="020F0502020204030204" pitchFamily="34" charset="0"/>
                <a:cs typeface="Calibri" panose="020F0502020204030204" pitchFamily="34" charset="0"/>
              </a:rPr>
              <a:t>. </a:t>
            </a: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Không gian đối đối tượng khuyến nghị </a:t>
            </a:r>
            <a:r>
              <a:rPr lang="en-US" sz="2000">
                <a:latin typeface="Calibri" panose="020F0502020204030204" pitchFamily="34" charset="0"/>
                <a:ea typeface="Calibri" panose="020F0502020204030204" pitchFamily="34" charset="0"/>
                <a:cs typeface="Calibri" panose="020F0502020204030204" pitchFamily="34" charset="0"/>
              </a:rPr>
              <a:t>là t</a:t>
            </a:r>
            <a:r>
              <a:rPr lang="vi-VN" sz="2000">
                <a:latin typeface="Calibri" panose="020F0502020204030204" pitchFamily="34" charset="0"/>
                <a:ea typeface="Calibri" panose="020F0502020204030204" pitchFamily="34" charset="0"/>
                <a:cs typeface="Calibri" panose="020F0502020204030204" pitchFamily="34" charset="0"/>
              </a:rPr>
              <a:t>ập tất cả những đối tượng sẽ được khuyến nghị cho người </a:t>
            </a:r>
            <a:r>
              <a:rPr lang="en-US" sz="2000">
                <a:latin typeface="Calibri" panose="020F0502020204030204" pitchFamily="34" charset="0"/>
                <a:ea typeface="Calibri" panose="020F0502020204030204" pitchFamily="34" charset="0"/>
                <a:cs typeface="Calibri" panose="020F0502020204030204" pitchFamily="34" charset="0"/>
              </a:rPr>
              <a:t>dùng. Ví dụ: Mặt hàng, phim ảnh, sách vở…</a:t>
            </a:r>
            <a:endParaRPr lang="en-US" sz="2000" b="1">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000" b="1">
                <a:latin typeface="Calibri" panose="020F0502020204030204" pitchFamily="34" charset="0"/>
                <a:ea typeface="Calibri" panose="020F0502020204030204" pitchFamily="34" charset="0"/>
                <a:cs typeface="Calibri" panose="020F0502020204030204" pitchFamily="34" charset="0"/>
              </a:rPr>
              <a:t>Hàm phù hợp </a:t>
            </a:r>
            <a:r>
              <a:rPr lang="en-US" sz="2000">
                <a:latin typeface="Calibri" panose="020F0502020204030204" pitchFamily="34" charset="0"/>
                <a:ea typeface="Calibri" panose="020F0502020204030204" pitchFamily="34" charset="0"/>
                <a:cs typeface="Calibri" panose="020F0502020204030204" pitchFamily="34" charset="0"/>
              </a:rPr>
              <a:t>là một ma trận ánh xạ mức độ phù hợp của người dùng đối với đối tượng khuyến nghị</a:t>
            </a:r>
            <a:endParaRPr lang="en-US" sz="2000" b="1">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510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852335"/>
            <a:ext cx="7763933" cy="1719665"/>
          </a:xfrm>
        </p:spPr>
        <p:txBody>
          <a:bodyPr>
            <a:noAutofit/>
          </a:bodyPr>
          <a:lstStyle/>
          <a:p>
            <a:pPr algn="just"/>
            <a:r>
              <a:rPr lang="en-US" sz="2000">
                <a:latin typeface="Calibri" panose="020F0502020204030204" pitchFamily="34" charset="0"/>
                <a:ea typeface="Calibri" panose="020F0502020204030204" pitchFamily="34" charset="0"/>
                <a:cs typeface="Calibri" panose="020F0502020204030204" pitchFamily="34" charset="0"/>
              </a:rPr>
              <a:t>Các hướng tiếp cận bao gồm</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lọc dựa trên nội dung (Content-base Filtering)</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lọc cộng tác (Collaborative Filtering)</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Phương pháp tiếp cận lai (Hybird Filtering)</a:t>
            </a:r>
          </a:p>
          <a:p>
            <a:pPr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590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7"/>
            <a:ext cx="7763933" cy="3391366"/>
          </a:xfrm>
        </p:spPr>
        <p:txBody>
          <a:bodyPr>
            <a:noAutofit/>
          </a:bodyPr>
          <a:lstStyle/>
          <a:p>
            <a:pPr algn="just"/>
            <a:r>
              <a:rPr lang="en-US" sz="2000" b="1">
                <a:latin typeface="Calibri" panose="020F0502020204030204" pitchFamily="34" charset="0"/>
                <a:ea typeface="Calibri" panose="020F0502020204030204" pitchFamily="34" charset="0"/>
                <a:cs typeface="Calibri" panose="020F0502020204030204" pitchFamily="34" charset="0"/>
              </a:rPr>
              <a:t>	Phương pháp lọc dựa trên nội dung (Content-base Filtering</a:t>
            </a:r>
            <a:r>
              <a:rPr lang="en-US" sz="2000">
                <a:latin typeface="Calibri" panose="020F0502020204030204" pitchFamily="34" charset="0"/>
                <a:ea typeface="Calibri" panose="020F0502020204030204" pitchFamily="34" charset="0"/>
                <a:cs typeface="Calibri" panose="020F0502020204030204" pitchFamily="34" charset="0"/>
              </a:rPr>
              <a:t>) là </a:t>
            </a:r>
            <a:r>
              <a:rPr lang="vi-VN" sz="2000">
                <a:latin typeface="Calibri" panose="020F0502020204030204" pitchFamily="34" charset="0"/>
                <a:ea typeface="Calibri" panose="020F0502020204030204" pitchFamily="34" charset="0"/>
                <a:cs typeface="Calibri" panose="020F0502020204030204" pitchFamily="34" charset="0"/>
              </a:rPr>
              <a:t>phương </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pháp thực hiện dựa trên việc so sánh nội dung thông tin hay mô tả hàng hóa</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để tìm ra những sản</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phẩm tương tự với những gì mà người dùng đã từng quan tâm </a:t>
            </a:r>
            <a:r>
              <a:rPr lang="en-US" sz="2000">
                <a:latin typeface="Calibri" panose="020F0502020204030204" pitchFamily="34" charset="0"/>
                <a:ea typeface="Calibri" panose="020F0502020204030204" pitchFamily="34" charset="0"/>
                <a:cs typeface="Calibri" panose="020F0502020204030204" pitchFamily="34" charset="0"/>
              </a:rPr>
              <a:t>và khuyến nghị</a:t>
            </a:r>
            <a:r>
              <a:rPr lang="vi-VN" sz="2000">
                <a:latin typeface="Calibri" panose="020F0502020204030204" pitchFamily="34" charset="0"/>
                <a:ea typeface="Calibri" panose="020F0502020204030204" pitchFamily="34" charset="0"/>
                <a:cs typeface="Calibri" panose="020F0502020204030204" pitchFamily="34" charset="0"/>
              </a:rPr>
              <a:t> cho họ những sản phẩm này</a:t>
            </a:r>
            <a:r>
              <a:rPr lang="en-US" sz="200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Các cách tiếp cận lọc dựa trên nội dung:</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bộ nhớ</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mô hình</a:t>
            </a:r>
          </a:p>
        </p:txBody>
      </p:sp>
    </p:spTree>
    <p:extLst>
      <p:ext uri="{BB962C8B-B14F-4D97-AF65-F5344CB8AC3E}">
        <p14:creationId xmlns:p14="http://schemas.microsoft.com/office/powerpoint/2010/main" val="390360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39987D-1D3D-497E-BC78-9460D0A07B22}"/>
              </a:ext>
            </a:extLst>
          </p:cNvPr>
          <p:cNvSpPr>
            <a:spLocks noGrp="1"/>
          </p:cNvSpPr>
          <p:nvPr>
            <p:ph type="ctrTitle"/>
          </p:nvPr>
        </p:nvSpPr>
        <p:spPr>
          <a:xfrm>
            <a:off x="1119437" y="639699"/>
            <a:ext cx="7011566" cy="1646302"/>
          </a:xfrm>
        </p:spPr>
        <p:txBody>
          <a:bodyPr/>
          <a:lstStyle/>
          <a:p>
            <a:pPr algn="l"/>
            <a:r>
              <a:rPr lang="en-US">
                <a:latin typeface="Calibri" panose="020F0502020204030204" pitchFamily="34" charset="0"/>
                <a:ea typeface="Calibri" panose="020F0502020204030204" pitchFamily="34" charset="0"/>
                <a:cs typeface="Calibri" panose="020F0502020204030204" pitchFamily="34" charset="0"/>
              </a:rPr>
              <a:t>Các hướng tiếp cận của</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bài toán khuyến nghị</a:t>
            </a:r>
          </a:p>
        </p:txBody>
      </p:sp>
      <p:sp>
        <p:nvSpPr>
          <p:cNvPr id="7" name="Subtitle 6">
            <a:extLst>
              <a:ext uri="{FF2B5EF4-FFF2-40B4-BE49-F238E27FC236}">
                <a16:creationId xmlns:a16="http://schemas.microsoft.com/office/drawing/2014/main" id="{387756A3-BAFE-45B0-A123-3DCB9F8DBA22}"/>
              </a:ext>
            </a:extLst>
          </p:cNvPr>
          <p:cNvSpPr>
            <a:spLocks noGrp="1"/>
          </p:cNvSpPr>
          <p:nvPr>
            <p:ph type="subTitle" idx="1"/>
          </p:nvPr>
        </p:nvSpPr>
        <p:spPr>
          <a:xfrm>
            <a:off x="1119437" y="2569167"/>
            <a:ext cx="7763933" cy="3391366"/>
          </a:xfrm>
        </p:spPr>
        <p:txBody>
          <a:bodyPr>
            <a:noAutofit/>
          </a:bodyPr>
          <a:lstStyle/>
          <a:p>
            <a:pPr algn="just"/>
            <a:r>
              <a:rPr lang="en-US" sz="2000" b="1">
                <a:latin typeface="Calibri" panose="020F0502020204030204" pitchFamily="34" charset="0"/>
                <a:ea typeface="Calibri" panose="020F0502020204030204" pitchFamily="34" charset="0"/>
                <a:cs typeface="Calibri" panose="020F0502020204030204" pitchFamily="34" charset="0"/>
              </a:rPr>
              <a:t>	Phương pháp lọc cộng tác (Collaborative Filtering)</a:t>
            </a:r>
            <a:r>
              <a:rPr lang="en-US" sz="2000">
                <a:latin typeface="Calibri" panose="020F0502020204030204" pitchFamily="34" charset="0"/>
                <a:ea typeface="Calibri" panose="020F0502020204030204" pitchFamily="34" charset="0"/>
                <a:cs typeface="Calibri" panose="020F0502020204030204" pitchFamily="34" charset="0"/>
              </a:rPr>
              <a:t> </a:t>
            </a:r>
            <a:r>
              <a:rPr lang="vi-VN" sz="2000">
                <a:latin typeface="Calibri" panose="020F0502020204030204" pitchFamily="34" charset="0"/>
                <a:ea typeface="Calibri" panose="020F0502020204030204" pitchFamily="34" charset="0"/>
                <a:cs typeface="Calibri" panose="020F0502020204030204" pitchFamily="34" charset="0"/>
              </a:rPr>
              <a:t>là phương pháp khai thác những khía cạnh liên quan đến thói quen sử dụng sản phẩm của một nhóm người dùng có cùng sở thích trong quá khứ để đưa ra dự đoán các sản phẩm mới phù hợp với người dùng hiện tại</a:t>
            </a:r>
            <a:r>
              <a:rPr lang="en-US" sz="200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v"/>
            </a:pPr>
            <a:r>
              <a:rPr lang="en-US" sz="2000">
                <a:latin typeface="Calibri" panose="020F0502020204030204" pitchFamily="34" charset="0"/>
                <a:ea typeface="Calibri" panose="020F0502020204030204" pitchFamily="34" charset="0"/>
                <a:cs typeface="Calibri" panose="020F0502020204030204" pitchFamily="34" charset="0"/>
              </a:rPr>
              <a:t>Các cách tiếp cận lọc cộng tác:</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bộ nhớ</a:t>
            </a:r>
          </a:p>
          <a:p>
            <a:pPr marL="800100" lvl="1" indent="-342900" algn="just">
              <a:buFont typeface="Courier New" panose="02070309020205020404" pitchFamily="49" charset="0"/>
              <a:buChar char="o"/>
            </a:pPr>
            <a:r>
              <a:rPr lang="en-US" sz="2000">
                <a:latin typeface="Calibri" panose="020F0502020204030204" pitchFamily="34" charset="0"/>
                <a:ea typeface="Calibri" panose="020F0502020204030204" pitchFamily="34" charset="0"/>
                <a:cs typeface="Calibri" panose="020F0502020204030204" pitchFamily="34" charset="0"/>
              </a:rPr>
              <a:t>Tiếp cận dựa trên mô hình</a:t>
            </a:r>
          </a:p>
          <a:p>
            <a:pPr algn="just"/>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27129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286</TotalTime>
  <Words>985</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Trebuchet MS</vt:lpstr>
      <vt:lpstr>Wingdings</vt:lpstr>
      <vt:lpstr>Wingdings 3</vt:lpstr>
      <vt:lpstr>Facet</vt:lpstr>
      <vt:lpstr>Đồ án chuyên ngành</vt:lpstr>
      <vt:lpstr>PowerPoint Presentation</vt:lpstr>
      <vt:lpstr>PowerPoint Presentation</vt:lpstr>
      <vt:lpstr>Giới thiệu về  hệ thống khuyến nghị</vt:lpstr>
      <vt:lpstr>Lý thuyết bài toán khuyến nghị</vt:lpstr>
      <vt:lpstr>Lý thuyết bài toán khuyến nghị</vt:lpstr>
      <vt:lpstr>Các hướng tiếp cận của bài toán khuyến nghị</vt:lpstr>
      <vt:lpstr>Các hướng tiếp cận của bài toán khuyến nghị</vt:lpstr>
      <vt:lpstr>Các hướng tiếp cận của bài toán khuyến nghị</vt:lpstr>
      <vt:lpstr>Các hướng tiếp cận của bài toán khuyến nghị</vt:lpstr>
      <vt:lpstr>PowerPoint Presentation</vt:lpstr>
      <vt:lpstr>PMF (Probabilistic Matrix Factorization)</vt:lpstr>
      <vt:lpstr>BPMF (Bayesian Probabilistic Matrix Factorization)</vt:lpstr>
      <vt:lpstr>ALS (Alternating Least Squares)</vt:lpstr>
      <vt:lpstr>PowerPoint Presentation</vt:lpstr>
      <vt:lpstr>Netflix</vt:lpstr>
      <vt:lpstr>FPT Play</vt:lpstr>
      <vt:lpstr>Zing TV</vt:lpstr>
      <vt:lpstr>Nhận định chung  sau quá trình khảo sát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chuyên ngành</dc:title>
  <dc:creator>Nguyên Lộc Trần</dc:creator>
  <cp:lastModifiedBy>Nguyên Lộc Trần</cp:lastModifiedBy>
  <cp:revision>56</cp:revision>
  <dcterms:created xsi:type="dcterms:W3CDTF">2023-11-26T02:15:51Z</dcterms:created>
  <dcterms:modified xsi:type="dcterms:W3CDTF">2023-12-09T03:35:11Z</dcterms:modified>
</cp:coreProperties>
</file>