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69" r:id="rId3"/>
    <p:sldId id="271" r:id="rId4"/>
    <p:sldId id="257" r:id="rId5"/>
    <p:sldId id="258" r:id="rId6"/>
    <p:sldId id="259" r:id="rId7"/>
    <p:sldId id="260" r:id="rId8"/>
    <p:sldId id="261" r:id="rId9"/>
    <p:sldId id="262" r:id="rId10"/>
    <p:sldId id="263" r:id="rId11"/>
    <p:sldId id="272" r:id="rId12"/>
    <p:sldId id="265" r:id="rId13"/>
    <p:sldId id="266" r:id="rId14"/>
    <p:sldId id="267" r:id="rId15"/>
    <p:sldId id="273" r:id="rId16"/>
    <p:sldId id="268"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85BA7A-1A90-48ED-9DDE-EDD438C73280}">
          <p14:sldIdLst>
            <p14:sldId id="256"/>
            <p14:sldId id="269"/>
            <p14:sldId id="271"/>
            <p14:sldId id="257"/>
            <p14:sldId id="258"/>
            <p14:sldId id="259"/>
            <p14:sldId id="260"/>
            <p14:sldId id="261"/>
            <p14:sldId id="262"/>
            <p14:sldId id="263"/>
            <p14:sldId id="272"/>
            <p14:sldId id="265"/>
            <p14:sldId id="266"/>
            <p14:sldId id="267"/>
            <p14:sldId id="273"/>
            <p14:sldId id="268"/>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13" d="100"/>
          <a:sy n="113" d="100"/>
        </p:scale>
        <p:origin x="52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7E8BE-BB13-4823-ACDA-2DADDF5CD422}"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2D163-7BA4-4EDF-A8DF-20279F74A059}" type="slidenum">
              <a:rPr lang="en-US" smtClean="0"/>
              <a:t>‹#›</a:t>
            </a:fld>
            <a:endParaRPr lang="en-US"/>
          </a:p>
        </p:txBody>
      </p:sp>
    </p:spTree>
    <p:extLst>
      <p:ext uri="{BB962C8B-B14F-4D97-AF65-F5344CB8AC3E}">
        <p14:creationId xmlns:p14="http://schemas.microsoft.com/office/powerpoint/2010/main" val="311396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4030-23E1-4E41-82B8-DE4CF45EDD5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4030-23E1-4E41-82B8-DE4CF45EDD50}"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4030-23E1-4E41-82B8-DE4CF45EDD50}"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4F4030-23E1-4E41-82B8-DE4CF45EDD50}" type="datetimeFigureOut">
              <a:rPr lang="en-US" smtClean="0"/>
              <a:t>12/9/2023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Tree>
    <p:extLst>
      <p:ext uri="{BB962C8B-B14F-4D97-AF65-F5344CB8AC3E}">
        <p14:creationId xmlns:p14="http://schemas.microsoft.com/office/powerpoint/2010/main" val="19914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4410754"/>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7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2</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Một số phương pháp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trong việc giải quyết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bài toán khuyến nghị phim</a:t>
            </a:r>
          </a:p>
        </p:txBody>
      </p:sp>
    </p:spTree>
    <p:extLst>
      <p:ext uri="{BB962C8B-B14F-4D97-AF65-F5344CB8AC3E}">
        <p14:creationId xmlns:p14="http://schemas.microsoft.com/office/powerpoint/2010/main" val="258279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PMF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2624201"/>
            <a:ext cx="8171812" cy="3531066"/>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PMF là một phương pháp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dựa trên hướng tiếp cận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được sử dụng rộng rãi trong các hệ thống gợi ý</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Hoạt động bằng cách </a:t>
            </a:r>
            <a:r>
              <a:rPr lang="vi-VN" sz="2000">
                <a:latin typeface="Calibri" panose="020F0502020204030204" pitchFamily="34" charset="0"/>
                <a:ea typeface="Calibri" panose="020F0502020204030204" pitchFamily="34" charset="0"/>
                <a:cs typeface="Calibri" panose="020F0502020204030204" pitchFamily="34" charset="0"/>
              </a:rPr>
              <a:t>tìm cách phân rã ma trận người dùng-sản phẩm thành hai ma trận nhỏ hơn, mỗi ma trận biểu diễn cho người dùng và sản phẩm</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có hạn chế </a:t>
            </a:r>
            <a:r>
              <a:rPr lang="vi-VN" sz="2000">
                <a:latin typeface="Calibri" panose="020F0502020204030204" pitchFamily="34" charset="0"/>
                <a:ea typeface="Calibri" panose="020F0502020204030204" pitchFamily="34" charset="0"/>
                <a:cs typeface="Calibri" panose="020F0502020204030204" pitchFamily="34" charset="0"/>
              </a:rPr>
              <a:t>như việc không thể xử lý dữ liệu bị thiếu và không thể tự động điều chỉnh các tham số mô hình.</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01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12921" y="1782698"/>
            <a:ext cx="8358078"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12920" y="2895132"/>
            <a:ext cx="8358079" cy="33024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BPMF là một phương pháp tiếp cận Bayesian đầy đủ của mô hình </a:t>
            </a:r>
            <a:r>
              <a:rPr lang="en-US" sz="2000">
                <a:latin typeface="Calibri" panose="020F0502020204030204" pitchFamily="34" charset="0"/>
                <a:ea typeface="Calibri" panose="020F0502020204030204" pitchFamily="34" charset="0"/>
                <a:cs typeface="Calibri" panose="020F0502020204030204" pitchFamily="34" charset="0"/>
              </a:rPr>
              <a:t>PMF.</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BPMF có thể được huấn luyện hiệu quả bằng cách sử dụng các phương pháp Markov chain Monte Carlo</a:t>
            </a:r>
            <a:r>
              <a:rPr lang="en-US" sz="200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Kết quả thu được từ các mô hình BPMF đạt độ chính xác dự đoán cao hơn đáng kể so với các mô hình PMF được huấn luyện bằng cách sử dụng ước lượng MAP</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quan trọng của BPMF là tránh được việc điều chỉnh tham số và cung cấp phân phối dự đoán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06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ALS (Alternating Least Squares)</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2531066"/>
            <a:ext cx="9026946" cy="33532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ALS là một phương pháp được sử dụng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là một phương pháp phổ biến trong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được sử dụng để giải quyết </a:t>
            </a:r>
            <a:r>
              <a:rPr lang="vi-VN" sz="2000">
                <a:latin typeface="Calibri" panose="020F0502020204030204" pitchFamily="34" charset="0"/>
                <a:ea typeface="Calibri" panose="020F0502020204030204" pitchFamily="34" charset="0"/>
                <a:cs typeface="Calibri" panose="020F0502020204030204" pitchFamily="34" charset="0"/>
              </a:rPr>
              <a:t>vấn đề quá khớp (overfitting) trong dữ liệu thưa thớt và tăng độ chính xác của dự đoán trong hệ thống gợi ý</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của </a:t>
            </a:r>
            <a:r>
              <a:rPr lang="en-US" sz="2000">
                <a:latin typeface="Calibri" panose="020F0502020204030204" pitchFamily="34" charset="0"/>
                <a:ea typeface="Calibri" panose="020F0502020204030204" pitchFamily="34" charset="0"/>
                <a:cs typeface="Calibri" panose="020F0502020204030204" pitchFamily="34" charset="0"/>
              </a:rPr>
              <a:t>thuật toán </a:t>
            </a:r>
            <a:r>
              <a:rPr lang="vi-VN" sz="2000">
                <a:latin typeface="Calibri" panose="020F0502020204030204" pitchFamily="34" charset="0"/>
                <a:ea typeface="Calibri" panose="020F0502020204030204" pitchFamily="34" charset="0"/>
                <a:cs typeface="Calibri" panose="020F0502020204030204" pitchFamily="34" charset="0"/>
              </a:rPr>
              <a:t>ALS là nó có thể xử lý dữ liệu bị thiếu và có thể mở rộng để xử lý dữ liệu lớn.</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544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3</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Khảo sát hệ thống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khuyến nghị trên một số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trang web xem phim</a:t>
            </a:r>
          </a:p>
        </p:txBody>
      </p:sp>
    </p:spTree>
    <p:extLst>
      <p:ext uri="{BB962C8B-B14F-4D97-AF65-F5344CB8AC3E}">
        <p14:creationId xmlns:p14="http://schemas.microsoft.com/office/powerpoint/2010/main" val="373505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Netflix</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1998133"/>
            <a:ext cx="8764479" cy="4114799"/>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Đánh giá hệ thống khuyến nghị của Netflix qua quá trình khảo sát: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Do là một trang web xem phim lớn với độ bao phủ toàn cầu nên hệ thống khuyến nghị của trang web xem phim được xây dựng rất tốt.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thu thập và xây dựng bộ hồ sơ người dùng thông qua quá trình người dùng tương tác trang web.</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Khả năng xây dựng hồ sơ người dùng ngay từ lúc tạo tài khoản người dùng.</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thể khuyến nghị các bộ phim mới, đang hot hoặc các bộ phim có độ tương đồng cao cho người dùng trong quá trình xem phim.</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mở rộng sở thích của người dùng bằng cách đưa ra các bộ phim mà có khả năng phù hợp với người dùng nhất.</a:t>
            </a:r>
          </a:p>
        </p:txBody>
      </p:sp>
    </p:spTree>
    <p:extLst>
      <p:ext uri="{BB962C8B-B14F-4D97-AF65-F5344CB8AC3E}">
        <p14:creationId xmlns:p14="http://schemas.microsoft.com/office/powerpoint/2010/main" val="279634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FPT Play và Zing TV</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3"/>
            <a:ext cx="8781412" cy="4038600"/>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Đánh giá hệ thống khuyến nghị của FPT Play và Zing TV qua quá trình khảo sát: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hiển thị các bộ phim hot gần đây, nhằm hướng tới sở thích cá nhân của người dùng phù hợp.</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Hệ thống khuyến nghị được thiết kế đơn giản, tập trung vào hiệu suất. Do đó chất lượng của hệ thống khuyến nghị chỉ dừng ở mức cơ bản.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Mặc dù hệ thống của FPT Play có lưu trữ tài khoản người dùng nhưng lại không có khả năng xây dựng bộ hồ sơ người dùng nhằm đưa ra khuyến nghị cá nhân. Còn của Zing TV thì không lưu trữ tài khoản người dùng.</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Khả năng khuyến nghị của trang web xem phim FPT Play và Zing TV chỉ dừng lại ở mức khuyến nghị dựa trên nội dung của các bộ phim. Ví dụ: khuyến nghị các bộ phim dựa theo </a:t>
            </a:r>
            <a:r>
              <a:rPr lang="en-US" sz="2000" i="1">
                <a:latin typeface="Calibri" panose="020F0502020204030204" pitchFamily="34" charset="0"/>
                <a:ea typeface="Calibri" panose="020F0502020204030204" pitchFamily="34" charset="0"/>
                <a:cs typeface="Calibri" panose="020F0502020204030204" pitchFamily="34" charset="0"/>
              </a:rPr>
              <a:t>thể loại, nội dung, diễn viên….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532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207432"/>
            <a:ext cx="7763933" cy="1600201"/>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Nhận định chung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sau quá trình khảo sát</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807632"/>
            <a:ext cx="8772945" cy="5050368"/>
          </a:xfrm>
        </p:spPr>
        <p:txBody>
          <a:bodyPr>
            <a:noAutofit/>
          </a:bodyPr>
          <a:lstStyle/>
          <a:p>
            <a:pPr lvl="1" algn="just"/>
            <a:r>
              <a:rPr lang="en-US" sz="1800">
                <a:latin typeface="Calibri" panose="020F0502020204030204" pitchFamily="34" charset="0"/>
                <a:ea typeface="Calibri" panose="020F0502020204030204" pitchFamily="34" charset="0"/>
                <a:cs typeface="Calibri" panose="020F0502020204030204" pitchFamily="34" charset="0"/>
              </a:rPr>
              <a:t>	Sau quá trình khảo sát, em đưa ra nhận định như rằng hầu hết các trang web xem phim hiện hay đều chia làm 2 dạng hệ thống thống khuyến nghị tùy thuộc vào dịch vụ mà trang web đó hướng tới:</a:t>
            </a:r>
          </a:p>
          <a:p>
            <a:pPr marL="800100" lvl="1" indent="-342900" algn="just">
              <a:buFont typeface="Wingdings" panose="05000000000000000000" pitchFamily="2" charset="2"/>
              <a:buChar char="v"/>
            </a:pPr>
            <a:r>
              <a:rPr lang="en-US" sz="1800">
                <a:latin typeface="Calibri" panose="020F0502020204030204" pitchFamily="34" charset="0"/>
                <a:ea typeface="Calibri" panose="020F0502020204030204" pitchFamily="34" charset="0"/>
                <a:cs typeface="Calibri" panose="020F0502020204030204" pitchFamily="34" charset="0"/>
              </a:rPr>
              <a:t>Dạng 1: Có xây dựng hồ sơ người dùng. Ví dụ: Netflix</a:t>
            </a:r>
          </a:p>
          <a:p>
            <a:pPr marL="800100" lvl="1" indent="-342900" algn="just">
              <a:buFont typeface="Wingdings" panose="05000000000000000000" pitchFamily="2" charset="2"/>
              <a:buChar char="v"/>
            </a:pPr>
            <a:r>
              <a:rPr lang="en-US" sz="1800">
                <a:latin typeface="Calibri" panose="020F0502020204030204" pitchFamily="34" charset="0"/>
                <a:ea typeface="Calibri" panose="020F0502020204030204" pitchFamily="34" charset="0"/>
                <a:cs typeface="Calibri" panose="020F0502020204030204" pitchFamily="34" charset="0"/>
              </a:rPr>
              <a:t>Dạng 2: Không xây dựng hồ sơ người dùng. Ví dụ: FPT Play và Zing TV</a:t>
            </a:r>
          </a:p>
          <a:p>
            <a:pPr lvl="1" algn="just"/>
            <a:r>
              <a:rPr lang="en-US" sz="1800">
                <a:latin typeface="Calibri" panose="020F0502020204030204" pitchFamily="34" charset="0"/>
                <a:ea typeface="Calibri" panose="020F0502020204030204" pitchFamily="34" charset="0"/>
                <a:cs typeface="Calibri" panose="020F0502020204030204" pitchFamily="34" charset="0"/>
              </a:rPr>
              <a:t>	=&gt; Đối với dạng 1 thường là những trang web xem phim lớn, được xây dựng với mục đích đáp ứng lượng người dùng lớn và mang lại trải nghiệm tốt cho người dùng. Do đó, việc hệ thống khuyến nghị có khả năng xây dựng bộ hồ sơ người dùng sẽ giúp cho trải nghiệm người dùng tốt hơn, các hệ thống nhờ đó mà thu thập dữ liệu để học tập và phát triển các mô hình dự đoán khuyến nghị tốt hơn nhằm mang lại chất lượng khuyến nghị tốt nhất.</a:t>
            </a:r>
          </a:p>
          <a:p>
            <a:pPr lvl="1" algn="just"/>
            <a:r>
              <a:rPr lang="en-US" sz="1800">
                <a:latin typeface="Calibri" panose="020F0502020204030204" pitchFamily="34" charset="0"/>
                <a:ea typeface="Calibri" panose="020F0502020204030204" pitchFamily="34" charset="0"/>
                <a:cs typeface="Calibri" panose="020F0502020204030204" pitchFamily="34" charset="0"/>
              </a:rPr>
              <a:t>	=&gt; Đối với dạng 2 thường là những trang web xem phim nhỏ, </a:t>
            </a:r>
            <a:r>
              <a:rPr lang="vi-VN" sz="1800">
                <a:latin typeface="Calibri" panose="020F0502020204030204" pitchFamily="34" charset="0"/>
                <a:ea typeface="Calibri" panose="020F0502020204030204" pitchFamily="34" charset="0"/>
                <a:cs typeface="Calibri" panose="020F0502020204030204" pitchFamily="34" charset="0"/>
              </a:rPr>
              <a:t>được xây dựng đơn giản nhằm tối ưu hóa chi phí phát triển cùng với đó mục đích thu lợi</a:t>
            </a:r>
            <a:r>
              <a:rPr lang="en-US" sz="1800">
                <a:latin typeface="Calibri" panose="020F0502020204030204" pitchFamily="34" charset="0"/>
                <a:ea typeface="Calibri" panose="020F0502020204030204" pitchFamily="34" charset="0"/>
                <a:cs typeface="Calibri" panose="020F0502020204030204" pitchFamily="34" charset="0"/>
              </a:rPr>
              <a:t> </a:t>
            </a:r>
            <a:r>
              <a:rPr lang="vi-VN" sz="1800">
                <a:latin typeface="Calibri" panose="020F0502020204030204" pitchFamily="34" charset="0"/>
                <a:ea typeface="Calibri" panose="020F0502020204030204" pitchFamily="34" charset="0"/>
                <a:cs typeface="Calibri" panose="020F0502020204030204" pitchFamily="34" charset="0"/>
              </a:rPr>
              <a:t>nhuận thông qua quảng cáo trên trang web khi người dùng xem phim trực tuyến trên trang web đó</a:t>
            </a:r>
            <a:r>
              <a:rPr lang="en-US" sz="1800">
                <a:latin typeface="Calibri" panose="020F0502020204030204" pitchFamily="34" charset="0"/>
                <a:ea typeface="Calibri" panose="020F0502020204030204" pitchFamily="34" charset="0"/>
                <a:cs typeface="Calibri" panose="020F0502020204030204" pitchFamily="34" charset="0"/>
              </a:rPr>
              <a:t>. Do đó, hệ thống khuyến nghị trên những trang web như thế thường dừng ở mức cơ bản.</a:t>
            </a:r>
          </a:p>
        </p:txBody>
      </p:sp>
    </p:spTree>
    <p:extLst>
      <p:ext uri="{BB962C8B-B14F-4D97-AF65-F5344CB8AC3E}">
        <p14:creationId xmlns:p14="http://schemas.microsoft.com/office/powerpoint/2010/main" val="17758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49;p25">
            <a:extLst>
              <a:ext uri="{FF2B5EF4-FFF2-40B4-BE49-F238E27FC236}">
                <a16:creationId xmlns:a16="http://schemas.microsoft.com/office/drawing/2014/main" id="{04A24207-CF65-4071-BC9E-D2FC4129B295}"/>
              </a:ext>
            </a:extLst>
          </p:cNvPr>
          <p:cNvSpPr txBox="1">
            <a:spLocks/>
          </p:cNvSpPr>
          <p:nvPr/>
        </p:nvSpPr>
        <p:spPr>
          <a:xfrm>
            <a:off x="1428807" y="1557867"/>
            <a:ext cx="2341014" cy="932480"/>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1</a:t>
            </a:r>
          </a:p>
        </p:txBody>
      </p:sp>
      <p:sp>
        <p:nvSpPr>
          <p:cNvPr id="9" name="Google Shape;250;p25">
            <a:extLst>
              <a:ext uri="{FF2B5EF4-FFF2-40B4-BE49-F238E27FC236}">
                <a16:creationId xmlns:a16="http://schemas.microsoft.com/office/drawing/2014/main" id="{35D15BCF-E882-4FA0-AE6E-719E78813262}"/>
              </a:ext>
            </a:extLst>
          </p:cNvPr>
          <p:cNvSpPr txBox="1">
            <a:spLocks noGrp="1"/>
          </p:cNvSpPr>
          <p:nvPr>
            <p:ph type="subTitle" idx="1"/>
          </p:nvPr>
        </p:nvSpPr>
        <p:spPr>
          <a:xfrm>
            <a:off x="3744367" y="1557866"/>
            <a:ext cx="6229366" cy="932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b="1">
                <a:latin typeface="Calibri" panose="020F0502020204030204" pitchFamily="34" charset="0"/>
                <a:ea typeface="Calibri" panose="020F0502020204030204" pitchFamily="34" charset="0"/>
                <a:cs typeface="Calibri" panose="020F0502020204030204" pitchFamily="34" charset="0"/>
              </a:rPr>
              <a:t>Giới thiệu về hệ thống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Giới thiệu, Lý thuyết bài toán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Các hướng tiếp cận</a:t>
            </a:r>
          </a:p>
        </p:txBody>
      </p:sp>
      <p:sp>
        <p:nvSpPr>
          <p:cNvPr id="10" name="Google Shape;249;p25">
            <a:extLst>
              <a:ext uri="{FF2B5EF4-FFF2-40B4-BE49-F238E27FC236}">
                <a16:creationId xmlns:a16="http://schemas.microsoft.com/office/drawing/2014/main" id="{D87287FA-FF99-4B76-8F05-669DAA33EAB3}"/>
              </a:ext>
            </a:extLst>
          </p:cNvPr>
          <p:cNvSpPr txBox="1">
            <a:spLocks/>
          </p:cNvSpPr>
          <p:nvPr/>
        </p:nvSpPr>
        <p:spPr>
          <a:xfrm>
            <a:off x="1428807" y="2893301"/>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2</a:t>
            </a:r>
          </a:p>
        </p:txBody>
      </p:sp>
      <p:sp>
        <p:nvSpPr>
          <p:cNvPr id="11" name="Google Shape;250;p25">
            <a:extLst>
              <a:ext uri="{FF2B5EF4-FFF2-40B4-BE49-F238E27FC236}">
                <a16:creationId xmlns:a16="http://schemas.microsoft.com/office/drawing/2014/main" id="{85DFDBB4-891E-48EA-9993-4FD552529F05}"/>
              </a:ext>
            </a:extLst>
          </p:cNvPr>
          <p:cNvSpPr txBox="1">
            <a:spLocks/>
          </p:cNvSpPr>
          <p:nvPr/>
        </p:nvSpPr>
        <p:spPr>
          <a:xfrm>
            <a:off x="3744366" y="2893301"/>
            <a:ext cx="6229367" cy="1610966"/>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Một số phương pháp trong việc giải quyết bài toán khuyến nghị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PMF (Probabilistic Matrix Factorization)</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a:p>
            <a:pPr marL="285750" indent="-285750" algn="l">
              <a:spcBef>
                <a:spcPts val="0"/>
              </a:spcBef>
              <a:buFont typeface="Wingdings" panose="05000000000000000000" pitchFamily="2" charset="2"/>
              <a:buChar char="v"/>
            </a:pPr>
            <a:r>
              <a:rPr lang="en-US" sz="2400">
                <a:latin typeface="Calibri" panose="020F0502020204030204" pitchFamily="34" charset="0"/>
                <a:ea typeface="Calibri" panose="020F0502020204030204" pitchFamily="34" charset="0"/>
                <a:cs typeface="Calibri" panose="020F0502020204030204" pitchFamily="34" charset="0"/>
              </a:rPr>
              <a:t>ALS (Alternating Least Squares)</a:t>
            </a:r>
            <a:endParaRPr lang="en-US" sz="2200">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249;p25">
            <a:extLst>
              <a:ext uri="{FF2B5EF4-FFF2-40B4-BE49-F238E27FC236}">
                <a16:creationId xmlns:a16="http://schemas.microsoft.com/office/drawing/2014/main" id="{522636C8-3F7C-443B-AFA4-FFB33E493CB8}"/>
              </a:ext>
            </a:extLst>
          </p:cNvPr>
          <p:cNvSpPr txBox="1">
            <a:spLocks/>
          </p:cNvSpPr>
          <p:nvPr/>
        </p:nvSpPr>
        <p:spPr>
          <a:xfrm>
            <a:off x="1428807" y="4786175"/>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3</a:t>
            </a:r>
          </a:p>
        </p:txBody>
      </p:sp>
      <p:sp>
        <p:nvSpPr>
          <p:cNvPr id="15" name="Google Shape;250;p25">
            <a:extLst>
              <a:ext uri="{FF2B5EF4-FFF2-40B4-BE49-F238E27FC236}">
                <a16:creationId xmlns:a16="http://schemas.microsoft.com/office/drawing/2014/main" id="{A4C5792D-AABE-4A6E-B75D-70AD4CDCD37B}"/>
              </a:ext>
            </a:extLst>
          </p:cNvPr>
          <p:cNvSpPr txBox="1">
            <a:spLocks/>
          </p:cNvSpPr>
          <p:nvPr/>
        </p:nvSpPr>
        <p:spPr>
          <a:xfrm>
            <a:off x="3744367" y="4786176"/>
            <a:ext cx="6229366" cy="1610965"/>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Netflix</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FPT Play và Zing TV</a:t>
            </a:r>
          </a:p>
        </p:txBody>
      </p:sp>
      <p:sp>
        <p:nvSpPr>
          <p:cNvPr id="16" name="Google Shape;248;p25">
            <a:extLst>
              <a:ext uri="{FF2B5EF4-FFF2-40B4-BE49-F238E27FC236}">
                <a16:creationId xmlns:a16="http://schemas.microsoft.com/office/drawing/2014/main" id="{C899B69B-52B5-4A6C-91E5-D6E8724EED2D}"/>
              </a:ext>
            </a:extLst>
          </p:cNvPr>
          <p:cNvSpPr txBox="1">
            <a:spLocks/>
          </p:cNvSpPr>
          <p:nvPr/>
        </p:nvSpPr>
        <p:spPr>
          <a:xfrm>
            <a:off x="1428807" y="313268"/>
            <a:ext cx="7340560" cy="932482"/>
          </a:xfrm>
          <a:prstGeom prst="rect">
            <a:avLst/>
          </a:prstGeom>
        </p:spPr>
        <p:txBody>
          <a:bodyPr spcFirstLastPara="1" vert="horz" wrap="square" lIns="91425" tIns="91425" rIns="91425" bIns="91425"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a:t>Nội dung chính</a:t>
            </a:r>
          </a:p>
        </p:txBody>
      </p:sp>
    </p:spTree>
    <p:extLst>
      <p:ext uri="{BB962C8B-B14F-4D97-AF65-F5344CB8AC3E}">
        <p14:creationId xmlns:p14="http://schemas.microsoft.com/office/powerpoint/2010/main" val="17278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1</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50"/>
            <a:ext cx="7767637" cy="1482900"/>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Giới thiệu về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hệ thống khuyến nghị</a:t>
            </a:r>
          </a:p>
        </p:txBody>
      </p:sp>
    </p:spTree>
    <p:extLst>
      <p:ext uri="{BB962C8B-B14F-4D97-AF65-F5344CB8AC3E}">
        <p14:creationId xmlns:p14="http://schemas.microsoft.com/office/powerpoint/2010/main" val="126460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96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Tree>
    <p:extLst>
      <p:ext uri="{BB962C8B-B14F-4D97-AF65-F5344CB8AC3E}">
        <p14:creationId xmlns:p14="http://schemas.microsoft.com/office/powerpoint/2010/main" val="330612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10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90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Tree>
    <p:extLst>
      <p:ext uri="{BB962C8B-B14F-4D97-AF65-F5344CB8AC3E}">
        <p14:creationId xmlns:p14="http://schemas.microsoft.com/office/powerpoint/2010/main" val="39036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712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TotalTime>
  <Words>1555</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Trebuchet MS</vt:lpstr>
      <vt:lpstr>Wingdings</vt:lpstr>
      <vt:lpstr>Wingdings 3</vt:lpstr>
      <vt:lpstr>Facet</vt:lpstr>
      <vt:lpstr>Đồ án chuyên ngành</vt:lpstr>
      <vt:lpstr>PowerPoint Presentation</vt:lpstr>
      <vt:lpstr>PowerPoint Presentation</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lpstr>PowerPoint Presentation</vt:lpstr>
      <vt:lpstr>PMF (Probabilistic Matrix Factorization)</vt:lpstr>
      <vt:lpstr>BPMF (Bayesian Probabilistic Matrix Factorization)</vt:lpstr>
      <vt:lpstr>ALS (Alternating Least Squares)</vt:lpstr>
      <vt:lpstr>PowerPoint Presentation</vt:lpstr>
      <vt:lpstr>Netflix</vt:lpstr>
      <vt:lpstr>FPT Play và Zing TV</vt:lpstr>
      <vt:lpstr>Nhận định chung  sau quá trình khảo sát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68</cp:revision>
  <dcterms:created xsi:type="dcterms:W3CDTF">2023-11-26T02:15:51Z</dcterms:created>
  <dcterms:modified xsi:type="dcterms:W3CDTF">2023-12-09T12:47:25Z</dcterms:modified>
</cp:coreProperties>
</file>