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BEA7EAB-ADBA-49BB-A602-D90AC0A2167E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0630009-0C03-49EF-BCCF-12CF6092E5F6}" type="datetimeFigureOut">
              <a:rPr lang="es-MX" smtClean="0"/>
              <a:t>20/07/2014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MX" dirty="0" smtClean="0"/>
              <a:t>Tipos de estudio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76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443192" y="0"/>
            <a:ext cx="27008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Estudio experimental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78"/>
          <a:stretch/>
        </p:blipFill>
        <p:spPr bwMode="auto">
          <a:xfrm>
            <a:off x="467544" y="377144"/>
            <a:ext cx="7776864" cy="151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10068" y="762025"/>
            <a:ext cx="7143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441136" y="2158509"/>
            <a:ext cx="86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2012</a:t>
            </a:r>
            <a:endParaRPr lang="es-MX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6694688" cy="291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2954217" y="3244334"/>
            <a:ext cx="323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Añade GA se revierte el fenotipo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2636992" y="5949280"/>
            <a:ext cx="4202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Añadiendo gibelina se presenta el fenotipo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047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61665"/>
            <a:ext cx="8748464" cy="1143000"/>
          </a:xfrm>
        </p:spPr>
        <p:txBody>
          <a:bodyPr/>
          <a:lstStyle/>
          <a:p>
            <a:r>
              <a:rPr lang="es-MX" sz="2400" b="1" dirty="0"/>
              <a:t>Fenología reproductiva de la kewiña </a:t>
            </a:r>
            <a:r>
              <a:rPr lang="es-MX" sz="2400" b="1" i="1" dirty="0"/>
              <a:t>(</a:t>
            </a:r>
            <a:r>
              <a:rPr lang="es-MX" sz="2400" b="1" i="1" dirty="0" smtClean="0"/>
              <a:t>Polylepis tomentella</a:t>
            </a:r>
            <a:r>
              <a:rPr lang="es-MX" sz="2400" b="1" i="1" dirty="0"/>
              <a:t>, </a:t>
            </a:r>
            <a:r>
              <a:rPr lang="es-MX" sz="2400" b="1" dirty="0"/>
              <a:t>Rosaceae) en la puna semihúmeda de Chuquisaca (Bolivia)</a:t>
            </a:r>
            <a:endParaRPr lang="es-MX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83330" y="0"/>
            <a:ext cx="270080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Estudio longitudinal </a:t>
            </a:r>
            <a:endParaRPr lang="es-MX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/>
          <a:stretch/>
        </p:blipFill>
        <p:spPr bwMode="auto">
          <a:xfrm rot="5400000">
            <a:off x="1022799" y="1144386"/>
            <a:ext cx="450378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012160" y="1916829"/>
            <a:ext cx="237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Producción de brotes florales de </a:t>
            </a:r>
            <a:r>
              <a:rPr lang="es-MX" i="1" dirty="0" smtClean="0"/>
              <a:t>Polylepis tomentella  </a:t>
            </a:r>
            <a:endParaRPr lang="es-MX" i="1" dirty="0"/>
          </a:p>
        </p:txBody>
      </p:sp>
      <p:pic>
        <p:nvPicPr>
          <p:cNvPr id="1030" name="Picture 6" descr="SciELO - Scientific Electronic Library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749" y="2824808"/>
            <a:ext cx="894084" cy="84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901140" y="3728135"/>
            <a:ext cx="9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2013</a:t>
            </a:r>
            <a:endParaRPr lang="es-MX" dirty="0"/>
          </a:p>
        </p:txBody>
      </p:sp>
      <p:sp>
        <p:nvSpPr>
          <p:cNvPr id="8" name="AutoShape 8" descr="data:image/jpeg;base64,/9j/4AAQSkZJRgABAQAAAQABAAD/2wCEAAkGBxQTEhUUExQVFBUXFxQXGBYXFxcVFhcXFxgXFxUVFxQYHCggGBwlHBQUITEhJSkrLi4uFx8zODMsNygtLisBCgoKDg0OGxAQGywkHyQsLCwsLCwsLCwsLCwsLCwsLCwsLCwsLCwsLCwsLCwsLCwsLCwsLCwsLCwsLCwsLCwsLP/AABEIAOcA2gMBIgACEQEDEQH/xAAbAAACAgMBAAAAAAAAAAAAAAAEBQMGAAECB//EAEAQAAIBAgUCBAQEBAMGBwEAAAECEQADBAUSITFBUQYTImEycYGRQqGxwRQj0fBSYuEHFRYzcvFjgpKistLiQ//EABkBAAMBAQEAAAAAAAAAAAAAAAECAwAEBf/EACcRAAICAgICAgEEAwAAAAAAAAABAhEhMQMSQVEiYXEEEzLwFEOB/9oADAMBAAIRAxEAPwBfmeZFSTZBtswtuGEg/CQDB4HX6n3pJYssCLtwnVyOFkdxA/v3p5fzOytoOoLMESRpA9QgGAT6gJ/KklvHq4KYkkz8N9VAdf8ArUbMONufekdvAyaRJfxDETJPq39xwqiegiPoKFzV3e2V0mGULP8AlmeamfAXLBhiHRhKuu6uOpU9DxtyKLOkpG21Hs0EByjBOEa41tWJUi3aaDtt6yJjjfmuWxVtnDX7I1CBqtlrdwdvQZRh9PrUmLQsBBK6QBzHAiR9IkUK+KDMEvASABIB1cxyd59jTp2Tbdk17Lbd11CXwoYbC4jJG3+Ialn5kc0Vm+X3MOisLdu4kBXOnUVaN9XUCeCD9qVvh2Rp+JSdjxB/Y7cU3Ba4gcOqlV0EMsi5HAG3EASZ2jitSBbeBYHRgITSWkd4Mhefmy896vWQ5Vbwdlh8d9wDLxFsQZg9NjvvSjw1eWwzqrrrYqfUJWRvFtojee/QR3rjxPmjt5duSQ5JcjqFIhfl1+1Sk7dD3Ub8lmwNxSATdmBwg1T82JAHHvUz4NHRgSwJBAAgbGeO5/MzQ2QZayoHu3FtK3wqRqciOQopniWsiAyu0EES4Qz0OlenzNWfGkqiR7yu2U9MmwmFFx7vmXjOhSCEBdDLhCORPpJP0713gfF9xCFGmygiFQaYHu3LH3JrjPsHfxOI9CHSo2/w/wCIwYE0XY8LWLMtibiGNMDUAPfbuD3qClKzPs8DXC+Jb1zdDqBj1EkhZ4JHYU1XEFkZjfDxAcafMiZibY6fnQeW5ha2Sx5THTpAB3JPVen37UDatvbxN0m6SzEh7YUC3zBMAkjcH866oyVDdVVsTZ5lg8zzrXwlVOhVKjXJBhOikAH60eL9i4oFxAG0wGgalPae3tUmLzNrZDeXaZDtclYJ3UzqmQY+80BdxGr03B5g/C8RcUdIbr9aMYpGnpZAsTc0n36HgEe4711Yt2yhYCTMEcgH2rhkIOh9weDxI/Y1zYU2i2oykTO32+dM1i2JEnfGeUVjYEfKh8XmA2deOo7HvSXNM0Dk9untQ2Avt5gSNWuFj5mKm5LQ9PZdskuG6pYfDxPMx271NmGBRliYYb6jsIPNF2lVFCJAVFAH25/vvXVrBghjeMBgQqxuZ6nsKfpjJlLwiHL8LoIOvVHMHYiur6rDEKQTImdo6bGtYW1Ztkq5MkencgQO+9EXL1s7R9jRpeBboSXMECvqEFQRt/fFI/4Ru1WwRMA9CD+1LyxG0cVOSa0FNeSveb6YPBLgj5gdOu21D4C2EV9dvzGEKoJOmVAkkCJlWH34rs2idSbd1+aj9wZp5lWKslVS/ZWN28wyG22K7HgbVKsj+AK9m7qoRVW0JBhBAO0A/ahBmx/Eitt1An7jemmJsYc/CrqORJB77kH9JoI5UG+Bxx1EGnSEbfs5TG22BEG2Tt/iUH3B3j3/ACoPBp5lzynVjdXUPTBlRzM9BtDcRFbbLbiESAZ2mdtzG55qyYNVKaLbKrnSGMQbhXYAnkewO1JJeikZexa1kKjqkHTEgbqdxqInn++lEF1a0UC7hSQU4BCkww9wOdqDw+JCElgeSu4jf8Q+ftUfnGwTojeCDtweCOx6fSnccCdvYqv3mcppB5A29/hJ+35VasrGu86MxKMusjqCDO095O9IcxxegLctIq6ydUDhhEgLwAZnrzTnwWxv4pS4j0uXI4ULyT77jb3FSlcpDxpYLZbsG2C59Tv8MmRbtDYKvz5mu7Ebgc9Sdx8zQGZ5hrvnSPSPSs77DYCPpTXK9IuFn+G2C7diQNk+QP512fwic7+UvoX+L7tzD2LcFyzq2wJi2p2ViOhkzFeceW0S0mfxc169lWa28Q1y3iN/M3G0qoA+EdgNqQ5x4QdDrw58xe3J+3UVxSh2dlZKjz+2pU6h0/varZk+eC+Es3HKXBq0uxGlidtJMbbbTS69lobbSbbjpwpI5+R/Kkd+yyMQQQR96pG4k27PSRlJBPmKeTK8gkjqe0dp/SkWOwptSyEtb7H4kPv3HvTjKfEFxcAp+NkuKst+G2RqEH/yke00F/vcXGLREkkj59h27DsBVovsx5RqKfsWfxC3V0FgpmVMzDdP1ihhdDA23kPwynkdNq6znAi2QygaG4MfCe3yoLHywtOI1CV1DqBwD8t6EwQdGmylRtyK7TCC2VZTup2mu7mM9Inkj86Ga4TUnFF1IueU3FW2kkuwEjVuFncfUe9dXbrM3UmdzVUw2b3bYAER36048O4q5fvEsf5dsaoiAW6T36n6VZciqvJHp5O/E2DJs695tncDmD1HyMUusJikRX0qfZiNcVY8Xe1NpM+qR+VKbuEIARtSwfxfi9wf2oKOTOWCfB5wrnSVhliQw3n29qJuESduppQoVXGvY9G5PybuKOfEMSYK0YtLYNiXF4HQLc+kxGoiRMyQd9t+PmfoGrkHQTGqBuPhM7bkTHy/OjsVmovsyuAqzI5JB6Gh7dq4CIUPpOxEOI+fSoYOnrjJlzA3lBYnYHuZ78RvtvtNBHFlRIefp/WrZioJjrQWOyFSsxJ24kbTvMe3WsrRHDI7WGdl5BBhhrPqjaNhsT8tqKvWgFDSNRg7CB8pqNb4GneI2/pFQHF6SVJ2B9M77GqqsMVsA8Q4dtS3l4f4vZxAJ+oiobh8y1I5Xp7dR996aY3EzYbjZlkHiDsd+nTekuHxPlsI9SmYI3+YMdR2oXTaM/Zx8Vp1kiAHEc+nYj5aST9Kd+BfTddkhgtm6Yj4m9IgrPypXiyludLbspiRwG54561vwtei96SQAjTBgRECfeTSSdZHivA8ybMWd2MIkHbbcuZiPlBp5axDLg2YzruECBv6REn57fnVcxONT+Ia1ebQghlYLwY9QJXfffczRGLzJrjKcOYsoAFPc8kkcgz0NFzbyL16jzLsC1q4rGASDK9dxPPfbpQeYZ4+BdrcEvpkDcpHOsxxt+5qTC5k7Opc7gqdhA+1d/7R8rLvZuqpZtCCNwCdUdNyY2Ikc1Pq2X45KqG+WYzD4+xqOkXBs6EjUpgepW/Ep2IP3gileb5NaVQboJOoqLnWABAMEEgSeKU5vlf8pbtv+UzOdaFpL3QI2JiAFCyG4J+tOspsm9bHnXI0hZBbVpU86frt9fank5U4LYqiv5Igxfl28O9tFVk12iNRaXEbkGQW5IjaAJ7UnxOWpBNpyvMId/eFed47EDg+onmy5tkrG6/l6fild4GgnUpU/wDSVEbc0KuR3OWKLEdW77nYe5p4waRObzRXsJeLIbbeoHggdO/60pc6gIMAfr3MUxzi21m6yHYOSVdD6WVtyOnEx0pc1trRmJB6dCPY1pSb2BJGr9kyDM7Diss3YNbuYpSvpBHsen1rMKsmpsogt0BE1aMgtrbtMw/FG/A29+vNVxV2p9gtTratwNKidpmJPMfKm4lchZt0Mcqw2u/qPCjUe23H7VzjMUPXqAI22O45A/ejboFm1A+K5ufl+Ef33pHcTWr6p3gA+/Mj5QK6GvCIoiu2rT9dB6dVPt3Fb/3f7/mKSLf/AAOdLgkA9G3/ACNGeW/ZqlaY2UI3tQ4aJAk/61PbvEEMCVOmdjAJmD+YNC2r5dtB2kQp/wA0gx9Yon+FYqvQjV9ttj9dVROu7jbGeED3ZIAUjfVvpMdI6HrXWKzRklGEGPv2IPUUsy/FrZf1EqJ3jcflU+dYuybez+Y/IIEad5IG3G7bUvZp0BwjVohOIlQZ5kQOhBj9Irq+krq6r1/yn+nP3pFgsSQ8NsrdegPRj26/emNu8yNHvuOh71aLtUc0lTsJwu5KEjS4KH5nj5bxvQFnJsQhJXSQYncMNvZhzRmIw5EaQdJIhug9mPcVBmOYvqfQ2lSxI07Mfm0z9BFK/sZEF7KsRJdhPckrx9+I7Uw8MYYrcY9DbHTkl1H/ANqUrfeCNbGYB9RI323FWvwzJQmBAZFHvAJbf/00kngpDZXc5hr93SfWGiO8bbGfbj/tXOTYo2rgJ3Dell6EdCR3B3+/eoMWQ9xiOrMSRzyen9JqazcZlaF1MCBI6g7gn3257GiKyw4vEQwbjZTVu8Zlhh8NdQbq7RM+klZVvvVGzK2yKs7Qqz844q+Zg+vKFuclRYfbfppII7f0ophiqsqeIEtduMwu3riLBUaUQnSXECJgKB86smTYoStuB61urv8A+G2ofkfyqp3sYVUMgk9jt03B9v601yLEtdZSoIe0Q8A6wQQAQGMHrwfaj3XamWjC1f5LHjbRdPQ2llMgnj5HuCJHzIpDczhlJVirMpKuJCsDuCCrH2PHbrTzMLkAqDGqBHzMVQ/EI8zy75+IEW3PfYm2fn6XH0WujkdPDOJLwwzN8QLlv1QIgr6gSG+QJPUiktm8yHTc3Q+35iicXhXIYgdv2qDzyQAYMbVzt2yqj6N4uyBGkyDv/fvW8O4BipbcEAcCh3wwDbGsOosdJa2kUHl2NNu8qkkgEkTwCd454NTWbsJzQV28GJjmkT6hlCyyec7M2pvTqkAngGO/Tf8AOuNfqI/DpkA/nSDDa+tO7rfzE7lT+cmuqM7ZzyjSEOYqDdQnhgQfmOv2I+1FDDsNhecDpvQGbPGg/wCf9j/Smanap1kZaKxdxO9MP486ZM1zYygsZiKkxGWPwBUitCXFYssa482mf+4m5NLcVgXB4NazDTDZY9xC5IRByzTA+gEn6V2yppCLrYL/AP0MKfkqCdvcmaksIWtQ5KkbKO88kyYC8UAwgwp37/3vWEYZdxI0wZ5B324nf35pc15SdyBxtz/pW8QhJj/X/wB1cW8CTztRYPwMPD9pbmJVVMKoLmepXpx1JHer7asLbswq7Eu3bdj/AKR9KpWBsXFcLh1JYciOY5LHtuO1Xp7vk2Rr6bkH3J2jpzUuS2sFoIoviLCgOLiCATBA78g7d9/tXODxzaCoIBO8wASezH9Cf9aeC9adZuNb0nYrtO+x443g1V79kK58ttSSQrcSJjcdKMU0qYs1TG17FMFC3VJ1c16BkIFzK7ig6otvEj/AwcbfKvMReJAB6cV6L/swvA2LqMwjUywSBs6RH608QReSj5ijeahBiJ2JEHfpO3tHtTzzWsC49pwrehZU6WE9DHSY+tR5nlKhtyUZTBgzHUNt8xxUVrLmn+ZctlH1JCkEkMDPIgEb/YVLk425pnR2Ta+h74ezlnV/NE4whkRgBNy36SfMAHIjZjvtSbxXFxEKmXJto67CLiQNS79QD77metWPM8GuECaLQWFGgnSWeOTducvt096rTAC8TEjVsO3uPuR9KvknyTjLAZlxi6I3GwIjnbelviWwq3mNsQDH3603GPVSCo3FI82xxOokQTNCKpZEk/COMKFIg1q7guoNK8CzE701N2I61nVGVivF6gYqXCCDvTS4qsJigrpApcBbbCLuJCgUwS4GZGHUTHsBQWXZI18eluaeDI7tsQ3QAAnr3p44Yri5IqOcCYXuxM/p+pppaT0j5CsxWHKn1CQN57VH/ECq8cbEfxwWu1gAo4qRMKvO1XHHeHQRApG3h55iTFQaKFfxGjihlwCtuQKtP/CHWTWXvDTAbGk6sNFYxWVpcWPhI4I/cdRS3/hIASbp+ib/APyq7jJWQDaaixuXsdgDT6QHGyljKrFtWcgvpBME8x7CKR4Y6mlo33jgAA/CoGwEVb/FeVmzhi5/GyoN45kn8lP3qn2bfMdIA+Z2FCP2LLdFhyXPLeFDG4r6rgBWACIknkmT8Qpq8YizLCQ87HmCQRv05/KqJjlmekfttP5VesvsH+E09dAIjmSoI/NfzouK2NFlTx+TOh29a9CPiA7EdfpQtkgfvPB9iKtGJulbSlutQYXAC80BAx79fqRvR6uhXViS+RoBAj1QYMg7bmI25FXDwBg9L3FJlbiKwjn0t/8AqkuPyhbQKuGHbb96c+DbkYi3AOmGWfmJH5gUEx4qmQ5taW1euW2J2dueoBhd+u0VExUD00X/ALRbGjE+ZB03FRpHE6dLbd/TSvA3A0SaoqsWVjDE4q9dsFCZW2AVEe41b/8ATNBjC6ZZzySfvvUmJvaJjcHp8txUbXQ67nftS2+1G60rYqxrFWlSSKku3Vdd+aPw4UAgiZpRibGlvTxNO4tIWNeDtLACyKH0MWnpTEpKbVEjaRvUZKtFbZw2Igb0uvXtQMVOilie1c4ZNLxE9qO6FVoM8N427acFZYdq9AsZgcSIAg8fKqpko03hqWFb9a9Gy7DW1bUI3qjo0MCK/kZKn07xVJu5SwYiOCR9q9sZ0jpSJ8HbJPzNLdDtJl0d6FuAE1X7viEcTWlz9R1o0IiwipRbBqt4bxApNGjPFFYw3NodRXD4RT0FKbuer3qD/iFe9ajWVH/bICowqgQn81p6FhoEfMD9a85bDOoVyCEedLRsSImD1iRx3r2jH5tZvALdtpdUHUBcRXAPEgMNjBI+tIvF161iregj4d1jYqYgR7RtFK6QGjzS3akxzMAfMkbV6Nl1qA3aVAHsNv3qtZXhEsnU0s3AJEBe5A7+9WbK8WrKVB36VtjRVGvGOCQ2F07EUl8HYprN6XU6SInpTnxFiF8sDrsY/v50tuY9fLhRJimugNWwjxrmdu4IWD3NWTwjhrbWlYQCINeTZliSWCnqa9N8C3CVCDtvPQdaCyxryOcwew8piEVlmFLkAweCDyD/AFqgeK/DT4Mm6hL4djKsYlAdwrfWYjmKd+IfEnk4jzFVbyoQpB9IJnSxXmANhJqXE+LkxNi4r4e6ttlK3GldNudpaDsQYj3ik445dO/74KPjdX4Kblt/zDvVnynKrTKS3O9VzNMhbA2kui5qDsQN0OpCupHBVjO0g9j9KEwufPJp9PJN4DcyuBXIHeKCu4Y7GhhfLXAx33ptiNWxQTVW00RpoksREERUn+7A+3SucEXOzrvTB7bKOCKTqmHswDMcqTDqCDuanyPKww1kb0JmVm425kgU6ybEBVApGslFlCzN7hS8o07VYsLjwQN4qG8iv0k1psGqAE7UrTDQwOY+80McwPat2sEDuDNTfww7UtMImvA0rxGJIMTTvMQF+tKkw4Y1aiZmX4mDzTgXx3pb/BweKI2ArUayW5drhTvUWsGth6AApmEUONzW9ddLAoNGA8RY1Gh7VzyriE/41/UUU+MVZpbcxQe6PnNChkxl4mBVhttpA+xKn9K4W5bW304pr4hthlJ93H2M/vXn2YFo0ztRrAXsJwSi/iONhXpOBUW0MQJEH5fOqL4WtKonrT7F5jA5qTbTB2HGe5fbNpVAChiVngADSQJ7Uk8Q4Kylp0s3LqhQgKybi3FO7AxE/CTvP6U58WORh7RA5uDn3Sfl0qsNiQFC218tQS0Ak+o8kE7/AEq8Pih3NokzvArcwaBfQSysloWtBthdSlWLb6NyV4JLkmarJy9lFWDGZ022s6oAUT2H+pJ+tRfxKuJGxotdnZNzViLBWGkyNqt+UqAu+9KA21SJjtFZqkLdlmwt5dR2rnOcx/lERvSvB4/UO1SNcBmd6EcqwO0BYLOOVYV1hrhk9q4v2lBmjrFoRNFxYUwmxiAu9T4rMFZYZaDurtQygkieBSjNsmbGFY0zFMlzQRzQeLNsJvS0Wx3o2mJ2aDs0OtdjUWAuBRvTHD4XVsaEx2VEbit2GOcRih3pdicbPBpbjncGKis8b1L95XQaYdbxkdaOs4tSOarjqx+Gss23movmd4GRZxfHSonvk0CrEAQKJRSRvVP3ktjKFmXoietL7S+rbmp7+HPepsHhQDJ7g0VyRYHFlwzvBlwyqdxv7H0hSPbdf1qgYuwCPevUMTfZrnllSV0qykdFgBp27n8qrua5JattrusyBpIVF1TvxqOw5o8UpW1IR3ZWMsG0U0wuGV9fmF4VGI0CSSOATBgcmfahEQB2KyFJMTzHSY6xVo8NY5Ut3EaNyDBAYEEQdjzED707VPJlksNvK7eJS3befLXymgzqI0EATsQYIn68VTsbli6mVQVcXRZFtFLgknZlZ7kv7wABtxNX4YfStxdhptpHT4R36UvSzbuoxXDC4ZVmj+WbjIQy+qRqIbff94poseWzy/NMIBce2G1aWK6oKyRsdjxvI+nWhxgWAkGmOJsEXW8zVqLMW1EkzO8k7kz33rMRcDehKCYjiAzo5Mk1EMMW3HFE5jl5QA9ajwV0jY0LT0BprZlieAant4jQY61NbXeQKhzKwDBHxVlOsjV2QRfu6hTbLzKb1VLeJlgv3pocQbLrJ2MCqOXomtjo2TNdHDntTXCshUH2rhronakUilISY3AFonpUIse1WG5HWuBdSkbS2K4AN7GwZFauY9ivFAXQa7XESIjepqbLKC2DXk1niu8PkbvwKd5PlLuwJG1XK1aS0vStHgTyzSn6KDa8PsvK1Feyl52WvRrN5G7VJes246U74lWBO7PPcJkLk8Uzbw40TFXXA21jpRepaEeCPk37jPMLmQ3CaNyXICl1XfdVOqPlxsNzvVxx1xQYHNBZviHt2CyLJiguCCdmfIyv5xi7oZroMRChCdtMnVMfiJA44gCq/nGcNfKlgFCiIBnnr+n2o7M8Qz2rX+J/IJ9iyMfpyaAzjJ3swW3DV0ccV42T5W/+AN1uoprlLNeKWFUsBcV2Kz6QNmJI4ETzW8LlJfD6zCgbktsAvUkjgRUVnM0CXyWFrDiQltTveA3VvMBLMSwHG8HtRkrdB40XrP8ACXrYW+jyo3KfiYnZCN9xvx70fhL6XANS+W8TvKlW23I6cj715klm5ewou37z3LrMwKONwBwY5TaOnanWGxd+xhFQBmJjQ5lo17ooY8ADVtv9K54XGTwVccEPiTLxcZgDB1NP3M0nFlcOhYbkV2ly91BNQ3cw/AymfcUG2ylLfkrmMzm5ccbfSpSzAFm61DfwzeYSo2qVlJ5q0Vawc8vs1lmKOoydqeYbAeYJ5qtvYIO1XzweQqQ1LNLwPCN7KbiLQtXiDselEYj+bEniKvWb5LYuiYE96rOFyFtZ39I/StmjdaedEuAxsAJNaxGaFG2E0rze2thxBrizeVzM03HC3knN9dDd8zZukVsXfeh0ZeK1tVJwjehE5Me2cIXMAVYst8OjYxUvhuypFWyzbAqMIYtlu7IcNhFRdhVH8WY1kf2q84vEgVRfFVvzAdqea+Ignw2ekfDT3L8c10gExVWy/BkdKbWrxTcCow42s2Fuy9IkLzvUamJk1TG8SuDFZdzpzvuKvgA6vMRcmZFPkuBkgxFUgZqSKJwWaXGkKOAST0UDkk/3zS4jkxvM8Bqe4FHwC0U+gYfoKIz209ywFuIVYAc/setS4rWLRuIRJS2eN/T8Qhh2PHPyoLBeJxcJS8mqPfnn3gDY7VOM84HfyILGNRMK1q4oIKkEHcbiDVPwjWz5nlJcKi4kNsRA4RkPA3nUNzBpj4pxq3NXkqVXiJnfr9Kr+VvcVgtvUHJAAWZJmQNudxTxk2C6wXjAv/F27isrLcKemAGRw1uLfq27CT7Cl/iWwUXDsblxFQW7LeWZYbqCUBMEkBgZ29I60xbENbw/kuHkb3fLCqomX/DACsI3HxGRO9awebrbcWbAU+mUgQt4HcgM5lXAOzTpO+w2Ae3Y8Xmwfw5mYxGJuImIDo7XStsp8WllIu69PoJBG0j4jPSi/E9u0qSI1dKW5/mC28Qpw9pRfK737aNtr9EXLY2mNzyfT9Kl8R3La27a6hcIt2lLg6gx07mYHy4B24oS1YssOxBftEAEHmomw0L3qa5aYCQZFNsqtBkM1rVWSy2JbWXeksNzXWCxFwTPApthcEVuGPhNEYmwoBgVOU0UgqyJrubXOhNdYXNXjcxULpEzQWIsn8NGMjO3o6xrm408ihbd3SYK10gYGK7OH3BamjN3gVwVWwkYgRxFR+Z70TcwBZda8ClZBqspUyaR67lt1V4NM2zAxzXmWV459Q1E16EuDJtSOY2qUORPCLOLQDj8yNLnxwPNKswuurwwIqK08mvI5v1XM+TrEqoqh3axSCmdnAi6NqrJt1Y/Dd/SsE13cEuT/YJJLwF4TwqhMmmt3IbWmIFE4S7PWu8SYEzXZRMpGZZILbAwSsjUByR1APSisSLToptr/C21kG4xFrbqnmGdRJA4k7Gm9++GkGqnnOG6H4e3I+3H/ap8irQ8HktGLtolsMLlsFVKwziC3VS3EztuOvSvOA9i7KojWrkfE21uZ41ajp+0e4qe1g34tuqydgREckDZT+tN8NkR3BOobEmAAZgyB/fFSu1VFH9lcy7Bu7BQOsVccH4XayQ66RrGhy07KxGoqRBBgfnTrKcoS2NUCg/FmfaLLhNG0AhiYM9IG52kx7U8IVsmkIM8wLWluL5zupEDU8FgYHrg7iP16VXhgEuHSLwNtNi7MUKKgYAT2AUDUOkUwuYg/wDLuurtaDeVd1C2t4bangSPTIjj4pAru49u3eVmZZYQVcf8u26sLjyQBAbRzMwdqpGNYGtpDY5Vh7lo38Orsy+Wx2Zbd0AQwlvi9KsJG1VrGY1LzMTpBJJhdlE9hTXEZwyfzCCMOoItIJUt5hJ+fVh02U96pH8RBJKmhL6JtDPWUBU8HiusPjiuwNDLj1KwwrnDFJmaX8oW8YLPhcTIqa680DhSNO1S27omuJ3ZVZBcxtSpoHA29IlqdX7cj2pbokxVYyYKdgYurrJPFQZtjgRC1vNcKQdqHw+E1Va6VofeGNMrxP8AIKsY2oWaOTBiOKh/gqm5WI14GWPt6LntVnyfP9gh3pD4jIZzpoHBYgqd65JckuKXZ6Onkim2kWTP9LcUi8uOK3isWWrpboA3rg5OeUuTshKNJdai7WII4MUKtu4/wrP5UdgsjvMd9quo/qOb8AbihplmdsDBNOrmYm4Nt6quNy1rXvRWV5iFEGvR/SLmj8Z6Jz6+Bt52nmkOZZkGMU0xGOUiqzdu6LouBVaDOlt1PzBrqm6ESyE2CSw0gk8wASdvlVv8PXf5TAiIJHG8RKnnsQKSDH67SjCAoTGu2mqBqBOpmHqAnbcxKke5lyu47eYhI1KQNRPYgiSJ/sCppOx26VMJTNy9slDJCliDsQJ4+Ykbc1WsTaNwkOfSwM/TcR7yPzpj5VpW8svF26xCqBsrAn1Oe0/XrSrNGe2+i4NPYjcEdwetEDvYuwSmxc8u0WxDlzoRgCsFfVrXYrspjj8jTezli4g+biypFsRDgAr14O56H6ilxvhl0qTbad7igFiB8Ik8RJ3HTbah8yOhS2sXCzelQxBBIOpniSd42+3FOpIzdhGOx6vg7kAEI9kFWVvMQtJR1uzDIVDArEgkSdqrX8YOq7U1xeYi/hrVkg6rZdncmNbMTHpHtEk7kiq+66jpXvWlTEbGmKsWzb1KYPalioeu1dsrLAO3zq04Hw2ty3qJ3ieaR4NTlohybDuyd6ne0VNPctwK2kigMdZkyKi2myyjSyQjGjSa5y22DLGo79mFrMvf0kTTrKBHYJm5BMCp8ptALvQ+JUSaksnajLQ8q2MEKk0RpWq2+NKv7UYMwpo8LaJPkQTir38+D1NE4nI3IDD60F4pt6LusdDTrJ/EysoVhvSR44yjTK8jaYGMsaK7y/AAv6jxR2aZjCysVTbmcXVcmk/x+NSuhO2D1Ow9pABtNZis4VBIEV5nYzS6zSTtTK5iGI3NdSfokNsyzU3TQKXwDvQAuEVrzCTRvJhpcxIO1DYmwTXeHtbTXdy/FJPQUgfAlw6raY27hYaXDFd+dLR8SmOD145MtMFimtm7fvyrMYYKAGuPAAkEEAAAbiP6p3XUZGxHBG0HuDRzY2+66WK8yTpWeOOw33kCainY/bwaxmND3DAZGT1OwMwwEbT3H71DjLhvAFjIWYnncyd/nRmIuzaKwNRGnYbQdifY0DZwZ4NH6CKruxqK/hC0QSJp++Atr8RH1qO29otoH3qsYCSdlTxmC8vqTNDZfOsR03pjmH/OYHjpSu7qV/SYoiDjM7ocgEAQKkweMupAVtu1IWuydzR4w7RrQmjV4BebL/gr2pRPMVDeMTVc8N5i5fS9Wi7dWKhKJdPshNiAaXNcKGmGKvDeKR3Lg1Ek08Y0BvGAmSTNdXOOYqO3eEbUrzC454MCqNJkbYacvLDZqh/gb3+IUHhcY68tRozI96oor2Jf0XTO8jZuT+dVq3lty2eZ+tarKjRa2E3Hbr+tLMWwPSsrKVmZLhMSBTW1cBrKyigBJsiKHtuA0GtVlMYLOLAFQXb4NZWVOTGI7GJAMUf55rdZU1oU352k0Lfx5nYVusqvGYBw2XPeua3JI+f7VY8PgLVsT1rKyjLRXgSbE2bYNbhlRFJcTlm0daysoobn2L8XgtCTTLw7eBQqaysrI5/IR5IVpXY0QbhI5rKynA9kTqeKT45YNZWUaRk2awLEmKKxOVkgmYrKyptlEkwfBZajAljuPnS5rqgnat1lZMRo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10" descr="data:image/jpeg;base64,/9j/4AAQSkZJRgABAQAAAQABAAD/2wCEAAkGBxQTEhUUExQVFBUXFxQXGBYXFxcVFhcXFxgXFxUVFxQYHCggGBwlHBQUITEhJSkrLi4uFx8zODMsNygtLisBCgoKDg0OGxAQGywkHyQsLCwsLCwsLCwsLCwsLCwsLCwsLCwsLCwsLCwsLCwsLCwsLCwsLCwsLCwsLCwsLCwsLP/AABEIAOcA2gMBIgACEQEDEQH/xAAbAAACAgMBAAAAAAAAAAAAAAAEBQMGAAECB//EAEAQAAIBAgUCBAQEBAMGBwEAAAECEQADBAUSITFBUQYTImEycYGRQqGxwRQj0fBSYuEHFRYzcvFjgpKistLiQ//EABkBAAMBAQEAAAAAAAAAAAAAAAECAwAEBf/EACcRAAICAgICAgEEAwAAAAAAAAABAhEhMQMSQVEiYXEEEzLwFEOB/9oADAMBAAIRAxEAPwBfmeZFSTZBtswtuGEg/CQDB4HX6n3pJYssCLtwnVyOFkdxA/v3p5fzOytoOoLMESRpA9QgGAT6gJ/KklvHq4KYkkz8N9VAdf8ArUbMONufekdvAyaRJfxDETJPq39xwqiegiPoKFzV3e2V0mGULP8AlmeamfAXLBhiHRhKuu6uOpU9DxtyKLOkpG21Hs0EByjBOEa41tWJUi3aaDtt6yJjjfmuWxVtnDX7I1CBqtlrdwdvQZRh9PrUmLQsBBK6QBzHAiR9IkUK+KDMEvASABIB1cxyd59jTp2Tbdk17Lbd11CXwoYbC4jJG3+Ialn5kc0Vm+X3MOisLdu4kBXOnUVaN9XUCeCD9qVvh2Rp+JSdjxB/Y7cU3Ba4gcOqlV0EMsi5HAG3EASZ2jitSBbeBYHRgITSWkd4Mhefmy896vWQ5Vbwdlh8d9wDLxFsQZg9NjvvSjw1eWwzqrrrYqfUJWRvFtojee/QR3rjxPmjt5duSQ5JcjqFIhfl1+1Sk7dD3Ub8lmwNxSATdmBwg1T82JAHHvUz4NHRgSwJBAAgbGeO5/MzQ2QZayoHu3FtK3wqRqciOQopniWsiAyu0EES4Qz0OlenzNWfGkqiR7yu2U9MmwmFFx7vmXjOhSCEBdDLhCORPpJP0713gfF9xCFGmygiFQaYHu3LH3JrjPsHfxOI9CHSo2/w/wCIwYE0XY8LWLMtibiGNMDUAPfbuD3qClKzPs8DXC+Jb1zdDqBj1EkhZ4JHYU1XEFkZjfDxAcafMiZibY6fnQeW5ha2Sx5THTpAB3JPVen37UDatvbxN0m6SzEh7YUC3zBMAkjcH866oyVDdVVsTZ5lg8zzrXwlVOhVKjXJBhOikAH60eL9i4oFxAG0wGgalPae3tUmLzNrZDeXaZDtclYJ3UzqmQY+80BdxGr03B5g/C8RcUdIbr9aMYpGnpZAsTc0n36HgEe4711Yt2yhYCTMEcgH2rhkIOh9weDxI/Y1zYU2i2oykTO32+dM1i2JEnfGeUVjYEfKh8XmA2deOo7HvSXNM0Dk9untQ2Avt5gSNWuFj5mKm5LQ9PZdskuG6pYfDxPMx271NmGBRliYYb6jsIPNF2lVFCJAVFAH25/vvXVrBghjeMBgQqxuZ6nsKfpjJlLwiHL8LoIOvVHMHYiur6rDEKQTImdo6bGtYW1Ztkq5MkencgQO+9EXL1s7R9jRpeBboSXMECvqEFQRt/fFI/4Ru1WwRMA9CD+1LyxG0cVOSa0FNeSveb6YPBLgj5gdOu21D4C2EV9dvzGEKoJOmVAkkCJlWH34rs2idSbd1+aj9wZp5lWKslVS/ZWN28wyG22K7HgbVKsj+AK9m7qoRVW0JBhBAO0A/ahBmx/Eitt1An7jemmJsYc/CrqORJB77kH9JoI5UG+Bxx1EGnSEbfs5TG22BEG2Tt/iUH3B3j3/ACoPBp5lzynVjdXUPTBlRzM9BtDcRFbbLbiESAZ2mdtzG55qyYNVKaLbKrnSGMQbhXYAnkewO1JJeikZexa1kKjqkHTEgbqdxqInn++lEF1a0UC7hSQU4BCkww9wOdqDw+JCElgeSu4jf8Q+ftUfnGwTojeCDtweCOx6fSnccCdvYqv3mcppB5A29/hJ+35VasrGu86MxKMusjqCDO095O9IcxxegLctIq6ydUDhhEgLwAZnrzTnwWxv4pS4j0uXI4ULyT77jb3FSlcpDxpYLZbsG2C59Tv8MmRbtDYKvz5mu7Ebgc9Sdx8zQGZ5hrvnSPSPSs77DYCPpTXK9IuFn+G2C7diQNk+QP512fwic7+UvoX+L7tzD2LcFyzq2wJi2p2ViOhkzFeceW0S0mfxc169lWa28Q1y3iN/M3G0qoA+EdgNqQ5x4QdDrw58xe3J+3UVxSh2dlZKjz+2pU6h0/varZk+eC+Es3HKXBq0uxGlidtJMbbbTS69lobbSbbjpwpI5+R/Kkd+yyMQQQR96pG4k27PSRlJBPmKeTK8gkjqe0dp/SkWOwptSyEtb7H4kPv3HvTjKfEFxcAp+NkuKst+G2RqEH/yke00F/vcXGLREkkj59h27DsBVovsx5RqKfsWfxC3V0FgpmVMzDdP1ihhdDA23kPwynkdNq6znAi2QygaG4MfCe3yoLHywtOI1CV1DqBwD8t6EwQdGmylRtyK7TCC2VZTup2mu7mM9Inkj86Ga4TUnFF1IueU3FW2kkuwEjVuFncfUe9dXbrM3UmdzVUw2b3bYAER36048O4q5fvEsf5dsaoiAW6T36n6VZciqvJHp5O/E2DJs695tncDmD1HyMUusJikRX0qfZiNcVY8Xe1NpM+qR+VKbuEIARtSwfxfi9wf2oKOTOWCfB5wrnSVhliQw3n29qJuESduppQoVXGvY9G5PybuKOfEMSYK0YtLYNiXF4HQLc+kxGoiRMyQd9t+PmfoGrkHQTGqBuPhM7bkTHy/OjsVmovsyuAqzI5JB6Gh7dq4CIUPpOxEOI+fSoYOnrjJlzA3lBYnYHuZ78RvtvtNBHFlRIefp/WrZioJjrQWOyFSsxJ24kbTvMe3WsrRHDI7WGdl5BBhhrPqjaNhsT8tqKvWgFDSNRg7CB8pqNb4GneI2/pFQHF6SVJ2B9M77GqqsMVsA8Q4dtS3l4f4vZxAJ+oiobh8y1I5Xp7dR996aY3EzYbjZlkHiDsd+nTekuHxPlsI9SmYI3+YMdR2oXTaM/Zx8Vp1kiAHEc+nYj5aST9Kd+BfTddkhgtm6Yj4m9IgrPypXiyludLbspiRwG54561vwtei96SQAjTBgRECfeTSSdZHivA8ybMWd2MIkHbbcuZiPlBp5axDLg2YzruECBv6REn57fnVcxONT+Ia1ebQghlYLwY9QJXfffczRGLzJrjKcOYsoAFPc8kkcgz0NFzbyL16jzLsC1q4rGASDK9dxPPfbpQeYZ4+BdrcEvpkDcpHOsxxt+5qTC5k7Opc7gqdhA+1d/7R8rLvZuqpZtCCNwCdUdNyY2Ikc1Pq2X45KqG+WYzD4+xqOkXBs6EjUpgepW/Ep2IP3gileb5NaVQboJOoqLnWABAMEEgSeKU5vlf8pbtv+UzOdaFpL3QI2JiAFCyG4J+tOspsm9bHnXI0hZBbVpU86frt9fank5U4LYqiv5Igxfl28O9tFVk12iNRaXEbkGQW5IjaAJ7UnxOWpBNpyvMId/eFed47EDg+onmy5tkrG6/l6fild4GgnUpU/wDSVEbc0KuR3OWKLEdW77nYe5p4waRObzRXsJeLIbbeoHggdO/60pc6gIMAfr3MUxzi21m6yHYOSVdD6WVtyOnEx0pc1trRmJB6dCPY1pSb2BJGr9kyDM7Diss3YNbuYpSvpBHsen1rMKsmpsogt0BE1aMgtrbtMw/FG/A29+vNVxV2p9gtTratwNKidpmJPMfKm4lchZt0Mcqw2u/qPCjUe23H7VzjMUPXqAI22O45A/ejboFm1A+K5ufl+Ef33pHcTWr6p3gA+/Mj5QK6GvCIoiu2rT9dB6dVPt3Fb/3f7/mKSLf/AAOdLgkA9G3/ACNGeW/ZqlaY2UI3tQ4aJAk/61PbvEEMCVOmdjAJmD+YNC2r5dtB2kQp/wA0gx9Yon+FYqvQjV9ttj9dVROu7jbGeED3ZIAUjfVvpMdI6HrXWKzRklGEGPv2IPUUsy/FrZf1EqJ3jcflU+dYuybez+Y/IIEad5IG3G7bUvZp0BwjVohOIlQZ5kQOhBj9Irq+krq6r1/yn+nP3pFgsSQ8NsrdegPRj26/emNu8yNHvuOh71aLtUc0lTsJwu5KEjS4KH5nj5bxvQFnJsQhJXSQYncMNvZhzRmIw5EaQdJIhug9mPcVBmOYvqfQ2lSxI07Mfm0z9BFK/sZEF7KsRJdhPckrx9+I7Uw8MYYrcY9DbHTkl1H/ANqUrfeCNbGYB9RI323FWvwzJQmBAZFHvAJbf/00kngpDZXc5hr93SfWGiO8bbGfbj/tXOTYo2rgJ3Dell6EdCR3B3+/eoMWQ9xiOrMSRzyen9JqazcZlaF1MCBI6g7gn3257GiKyw4vEQwbjZTVu8Zlhh8NdQbq7RM+klZVvvVGzK2yKs7Qqz844q+Zg+vKFuclRYfbfppII7f0ophiqsqeIEtduMwu3riLBUaUQnSXECJgKB86smTYoStuB61urv8A+G2ofkfyqp3sYVUMgk9jt03B9v601yLEtdZSoIe0Q8A6wQQAQGMHrwfaj3XamWjC1f5LHjbRdPQ2llMgnj5HuCJHzIpDczhlJVirMpKuJCsDuCCrH2PHbrTzMLkAqDGqBHzMVQ/EI8zy75+IEW3PfYm2fn6XH0WujkdPDOJLwwzN8QLlv1QIgr6gSG+QJPUiktm8yHTc3Q+35iicXhXIYgdv2qDzyQAYMbVzt2yqj6N4uyBGkyDv/fvW8O4BipbcEAcCh3wwDbGsOosdJa2kUHl2NNu8qkkgEkTwCd454NTWbsJzQV28GJjmkT6hlCyyec7M2pvTqkAngGO/Tf8AOuNfqI/DpkA/nSDDa+tO7rfzE7lT+cmuqM7ZzyjSEOYqDdQnhgQfmOv2I+1FDDsNhecDpvQGbPGg/wCf9j/Smanap1kZaKxdxO9MP486ZM1zYygsZiKkxGWPwBUitCXFYssa482mf+4m5NLcVgXB4NazDTDZY9xC5IRByzTA+gEn6V2yppCLrYL/AP0MKfkqCdvcmaksIWtQ5KkbKO88kyYC8UAwgwp37/3vWEYZdxI0wZ5B324nf35pc15SdyBxtz/pW8QhJj/X/wB1cW8CTztRYPwMPD9pbmJVVMKoLmepXpx1JHer7asLbswq7Eu3bdj/AKR9KpWBsXFcLh1JYciOY5LHtuO1Xp7vk2Rr6bkH3J2jpzUuS2sFoIoviLCgOLiCATBA78g7d9/tXODxzaCoIBO8wASezH9Cf9aeC9adZuNb0nYrtO+x443g1V79kK58ttSSQrcSJjcdKMU0qYs1TG17FMFC3VJ1c16BkIFzK7ig6otvEj/AwcbfKvMReJAB6cV6L/swvA2LqMwjUywSBs6RH608QReSj5ijeahBiJ2JEHfpO3tHtTzzWsC49pwrehZU6WE9DHSY+tR5nlKhtyUZTBgzHUNt8xxUVrLmn+ZctlH1JCkEkMDPIgEb/YVLk425pnR2Ta+h74ezlnV/NE4whkRgBNy36SfMAHIjZjvtSbxXFxEKmXJto67CLiQNS79QD77metWPM8GuECaLQWFGgnSWeOTducvt096rTAC8TEjVsO3uPuR9KvknyTjLAZlxi6I3GwIjnbelviWwq3mNsQDH3603GPVSCo3FI82xxOokQTNCKpZEk/COMKFIg1q7guoNK8CzE701N2I61nVGVivF6gYqXCCDvTS4qsJigrpApcBbbCLuJCgUwS4GZGHUTHsBQWXZI18eluaeDI7tsQ3QAAnr3p44Yri5IqOcCYXuxM/p+pppaT0j5CsxWHKn1CQN57VH/ECq8cbEfxwWu1gAo4qRMKvO1XHHeHQRApG3h55iTFQaKFfxGjihlwCtuQKtP/CHWTWXvDTAbGk6sNFYxWVpcWPhI4I/cdRS3/hIASbp+ib/APyq7jJWQDaaixuXsdgDT6QHGyljKrFtWcgvpBME8x7CKR4Y6mlo33jgAA/CoGwEVb/FeVmzhi5/GyoN45kn8lP3qn2bfMdIA+Z2FCP2LLdFhyXPLeFDG4r6rgBWACIknkmT8Qpq8YizLCQ87HmCQRv05/KqJjlmekfttP5VesvsH+E09dAIjmSoI/NfzouK2NFlTx+TOh29a9CPiA7EdfpQtkgfvPB9iKtGJulbSlutQYXAC80BAx79fqRvR6uhXViS+RoBAj1QYMg7bmI25FXDwBg9L3FJlbiKwjn0t/8AqkuPyhbQKuGHbb96c+DbkYi3AOmGWfmJH5gUEx4qmQ5taW1euW2J2dueoBhd+u0VExUD00X/ALRbGjE+ZB03FRpHE6dLbd/TSvA3A0SaoqsWVjDE4q9dsFCZW2AVEe41b/8ATNBjC6ZZzySfvvUmJvaJjcHp8txUbXQ67nftS2+1G60rYqxrFWlSSKku3Vdd+aPw4UAgiZpRibGlvTxNO4tIWNeDtLACyKH0MWnpTEpKbVEjaRvUZKtFbZw2Igb0uvXtQMVOilie1c4ZNLxE9qO6FVoM8N427acFZYdq9AsZgcSIAg8fKqpko03hqWFb9a9Gy7DW1bUI3qjo0MCK/kZKn07xVJu5SwYiOCR9q9sZ0jpSJ8HbJPzNLdDtJl0d6FuAE1X7viEcTWlz9R1o0IiwipRbBqt4bxApNGjPFFYw3NodRXD4RT0FKbuer3qD/iFe9ajWVH/bICowqgQn81p6FhoEfMD9a85bDOoVyCEedLRsSImD1iRx3r2jH5tZvALdtpdUHUBcRXAPEgMNjBI+tIvF161iregj4d1jYqYgR7RtFK6QGjzS3akxzMAfMkbV6Nl1qA3aVAHsNv3qtZXhEsnU0s3AJEBe5A7+9WbK8WrKVB36VtjRVGvGOCQ2F07EUl8HYprN6XU6SInpTnxFiF8sDrsY/v50tuY9fLhRJimugNWwjxrmdu4IWD3NWTwjhrbWlYQCINeTZliSWCnqa9N8C3CVCDtvPQdaCyxryOcwew8piEVlmFLkAweCDyD/AFqgeK/DT4Mm6hL4djKsYlAdwrfWYjmKd+IfEnk4jzFVbyoQpB9IJnSxXmANhJqXE+LkxNi4r4e6ttlK3GldNudpaDsQYj3ik445dO/74KPjdX4Kblt/zDvVnynKrTKS3O9VzNMhbA2kui5qDsQN0OpCupHBVjO0g9j9KEwufPJp9PJN4DcyuBXIHeKCu4Y7GhhfLXAx33ptiNWxQTVW00RpoksREERUn+7A+3SucEXOzrvTB7bKOCKTqmHswDMcqTDqCDuanyPKww1kb0JmVm425kgU6ybEBVApGslFlCzN7hS8o07VYsLjwQN4qG8iv0k1psGqAE7UrTDQwOY+80McwPat2sEDuDNTfww7UtMImvA0rxGJIMTTvMQF+tKkw4Y1aiZmX4mDzTgXx3pb/BweKI2ArUayW5drhTvUWsGth6AApmEUONzW9ddLAoNGA8RY1Gh7VzyriE/41/UUU+MVZpbcxQe6PnNChkxl4mBVhttpA+xKn9K4W5bW304pr4hthlJ93H2M/vXn2YFo0ztRrAXsJwSi/iONhXpOBUW0MQJEH5fOqL4WtKonrT7F5jA5qTbTB2HGe5fbNpVAChiVngADSQJ7Uk8Q4Kylp0s3LqhQgKybi3FO7AxE/CTvP6U58WORh7RA5uDn3Sfl0qsNiQFC218tQS0Ak+o8kE7/AEq8Pih3NokzvArcwaBfQSysloWtBthdSlWLb6NyV4JLkmarJy9lFWDGZ022s6oAUT2H+pJ+tRfxKuJGxotdnZNzViLBWGkyNqt+UqAu+9KA21SJjtFZqkLdlmwt5dR2rnOcx/lERvSvB4/UO1SNcBmd6EcqwO0BYLOOVYV1hrhk9q4v2lBmjrFoRNFxYUwmxiAu9T4rMFZYZaDurtQygkieBSjNsmbGFY0zFMlzQRzQeLNsJvS0Wx3o2mJ2aDs0OtdjUWAuBRvTHD4XVsaEx2VEbit2GOcRih3pdicbPBpbjncGKis8b1L95XQaYdbxkdaOs4tSOarjqx+Gss23movmd4GRZxfHSonvk0CrEAQKJRSRvVP3ktjKFmXoietL7S+rbmp7+HPepsHhQDJ7g0VyRYHFlwzvBlwyqdxv7H0hSPbdf1qgYuwCPevUMTfZrnllSV0qykdFgBp27n8qrua5JattrusyBpIVF1TvxqOw5o8UpW1IR3ZWMsG0U0wuGV9fmF4VGI0CSSOATBgcmfahEQB2KyFJMTzHSY6xVo8NY5Ut3EaNyDBAYEEQdjzED707VPJlksNvK7eJS3befLXymgzqI0EATsQYIn68VTsbli6mVQVcXRZFtFLgknZlZ7kv7wABtxNX4YfStxdhptpHT4R36UvSzbuoxXDC4ZVmj+WbjIQy+qRqIbff94poseWzy/NMIBce2G1aWK6oKyRsdjxvI+nWhxgWAkGmOJsEXW8zVqLMW1EkzO8k7kz33rMRcDehKCYjiAzo5Mk1EMMW3HFE5jl5QA9ajwV0jY0LT0BprZlieAant4jQY61NbXeQKhzKwDBHxVlOsjV2QRfu6hTbLzKb1VLeJlgv3pocQbLrJ2MCqOXomtjo2TNdHDntTXCshUH2rhronakUilISY3AFonpUIse1WG5HWuBdSkbS2K4AN7GwZFauY9ivFAXQa7XESIjepqbLKC2DXk1niu8PkbvwKd5PlLuwJG1XK1aS0vStHgTyzSn6KDa8PsvK1Feyl52WvRrN5G7VJes246U74lWBO7PPcJkLk8Uzbw40TFXXA21jpRepaEeCPk37jPMLmQ3CaNyXICl1XfdVOqPlxsNzvVxx1xQYHNBZviHt2CyLJiguCCdmfIyv5xi7oZroMRChCdtMnVMfiJA44gCq/nGcNfKlgFCiIBnnr+n2o7M8Qz2rX+J/IJ9iyMfpyaAzjJ3swW3DV0ccV42T5W/+AN1uoprlLNeKWFUsBcV2Kz6QNmJI4ETzW8LlJfD6zCgbktsAvUkjgRUVnM0CXyWFrDiQltTveA3VvMBLMSwHG8HtRkrdB40XrP8ACXrYW+jyo3KfiYnZCN9xvx70fhL6XANS+W8TvKlW23I6cj715klm5ewou37z3LrMwKONwBwY5TaOnanWGxd+xhFQBmJjQ5lo17ooY8ADVtv9K54XGTwVccEPiTLxcZgDB1NP3M0nFlcOhYbkV2ly91BNQ3cw/AymfcUG2ylLfkrmMzm5ccbfSpSzAFm61DfwzeYSo2qVlJ5q0Vawc8vs1lmKOoydqeYbAeYJ5qtvYIO1XzweQqQ1LNLwPCN7KbiLQtXiDselEYj+bEniKvWb5LYuiYE96rOFyFtZ39I/StmjdaedEuAxsAJNaxGaFG2E0rze2thxBrizeVzM03HC3knN9dDd8zZukVsXfeh0ZeK1tVJwjehE5Me2cIXMAVYst8OjYxUvhuypFWyzbAqMIYtlu7IcNhFRdhVH8WY1kf2q84vEgVRfFVvzAdqea+Ignw2ekfDT3L8c10gExVWy/BkdKbWrxTcCow42s2Fuy9IkLzvUamJk1TG8SuDFZdzpzvuKvgA6vMRcmZFPkuBkgxFUgZqSKJwWaXGkKOAST0UDkk/3zS4jkxvM8Bqe4FHwC0U+gYfoKIz209ywFuIVYAc/setS4rWLRuIRJS2eN/T8Qhh2PHPyoLBeJxcJS8mqPfnn3gDY7VOM84HfyILGNRMK1q4oIKkEHcbiDVPwjWz5nlJcKi4kNsRA4RkPA3nUNzBpj4pxq3NXkqVXiJnfr9Kr+VvcVgtvUHJAAWZJmQNudxTxk2C6wXjAv/F27isrLcKemAGRw1uLfq27CT7Cl/iWwUXDsblxFQW7LeWZYbqCUBMEkBgZ29I60xbENbw/kuHkb3fLCqomX/DACsI3HxGRO9awebrbcWbAU+mUgQt4HcgM5lXAOzTpO+w2Ae3Y8Xmwfw5mYxGJuImIDo7XStsp8WllIu69PoJBG0j4jPSi/E9u0qSI1dKW5/mC28Qpw9pRfK737aNtr9EXLY2mNzyfT9Kl8R3La27a6hcIt2lLg6gx07mYHy4B24oS1YssOxBftEAEHmomw0L3qa5aYCQZFNsqtBkM1rVWSy2JbWXeksNzXWCxFwTPApthcEVuGPhNEYmwoBgVOU0UgqyJrubXOhNdYXNXjcxULpEzQWIsn8NGMjO3o6xrm408ihbd3SYK10gYGK7OH3BamjN3gVwVWwkYgRxFR+Z70TcwBZda8ClZBqspUyaR67lt1V4NM2zAxzXmWV459Q1E16EuDJtSOY2qUORPCLOLQDj8yNLnxwPNKswuurwwIqK08mvI5v1XM+TrEqoqh3axSCmdnAi6NqrJt1Y/Dd/SsE13cEuT/YJJLwF4TwqhMmmt3IbWmIFE4S7PWu8SYEzXZRMpGZZILbAwSsjUByR1APSisSLToptr/C21kG4xFrbqnmGdRJA4k7Gm9++GkGqnnOG6H4e3I+3H/ap8irQ8HktGLtolsMLlsFVKwziC3VS3EztuOvSvOA9i7KojWrkfE21uZ41ajp+0e4qe1g34tuqydgREckDZT+tN8NkR3BOobEmAAZgyB/fFSu1VFH9lcy7Bu7BQOsVccH4XayQ66RrGhy07KxGoqRBBgfnTrKcoS2NUCg/FmfaLLhNG0AhiYM9IG52kx7U8IVsmkIM8wLWluL5zupEDU8FgYHrg7iP16VXhgEuHSLwNtNi7MUKKgYAT2AUDUOkUwuYg/wDLuurtaDeVd1C2t4bangSPTIjj4pAru49u3eVmZZYQVcf8u26sLjyQBAbRzMwdqpGNYGtpDY5Vh7lo38Orsy+Wx2Zbd0AQwlvi9KsJG1VrGY1LzMTpBJJhdlE9hTXEZwyfzCCMOoItIJUt5hJ+fVh02U96pH8RBJKmhL6JtDPWUBU8HiusPjiuwNDLj1KwwrnDFJmaX8oW8YLPhcTIqa680DhSNO1S27omuJ3ZVZBcxtSpoHA29IlqdX7cj2pbokxVYyYKdgYurrJPFQZtjgRC1vNcKQdqHw+E1Va6VofeGNMrxP8AIKsY2oWaOTBiOKh/gqm5WI14GWPt6LntVnyfP9gh3pD4jIZzpoHBYgqd65JckuKXZ6Onkim2kWTP9LcUi8uOK3isWWrpboA3rg5OeUuTshKNJdai7WII4MUKtu4/wrP5UdgsjvMd9quo/qOb8AbihplmdsDBNOrmYm4Nt6quNy1rXvRWV5iFEGvR/SLmj8Z6Jz6+Bt52nmkOZZkGMU0xGOUiqzdu6LouBVaDOlt1PzBrqm6ESyE2CSw0gk8wASdvlVv8PXf5TAiIJHG8RKnnsQKSDH67SjCAoTGu2mqBqBOpmHqAnbcxKke5lyu47eYhI1KQNRPYgiSJ/sCppOx26VMJTNy9slDJCliDsQJ4+Ykbc1WsTaNwkOfSwM/TcR7yPzpj5VpW8svF26xCqBsrAn1Oe0/XrSrNGe2+i4NPYjcEdwetEDvYuwSmxc8u0WxDlzoRgCsFfVrXYrspjj8jTezli4g+biypFsRDgAr14O56H6ilxvhl0qTbad7igFiB8Ik8RJ3HTbah8yOhS2sXCzelQxBBIOpniSd42+3FOpIzdhGOx6vg7kAEI9kFWVvMQtJR1uzDIVDArEgkSdqrX8YOq7U1xeYi/hrVkg6rZdncmNbMTHpHtEk7kiq+66jpXvWlTEbGmKsWzb1KYPalioeu1dsrLAO3zq04Hw2ty3qJ3ieaR4NTlohybDuyd6ne0VNPctwK2kigMdZkyKi2myyjSyQjGjSa5y22DLGo79mFrMvf0kTTrKBHYJm5BMCp8ptALvQ+JUSaksnajLQ8q2MEKk0RpWq2+NKv7UYMwpo8LaJPkQTir38+D1NE4nI3IDD60F4pt6LusdDTrJ/EysoVhvSR44yjTK8jaYGMsaK7y/AAv6jxR2aZjCysVTbmcXVcmk/x+NSuhO2D1Ow9pABtNZis4VBIEV5nYzS6zSTtTK5iGI3NdSfokNsyzU3TQKXwDvQAuEVrzCTRvJhpcxIO1DYmwTXeHtbTXdy/FJPQUgfAlw6raY27hYaXDFd+dLR8SmOD145MtMFimtm7fvyrMYYKAGuPAAkEEAAAbiP6p3XUZGxHBG0HuDRzY2+66WK8yTpWeOOw33kCainY/bwaxmND3DAZGT1OwMwwEbT3H71DjLhvAFjIWYnncyd/nRmIuzaKwNRGnYbQdifY0DZwZ4NH6CKruxqK/hC0QSJp++Atr8RH1qO29otoH3qsYCSdlTxmC8vqTNDZfOsR03pjmH/OYHjpSu7qV/SYoiDjM7ocgEAQKkweMupAVtu1IWuydzR4w7RrQmjV4BebL/gr2pRPMVDeMTVc8N5i5fS9Wi7dWKhKJdPshNiAaXNcKGmGKvDeKR3Lg1Ek08Y0BvGAmSTNdXOOYqO3eEbUrzC454MCqNJkbYacvLDZqh/gb3+IUHhcY68tRozI96oor2Jf0XTO8jZuT+dVq3lty2eZ+tarKjRa2E3Hbr+tLMWwPSsrKVmZLhMSBTW1cBrKyigBJsiKHtuA0GtVlMYLOLAFQXb4NZWVOTGI7GJAMUf55rdZU1oU352k0Lfx5nYVusqvGYBw2XPeua3JI+f7VY8PgLVsT1rKyjLRXgSbE2bYNbhlRFJcTlm0daysoobn2L8XgtCTTLw7eBQqaysrI5/IR5IVpXY0QbhI5rKynA9kTqeKT45YNZWUaRk2awLEmKKxOVkgmYrKyptlEkwfBZajAljuPnS5rqgnat1lZMRo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6" name="Picture 12" descr="https://encrypted-tbn3.gstatic.com/images?q=tbn:ANd9GcScCNvVVPwMw5Mb2VGm-CYoGYldDTKTsT3si8rYwVAU9BbBSghu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918" y="4097467"/>
            <a:ext cx="2352603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Climate-associated phenological advances in bee</a:t>
            </a:r>
            <a:br>
              <a:rPr lang="en-US" sz="2400" dirty="0"/>
            </a:br>
            <a:r>
              <a:rPr lang="en-US" sz="2400" dirty="0"/>
              <a:t>pollinators and bee-pollinated plants</a:t>
            </a:r>
            <a:endParaRPr lang="es-MX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83330" y="0"/>
            <a:ext cx="270080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Estudio longitudinal </a:t>
            </a:r>
            <a:endParaRPr lang="es-MX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"/>
          <a:stretch/>
        </p:blipFill>
        <p:spPr bwMode="auto">
          <a:xfrm>
            <a:off x="498305" y="1844824"/>
            <a:ext cx="5968613" cy="466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0"/>
          <a:stretch/>
        </p:blipFill>
        <p:spPr bwMode="auto">
          <a:xfrm>
            <a:off x="6588224" y="1988840"/>
            <a:ext cx="403806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235883" y="19177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2011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6802022" y="5589240"/>
            <a:ext cx="165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Acumulación de abejas </a:t>
            </a:r>
            <a:endParaRPr lang="es-MX" dirty="0"/>
          </a:p>
        </p:txBody>
      </p:sp>
      <p:pic>
        <p:nvPicPr>
          <p:cNvPr id="2055" name="Picture 7" descr="http://www.ecoosfera.com/wp-content/imagenes/control-de-plagas-abeja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42" y="3284984"/>
            <a:ext cx="1880418" cy="15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type="title"/>
          </p:nvPr>
        </p:nvSpPr>
        <p:spPr>
          <a:xfrm>
            <a:off x="321189" y="400081"/>
            <a:ext cx="7620000" cy="1143000"/>
          </a:xfrm>
        </p:spPr>
        <p:txBody>
          <a:bodyPr/>
          <a:lstStyle/>
          <a:p>
            <a:r>
              <a:rPr lang="es-MX" sz="1800" dirty="0"/>
              <a:t>Somatotipo, Composición Corporal, Estado </a:t>
            </a:r>
            <a:r>
              <a:rPr lang="es-MX" sz="1800" dirty="0" smtClean="0"/>
              <a:t>Nutricional y </a:t>
            </a:r>
            <a:r>
              <a:rPr lang="es-MX" sz="1800" dirty="0"/>
              <a:t>Condición Física en Personas con </a:t>
            </a:r>
            <a:r>
              <a:rPr lang="es-MX" sz="1800" dirty="0" smtClean="0"/>
              <a:t>Discapacidad Visual </a:t>
            </a:r>
            <a:r>
              <a:rPr lang="es-MX" sz="1800" dirty="0"/>
              <a:t>que Practican Goalball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" y="4941167"/>
            <a:ext cx="8311414" cy="14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4" y="1553714"/>
            <a:ext cx="4657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o"/>
          <p:cNvSpPr/>
          <p:nvPr/>
        </p:nvSpPr>
        <p:spPr>
          <a:xfrm>
            <a:off x="310042" y="1553714"/>
            <a:ext cx="4825928" cy="1014270"/>
          </a:xfrm>
          <a:prstGeom prst="frame">
            <a:avLst>
              <a:gd name="adj1" fmla="val 4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483330" y="0"/>
            <a:ext cx="27008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Estudio transversal</a:t>
            </a:r>
            <a:endParaRPr lang="es-MX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91" y="1805984"/>
            <a:ext cx="1762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67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Valor nutricional de la dieta en embarazadas sanas. </a:t>
            </a:r>
            <a:br>
              <a:rPr lang="es-MX" sz="2800" dirty="0"/>
            </a:br>
            <a:r>
              <a:rPr lang="es-MX" sz="2800" dirty="0"/>
              <a:t>Resultados de una encuesta dietética en gestantes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5770984" cy="4800600"/>
          </a:xfrm>
        </p:spPr>
        <p:txBody>
          <a:bodyPr/>
          <a:lstStyle/>
          <a:p>
            <a:pPr marL="114300" indent="0">
              <a:buNone/>
            </a:pPr>
            <a:r>
              <a:rPr lang="es-MX" sz="1800" dirty="0" smtClean="0"/>
              <a:t>Como </a:t>
            </a:r>
            <a:r>
              <a:rPr lang="es-MX" sz="1800" dirty="0"/>
              <a:t>criterios de inclusión </a:t>
            </a:r>
            <a:r>
              <a:rPr lang="es-MX" sz="1800" dirty="0" smtClean="0"/>
              <a:t>se contemplo </a:t>
            </a:r>
            <a:r>
              <a:rPr lang="es-MX" sz="1800" dirty="0"/>
              <a:t>que fueran mayores de 18 años, que estuvieran en el primer trimestre de gestación y que no tuvieran enfermedades crónicas ni presentaran problemas socioeconómicos graves como marginación o </a:t>
            </a:r>
            <a:r>
              <a:rPr lang="es-MX" sz="1800" dirty="0" smtClean="0"/>
              <a:t>drogadicción</a:t>
            </a:r>
            <a:r>
              <a:rPr lang="es-MX" sz="1800" dirty="0"/>
              <a:t> </a:t>
            </a:r>
            <a:r>
              <a:rPr lang="es-MX" sz="1800" dirty="0" smtClean="0">
                <a:solidFill>
                  <a:schemeClr val="accent1">
                    <a:lumMod val="75000"/>
                  </a:schemeClr>
                </a:solidFill>
              </a:rPr>
              <a:t>(1 población)</a:t>
            </a:r>
            <a:r>
              <a:rPr lang="es-MX" sz="1800" dirty="0" smtClean="0"/>
              <a:t>. </a:t>
            </a:r>
            <a:endParaRPr lang="es-MX" sz="1800" dirty="0"/>
          </a:p>
        </p:txBody>
      </p:sp>
      <p:pic>
        <p:nvPicPr>
          <p:cNvPr id="4098" name="Picture 2" descr="SciELO - Scientific Electronic Library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492896"/>
            <a:ext cx="5715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308304" y="3099968"/>
            <a:ext cx="71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2003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6483330" y="0"/>
            <a:ext cx="27008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Estudio descriptivo</a:t>
            </a:r>
            <a:endParaRPr lang="es-MX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16" y="3099968"/>
            <a:ext cx="6430131" cy="36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78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/>
              <a:t>Calidad de vida en la infancia: estudio comparativo entre una zona rural y urbana en el norte de Chile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r">
              <a:buNone/>
            </a:pPr>
            <a:r>
              <a:rPr lang="es-MX" dirty="0"/>
              <a:t>Revista Chilena de </a:t>
            </a:r>
            <a:r>
              <a:rPr lang="es-MX" dirty="0" smtClean="0"/>
              <a:t>Pediatría, 2013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6443192" y="0"/>
            <a:ext cx="27008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Estudio comparativo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18893"/>
            <a:ext cx="54864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572022"/>
            <a:ext cx="29908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96"/>
          <a:stretch/>
        </p:blipFill>
        <p:spPr bwMode="auto">
          <a:xfrm>
            <a:off x="273374" y="2981722"/>
            <a:ext cx="3267075" cy="27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716016" y="2276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2 poblaciones 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9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1535" y="116632"/>
            <a:ext cx="7620000" cy="1143000"/>
          </a:xfrm>
        </p:spPr>
        <p:txBody>
          <a:bodyPr/>
          <a:lstStyle/>
          <a:p>
            <a:r>
              <a:rPr lang="es-MX" sz="2400" dirty="0"/>
              <a:t>Cáncer de Tiroides. Estudio descriptivo retrospectivo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8914" y="16288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1800" dirty="0"/>
              <a:t>Se analizaron retrospectivamente las historias clínicas de pacientes que consultaron por CT entre los años 2000 y 2004 a nuestro </a:t>
            </a:r>
            <a:r>
              <a:rPr lang="es-MX" sz="1800" dirty="0" smtClean="0"/>
              <a:t>Servicio, se clasificaron a </a:t>
            </a:r>
            <a:r>
              <a:rPr lang="es-MX" sz="1800" dirty="0"/>
              <a:t>los paciente en hipotiroideos, hipertiroideos y </a:t>
            </a:r>
            <a:r>
              <a:rPr lang="es-MX" sz="1800" dirty="0" smtClean="0"/>
              <a:t>eutiroideos.</a:t>
            </a:r>
            <a:endParaRPr lang="es-MX" sz="1800" dirty="0"/>
          </a:p>
        </p:txBody>
      </p:sp>
      <p:pic>
        <p:nvPicPr>
          <p:cNvPr id="7170" name="Picture 2" descr="SciELO - Scientific Electronic Library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935" y="2687318"/>
            <a:ext cx="864096" cy="8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354057" y="374992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2006</a:t>
            </a:r>
            <a:endParaRPr lang="es-MX" dirty="0"/>
          </a:p>
        </p:txBody>
      </p:sp>
      <p:pic>
        <p:nvPicPr>
          <p:cNvPr id="7172" name="Picture 4" descr="http://www.scielo.org.ar/img/revistas/medba/v66n6/a05t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360997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443192" y="0"/>
            <a:ext cx="27008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Estudio retrospectivo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46467" y="5517231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http://www.scielo.org.ar/scielo.php?pid=S0025-76802006000600005&amp;script=sci_arttext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391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7620000" cy="1143000"/>
          </a:xfrm>
        </p:spPr>
        <p:txBody>
          <a:bodyPr/>
          <a:lstStyle/>
          <a:p>
            <a:r>
              <a:rPr lang="es-MX" sz="3200" dirty="0"/>
              <a:t>Hemorroidectomía cerrada y semicerrada: Estudio prospectivo aleatorizado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1600" b="1" dirty="0"/>
              <a:t>MATERIAL Y MÉTODO</a:t>
            </a:r>
          </a:p>
          <a:p>
            <a:endParaRPr lang="es-MX" sz="1400" dirty="0"/>
          </a:p>
          <a:p>
            <a:pPr marL="114300" indent="0">
              <a:buNone/>
            </a:pPr>
            <a:r>
              <a:rPr lang="es-MX" sz="1600" dirty="0"/>
              <a:t>Ensayo clínico controlado aleatorizado, realizado en la Unidad de Cirugía Ambulatoria del Hospital Barros Luco Lrudeau (Centro terciario) entre marzo de 2006 y marzo de 2007. A todos los pacientes se les solicitó consentimiento informado antes de ser incorporados a este estudio.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443192" y="0"/>
            <a:ext cx="27008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Estudio prospectivo</a:t>
            </a:r>
          </a:p>
        </p:txBody>
      </p:sp>
      <p:pic>
        <p:nvPicPr>
          <p:cNvPr id="5" name="Picture 2" descr="SciELO - Scientific Electronic Library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46698"/>
            <a:ext cx="864096" cy="8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827584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2010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90254"/>
            <a:ext cx="42386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18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3600" dirty="0" smtClean="0"/>
              <a:t>Nuevos </a:t>
            </a:r>
            <a:r>
              <a:rPr lang="es-MX" sz="3600" dirty="0"/>
              <a:t>avistamientos de aves para Tamaulipas, </a:t>
            </a:r>
            <a:r>
              <a:rPr lang="es-MX" sz="3600" dirty="0" smtClean="0"/>
              <a:t>México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7814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36232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21431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691680" y="53732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2012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6443192" y="0"/>
            <a:ext cx="27008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Estudio observacional</a:t>
            </a:r>
          </a:p>
        </p:txBody>
      </p:sp>
    </p:spTree>
    <p:extLst>
      <p:ext uri="{BB962C8B-B14F-4D97-AF65-F5344CB8AC3E}">
        <p14:creationId xmlns:p14="http://schemas.microsoft.com/office/powerpoint/2010/main" val="276778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257</Words>
  <Application>Microsoft Office PowerPoint</Application>
  <PresentationFormat>Presentación en pantalla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Adyacencia</vt:lpstr>
      <vt:lpstr>Tipos de estudio </vt:lpstr>
      <vt:lpstr>Fenología reproductiva de la kewiña (Polylepis tomentella, Rosaceae) en la puna semihúmeda de Chuquisaca (Bolivia)</vt:lpstr>
      <vt:lpstr>Climate-associated phenological advances in bee pollinators and bee-pollinated plants</vt:lpstr>
      <vt:lpstr>Somatotipo, Composición Corporal, Estado Nutricional y Condición Física en Personas con Discapacidad Visual que Practican Goalball</vt:lpstr>
      <vt:lpstr>Valor nutricional de la dieta en embarazadas sanas.  Resultados de una encuesta dietética en gestantes</vt:lpstr>
      <vt:lpstr>Calidad de vida en la infancia: estudio comparativo entre una zona rural y urbana en el norte de Chile</vt:lpstr>
      <vt:lpstr>Cáncer de Tiroides. Estudio descriptivo retrospectivo</vt:lpstr>
      <vt:lpstr>Hemorroidectomía cerrada y semicerrada: Estudio prospectivo aleatorizado</vt:lpstr>
      <vt:lpstr> Nuevos avistamientos de aves para Tamaulipas, México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estudio</dc:title>
  <dc:creator>HP</dc:creator>
  <cp:lastModifiedBy>HP</cp:lastModifiedBy>
  <cp:revision>20</cp:revision>
  <dcterms:created xsi:type="dcterms:W3CDTF">2014-07-20T01:40:59Z</dcterms:created>
  <dcterms:modified xsi:type="dcterms:W3CDTF">2014-07-20T21:50:55Z</dcterms:modified>
</cp:coreProperties>
</file>