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wmf" ContentType="image/x-wmf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3003212" cy="97567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8360"/>
            <a:ext cx="1170252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668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240" y="2282760"/>
            <a:ext cx="7092000" cy="56584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5240" y="2282760"/>
            <a:ext cx="7092000" cy="5658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760"/>
            <a:ext cx="11702520" cy="56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2520" cy="75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760"/>
            <a:ext cx="11702520" cy="56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668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8360"/>
            <a:ext cx="1170252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8360"/>
            <a:ext cx="1170252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668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240" y="2282760"/>
            <a:ext cx="7092000" cy="56584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5240" y="2282760"/>
            <a:ext cx="7092000" cy="5658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2520" cy="75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565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6680" y="52383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6680" y="2282760"/>
            <a:ext cx="571068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8360"/>
            <a:ext cx="11702520" cy="26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200" y="444600"/>
            <a:ext cx="11097360" cy="21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52200" y="2604240"/>
            <a:ext cx="11097360" cy="6287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52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760"/>
            <a:ext cx="11702520" cy="5658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0320" y="-82080"/>
            <a:ext cx="10202040" cy="9838440"/>
          </a:xfrm>
          <a:prstGeom prst="rect">
            <a:avLst/>
          </a:prstGeom>
          <a:gradFill>
            <a:gsLst>
              <a:gs pos="0">
                <a:srgbClr val="05da9c"/>
              </a:gs>
              <a:gs pos="100000">
                <a:srgbClr val="5562c0"/>
              </a:gs>
            </a:gsLst>
            <a:lin ang="6288000"/>
          </a:gradFill>
          <a:ln w="12600"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21280" y="1829160"/>
            <a:ext cx="9991800" cy="17370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ffffff"/>
                </a:solidFill>
                <a:latin typeface="Arial"/>
                <a:ea typeface="Arial"/>
              </a:rPr>
              <a:t>PROJET TRASVERSAL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48280" y="2911320"/>
            <a:ext cx="5017680" cy="929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ffffff"/>
                </a:solidFill>
                <a:latin typeface="Arial"/>
                <a:ea typeface="Arial"/>
              </a:rPr>
              <a:t>La soutenance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48280" y="4024440"/>
            <a:ext cx="8319240" cy="23774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aeaab"/>
                </a:solidFill>
                <a:latin typeface="Arial"/>
                <a:ea typeface="Arial"/>
              </a:rPr>
              <a:t>Récupération du flux des données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548280" y="5030640"/>
            <a:ext cx="5329080" cy="1123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Helvetica Light"/>
                <a:ea typeface="Helvetica Light"/>
              </a:rPr>
              <a:t>Guobao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Helvetica Light"/>
                <a:ea typeface="Helvetica Light"/>
              </a:rPr>
              <a:t>18-05-2016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558720" y="6691680"/>
            <a:ext cx="5329080" cy="112356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78" name="CustomShape 7"/>
          <p:cNvSpPr/>
          <p:nvPr/>
        </p:nvSpPr>
        <p:spPr>
          <a:xfrm>
            <a:off x="11530440" y="8323560"/>
            <a:ext cx="4011480" cy="42912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CustomShape 8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72" name="Line 7"/>
          <p:cNvSpPr/>
          <p:nvPr/>
        </p:nvSpPr>
        <p:spPr>
          <a:xfrm>
            <a:off x="9782640" y="16506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73" name="CustomShape 8"/>
          <p:cNvSpPr/>
          <p:nvPr/>
        </p:nvSpPr>
        <p:spPr>
          <a:xfrm>
            <a:off x="1038960" y="2469600"/>
            <a:ext cx="106308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5da9c"/>
                </a:solidFill>
                <a:latin typeface="Arial"/>
                <a:ea typeface="Arial"/>
              </a:rPr>
              <a:t>Premier cas</a:t>
            </a:r>
            <a:endParaRPr/>
          </a:p>
        </p:txBody>
      </p:sp>
      <p:sp>
        <p:nvSpPr>
          <p:cNvPr id="174" name="CustomShape 9"/>
          <p:cNvSpPr/>
          <p:nvPr/>
        </p:nvSpPr>
        <p:spPr>
          <a:xfrm>
            <a:off x="750600" y="3282120"/>
            <a:ext cx="1114812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Les paramètres: 10000 messages, 100 bytes, 10 processus, 2 mosca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Le résultat: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9800" y="4115880"/>
            <a:ext cx="9965160" cy="4780440"/>
          </a:xfrm>
          <a:prstGeom prst="rect">
            <a:avLst/>
          </a:prstGeom>
          <a:ln>
            <a:noFill/>
          </a:ln>
        </p:spPr>
      </p:pic>
      <p:sp>
        <p:nvSpPr>
          <p:cNvPr id="176" name="CustomShape 10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CustomShape 11"/>
          <p:cNvSpPr/>
          <p:nvPr/>
        </p:nvSpPr>
        <p:spPr>
          <a:xfrm>
            <a:off x="5577840" y="4114440"/>
            <a:ext cx="10170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666666"/>
                </a:solidFill>
                <a:latin typeface="Arial"/>
              </a:rPr>
              <a:t>Network</a:t>
            </a:r>
            <a:endParaRPr/>
          </a:p>
        </p:txBody>
      </p:sp>
      <p:sp>
        <p:nvSpPr>
          <p:cNvPr id="178" name="CustomShape 12"/>
          <p:cNvSpPr/>
          <p:nvPr/>
        </p:nvSpPr>
        <p:spPr>
          <a:xfrm>
            <a:off x="2194560" y="4115880"/>
            <a:ext cx="1928520" cy="111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666666"/>
                </a:solidFill>
                <a:latin typeface="Arial"/>
              </a:rPr>
              <a:t>Master: Haproxy</a:t>
            </a:r>
            <a:endParaRPr/>
          </a:p>
          <a:p>
            <a:r>
              <a:rPr lang="en-US">
                <a:solidFill>
                  <a:srgbClr val="666666"/>
                </a:solidFill>
                <a:latin typeface="Arial"/>
              </a:rPr>
              <a:t>Node1: Mongodb</a:t>
            </a:r>
            <a:endParaRPr/>
          </a:p>
          <a:p>
            <a:r>
              <a:rPr lang="en-US">
                <a:solidFill>
                  <a:srgbClr val="666666"/>
                </a:solidFill>
                <a:latin typeface="Arial"/>
              </a:rPr>
              <a:t>Node2: Mosca</a:t>
            </a:r>
            <a:endParaRPr/>
          </a:p>
          <a:p>
            <a:r>
              <a:rPr lang="en-US">
                <a:solidFill>
                  <a:srgbClr val="666666"/>
                </a:solidFill>
                <a:latin typeface="Arial"/>
              </a:rPr>
              <a:t>Node3: Mosca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80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83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84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85" name="Line 7"/>
          <p:cNvSpPr/>
          <p:nvPr/>
        </p:nvSpPr>
        <p:spPr>
          <a:xfrm>
            <a:off x="9801000" y="16506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86" name="CustomShape 8"/>
          <p:cNvSpPr/>
          <p:nvPr/>
        </p:nvSpPr>
        <p:spPr>
          <a:xfrm>
            <a:off x="1038960" y="2469600"/>
            <a:ext cx="106308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5da9c"/>
                </a:solidFill>
                <a:latin typeface="Arial"/>
                <a:ea typeface="Arial"/>
              </a:rPr>
              <a:t>Deuxmière cas</a:t>
            </a:r>
            <a:endParaRPr/>
          </a:p>
        </p:txBody>
      </p:sp>
      <p:sp>
        <p:nvSpPr>
          <p:cNvPr id="187" name="CustomShape 9"/>
          <p:cNvSpPr/>
          <p:nvPr/>
        </p:nvSpPr>
        <p:spPr>
          <a:xfrm>
            <a:off x="731160" y="3556440"/>
            <a:ext cx="1114812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Outils: mqtt-malaria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Paramètres: 10000 messages, 100 bytes, 10 processus, 2 mosca, ajouter un autre mosca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Résultat: Il est scalable.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CustomShape 10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90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95" name="Line 7"/>
          <p:cNvSpPr/>
          <p:nvPr/>
        </p:nvSpPr>
        <p:spPr>
          <a:xfrm>
            <a:off x="9782640" y="16506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96" name="CustomShape 8"/>
          <p:cNvSpPr/>
          <p:nvPr/>
        </p:nvSpPr>
        <p:spPr>
          <a:xfrm>
            <a:off x="1038960" y="2469600"/>
            <a:ext cx="106308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5da9c"/>
                </a:solidFill>
                <a:latin typeface="Arial"/>
                <a:ea typeface="Arial"/>
              </a:rPr>
              <a:t>Troisième cas</a:t>
            </a:r>
            <a:endParaRPr/>
          </a:p>
        </p:txBody>
      </p:sp>
      <p:sp>
        <p:nvSpPr>
          <p:cNvPr id="197" name="CustomShape 9"/>
          <p:cNvSpPr/>
          <p:nvPr/>
        </p:nvSpPr>
        <p:spPr>
          <a:xfrm>
            <a:off x="731160" y="3556800"/>
            <a:ext cx="1114812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Outils: mqtt-spy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Paramètres: 10 messages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Résultat: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99680" y="3933000"/>
            <a:ext cx="6582240" cy="5670720"/>
          </a:xfrm>
          <a:prstGeom prst="rect">
            <a:avLst/>
          </a:prstGeom>
          <a:ln>
            <a:noFill/>
          </a:ln>
        </p:spPr>
      </p:pic>
      <p:sp>
        <p:nvSpPr>
          <p:cNvPr id="199" name="CustomShape 10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201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206" name="CustomShape 7"/>
          <p:cNvSpPr/>
          <p:nvPr/>
        </p:nvSpPr>
        <p:spPr>
          <a:xfrm>
            <a:off x="456840" y="463320"/>
            <a:ext cx="1736640" cy="72504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5da9c"/>
                </a:solidFill>
                <a:latin typeface="Arial"/>
                <a:ea typeface="Arial"/>
              </a:rPr>
              <a:t>Conclusion</a:t>
            </a:r>
            <a:endParaRPr/>
          </a:p>
        </p:txBody>
      </p:sp>
      <p:sp>
        <p:nvSpPr>
          <p:cNvPr id="207" name="CustomShape 8"/>
          <p:cNvSpPr/>
          <p:nvPr/>
        </p:nvSpPr>
        <p:spPr>
          <a:xfrm>
            <a:off x="639720" y="4573440"/>
            <a:ext cx="1114812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Les connaissances: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1. le moyen de la gestion de projet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2. les techniques comme la conteneurisation surtout Docker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3. la communication avec l'entreprise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Les limites: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1. pas encore tester en utilisant le portable de Android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2. ne pas être capable de lancer plusieurs noeuds sur mon pc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3. ne pas aller plus loin sur la partie d'analyse de données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CustomShape 9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210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214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215" name="CustomShape 7"/>
          <p:cNvSpPr/>
          <p:nvPr/>
        </p:nvSpPr>
        <p:spPr>
          <a:xfrm>
            <a:off x="640080" y="4573440"/>
            <a:ext cx="1114776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53585f"/>
                </a:solidFill>
                <a:latin typeface="Helvetica Light"/>
                <a:ea typeface="Helvetica Light"/>
              </a:rPr>
              <a:t>Merci!</a:t>
            </a:r>
            <a:endParaRPr/>
          </a:p>
        </p:txBody>
      </p:sp>
      <p:sp>
        <p:nvSpPr>
          <p:cNvPr id="216" name="CustomShape 8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72720" y="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81" name="CustomShape 2"/>
          <p:cNvSpPr/>
          <p:nvPr/>
        </p:nvSpPr>
        <p:spPr>
          <a:xfrm>
            <a:off x="774360" y="353520"/>
            <a:ext cx="5389560" cy="561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en-US" sz="3020">
                <a:solidFill>
                  <a:srgbClr val="666666"/>
                </a:solidFill>
                <a:latin typeface="Arial"/>
                <a:ea typeface="Arial"/>
              </a:rPr>
              <a:t>SOMMAIRE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206440" y="2748240"/>
            <a:ext cx="1931760" cy="65016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53585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2145960" y="3942360"/>
            <a:ext cx="2414880" cy="65016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53585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2178360" y="5131800"/>
            <a:ext cx="2364840" cy="65016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53585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2210400" y="6301800"/>
            <a:ext cx="988920" cy="64872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53585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1374120" y="2894400"/>
            <a:ext cx="309960" cy="358200"/>
          </a:xfrm>
          <a:prstGeom prst="rect">
            <a:avLst/>
          </a:prstGeom>
          <a:solidFill>
            <a:srgbClr val="05da9c"/>
          </a:solidFill>
          <a:ln w="12600">
            <a:noFill/>
          </a:ln>
        </p:spPr>
      </p:sp>
      <p:sp>
        <p:nvSpPr>
          <p:cNvPr id="87" name="CustomShape 8"/>
          <p:cNvSpPr/>
          <p:nvPr/>
        </p:nvSpPr>
        <p:spPr>
          <a:xfrm>
            <a:off x="1374120" y="4088520"/>
            <a:ext cx="309960" cy="358200"/>
          </a:xfrm>
          <a:prstGeom prst="rect">
            <a:avLst/>
          </a:prstGeom>
          <a:solidFill>
            <a:srgbClr val="05da9c"/>
          </a:solidFill>
          <a:ln w="12600">
            <a:noFill/>
          </a:ln>
        </p:spPr>
      </p:sp>
      <p:sp>
        <p:nvSpPr>
          <p:cNvPr id="88" name="CustomShape 9"/>
          <p:cNvSpPr/>
          <p:nvPr/>
        </p:nvSpPr>
        <p:spPr>
          <a:xfrm>
            <a:off x="1374120" y="5283000"/>
            <a:ext cx="309960" cy="358200"/>
          </a:xfrm>
          <a:prstGeom prst="rect">
            <a:avLst/>
          </a:prstGeom>
          <a:solidFill>
            <a:srgbClr val="05da9c"/>
          </a:solidFill>
          <a:ln w="12600">
            <a:noFill/>
          </a:ln>
        </p:spPr>
      </p:sp>
      <p:sp>
        <p:nvSpPr>
          <p:cNvPr id="89" name="CustomShape 10"/>
          <p:cNvSpPr/>
          <p:nvPr/>
        </p:nvSpPr>
        <p:spPr>
          <a:xfrm>
            <a:off x="1374120" y="6477120"/>
            <a:ext cx="309960" cy="358200"/>
          </a:xfrm>
          <a:prstGeom prst="rect">
            <a:avLst/>
          </a:prstGeom>
          <a:solidFill>
            <a:srgbClr val="05da9c"/>
          </a:solidFill>
          <a:ln w="12600">
            <a:noFill/>
          </a:ln>
        </p:spPr>
      </p:sp>
      <p:sp>
        <p:nvSpPr>
          <p:cNvPr id="90" name="CustomShape 11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92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8f9392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97" name="Line 7"/>
          <p:cNvSpPr/>
          <p:nvPr/>
        </p:nvSpPr>
        <p:spPr>
          <a:xfrm>
            <a:off x="685440" y="163836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98" name="CustomShape 8"/>
          <p:cNvSpPr/>
          <p:nvPr/>
        </p:nvSpPr>
        <p:spPr>
          <a:xfrm>
            <a:off x="764280" y="2469600"/>
            <a:ext cx="1063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5da9c"/>
                </a:solidFill>
                <a:latin typeface="Arial"/>
                <a:ea typeface="Arial"/>
              </a:rPr>
              <a:t>SUJET</a:t>
            </a:r>
            <a:endParaRPr/>
          </a:p>
        </p:txBody>
      </p:sp>
      <p:sp>
        <p:nvSpPr>
          <p:cNvPr id="99" name="CustomShape 9"/>
          <p:cNvSpPr/>
          <p:nvPr/>
        </p:nvSpPr>
        <p:spPr>
          <a:xfrm>
            <a:off x="750600" y="3315240"/>
            <a:ext cx="1114812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Réalisation d'un serveur pour la récupération du flux de données qui sont sous la forme de MQTT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>
            <a:off x="822600" y="5477400"/>
            <a:ext cx="20948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5da9c"/>
                </a:solidFill>
                <a:latin typeface="Arial"/>
                <a:ea typeface="Arial"/>
              </a:rPr>
              <a:t>TECHNIQUES</a:t>
            </a:r>
            <a:endParaRPr/>
          </a:p>
        </p:txBody>
      </p:sp>
      <p:sp>
        <p:nvSpPr>
          <p:cNvPr id="101" name="CustomShape 11"/>
          <p:cNvSpPr/>
          <p:nvPr/>
        </p:nvSpPr>
        <p:spPr>
          <a:xfrm>
            <a:off x="828000" y="5946120"/>
            <a:ext cx="11148120" cy="1197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MQTT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Kafka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Mosca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Docker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Swarm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Consul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Haproxy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Mongodb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VirtualNetwork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	</a:t>
            </a: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Compose</a:t>
            </a:r>
            <a:endParaRPr/>
          </a:p>
        </p:txBody>
      </p:sp>
      <p:sp>
        <p:nvSpPr>
          <p:cNvPr id="102" name="CustomShape 12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04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07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08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09" name="Line 7"/>
          <p:cNvSpPr/>
          <p:nvPr/>
        </p:nvSpPr>
        <p:spPr>
          <a:xfrm>
            <a:off x="3465720" y="16506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920" y="2561040"/>
            <a:ext cx="12931200" cy="6118200"/>
          </a:xfrm>
          <a:prstGeom prst="rect">
            <a:avLst/>
          </a:prstGeom>
          <a:ln>
            <a:noFill/>
          </a:ln>
        </p:spPr>
      </p:pic>
      <p:sp>
        <p:nvSpPr>
          <p:cNvPr id="111" name="CustomShape 8"/>
          <p:cNvSpPr/>
          <p:nvPr/>
        </p:nvSpPr>
        <p:spPr>
          <a:xfrm>
            <a:off x="768960" y="2286720"/>
            <a:ext cx="1515960" cy="6670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600">
                <a:solidFill>
                  <a:srgbClr val="05da9c"/>
                </a:solidFill>
                <a:latin typeface="Arial"/>
                <a:ea typeface="Arial"/>
              </a:rPr>
              <a:t>Au début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14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19" name="Line 7"/>
          <p:cNvSpPr/>
          <p:nvPr/>
        </p:nvSpPr>
        <p:spPr>
          <a:xfrm>
            <a:off x="3474000" y="16506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20" name="CustomShape 8"/>
          <p:cNvSpPr/>
          <p:nvPr/>
        </p:nvSpPr>
        <p:spPr>
          <a:xfrm>
            <a:off x="768960" y="2286720"/>
            <a:ext cx="1515960" cy="6670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600">
                <a:solidFill>
                  <a:srgbClr val="05da9c"/>
                </a:solidFill>
                <a:latin typeface="Arial"/>
                <a:ea typeface="Arial"/>
              </a:rPr>
              <a:t>Maintenant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2480" y="1920600"/>
            <a:ext cx="8136720" cy="7683120"/>
          </a:xfrm>
          <a:prstGeom prst="rect">
            <a:avLst/>
          </a:prstGeom>
          <a:ln>
            <a:noFill/>
          </a:ln>
        </p:spPr>
      </p:pic>
      <p:sp>
        <p:nvSpPr>
          <p:cNvPr id="122" name="CustomShape 9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24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28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29" name="Line 7"/>
          <p:cNvSpPr/>
          <p:nvPr/>
        </p:nvSpPr>
        <p:spPr>
          <a:xfrm>
            <a:off x="3474000" y="16506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30" name="CustomShape 8"/>
          <p:cNvSpPr/>
          <p:nvPr/>
        </p:nvSpPr>
        <p:spPr>
          <a:xfrm>
            <a:off x="768960" y="2286720"/>
            <a:ext cx="1515960" cy="6670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600">
                <a:solidFill>
                  <a:srgbClr val="05da9c"/>
                </a:solidFill>
                <a:latin typeface="Arial"/>
                <a:ea typeface="Arial"/>
              </a:rPr>
              <a:t>Le serveur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9960" y="1829160"/>
            <a:ext cx="8411040" cy="7591680"/>
          </a:xfrm>
          <a:prstGeom prst="rect">
            <a:avLst/>
          </a:prstGeom>
          <a:ln>
            <a:noFill/>
          </a:ln>
        </p:spPr>
      </p:pic>
      <p:sp>
        <p:nvSpPr>
          <p:cNvPr id="132" name="CustomShape 9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34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38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39" name="Line 7"/>
          <p:cNvSpPr/>
          <p:nvPr/>
        </p:nvSpPr>
        <p:spPr>
          <a:xfrm>
            <a:off x="3465720" y="16308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40" name="CustomShape 8"/>
          <p:cNvSpPr/>
          <p:nvPr/>
        </p:nvSpPr>
        <p:spPr>
          <a:xfrm>
            <a:off x="768960" y="2286720"/>
            <a:ext cx="1515960" cy="6670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600">
                <a:solidFill>
                  <a:srgbClr val="05da9c"/>
                </a:solidFill>
                <a:latin typeface="Arial"/>
                <a:ea typeface="Arial"/>
              </a:rPr>
              <a:t>Le loadbalanceur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5360" y="1829160"/>
            <a:ext cx="8593920" cy="7408800"/>
          </a:xfrm>
          <a:prstGeom prst="rect">
            <a:avLst/>
          </a:prstGeom>
          <a:ln>
            <a:noFill/>
          </a:ln>
        </p:spPr>
      </p:pic>
      <p:sp>
        <p:nvSpPr>
          <p:cNvPr id="142" name="CustomShape 9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44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48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49" name="Line 7"/>
          <p:cNvSpPr/>
          <p:nvPr/>
        </p:nvSpPr>
        <p:spPr>
          <a:xfrm>
            <a:off x="6784920" y="16308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50" name="CustomShape 8"/>
          <p:cNvSpPr/>
          <p:nvPr/>
        </p:nvSpPr>
        <p:spPr>
          <a:xfrm>
            <a:off x="1038960" y="2469600"/>
            <a:ext cx="1063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5da9c"/>
                </a:solidFill>
                <a:latin typeface="Arial"/>
                <a:ea typeface="Arial"/>
              </a:rPr>
              <a:t>Points clés</a:t>
            </a:r>
            <a:endParaRPr/>
          </a:p>
        </p:txBody>
      </p:sp>
      <p:sp>
        <p:nvSpPr>
          <p:cNvPr id="151" name="CustomShape 9"/>
          <p:cNvSpPr/>
          <p:nvPr/>
        </p:nvSpPr>
        <p:spPr>
          <a:xfrm>
            <a:off x="750600" y="3282120"/>
            <a:ext cx="1114812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1. Microservice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2. La configuration automatique pour Haproxy [consul-template]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3. Compose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10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-72720" y="380880"/>
            <a:ext cx="13147920" cy="1269360"/>
          </a:xfrm>
          <a:prstGeom prst="rect">
            <a:avLst/>
          </a:prstGeom>
          <a:solidFill>
            <a:srgbClr val="e9eaef"/>
          </a:solidFill>
          <a:ln w="12600"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858600" y="1163160"/>
            <a:ext cx="132120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Contexte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3465720" y="1163160"/>
            <a:ext cx="163944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Conception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6809400" y="1163160"/>
            <a:ext cx="16041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Réalisation</a:t>
            </a: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10212480" y="1163160"/>
            <a:ext cx="69336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Test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-72720" y="-8640"/>
            <a:ext cx="13147920" cy="471600"/>
          </a:xfrm>
          <a:prstGeom prst="rect">
            <a:avLst/>
          </a:prstGeom>
          <a:solidFill>
            <a:srgbClr val="dcdee0"/>
          </a:solidFill>
          <a:ln w="12600">
            <a:noFill/>
          </a:ln>
        </p:spPr>
      </p:sp>
      <p:sp>
        <p:nvSpPr>
          <p:cNvPr id="159" name="Line 7"/>
          <p:cNvSpPr/>
          <p:nvPr/>
        </p:nvSpPr>
        <p:spPr>
          <a:xfrm>
            <a:off x="9709560" y="1650600"/>
            <a:ext cx="1629000" cy="0"/>
          </a:xfrm>
          <a:prstGeom prst="line">
            <a:avLst/>
          </a:prstGeom>
          <a:ln w="50760">
            <a:solidFill>
              <a:srgbClr val="05da9c"/>
            </a:solidFill>
            <a:miter/>
          </a:ln>
        </p:spPr>
      </p:sp>
      <p:sp>
        <p:nvSpPr>
          <p:cNvPr id="160" name="CustomShape 8"/>
          <p:cNvSpPr/>
          <p:nvPr/>
        </p:nvSpPr>
        <p:spPr>
          <a:xfrm>
            <a:off x="1097280" y="2184480"/>
            <a:ext cx="1063080" cy="4672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5da9c"/>
                </a:solidFill>
                <a:latin typeface="Arial"/>
                <a:ea typeface="Arial"/>
              </a:rPr>
              <a:t>Premier cas</a:t>
            </a:r>
            <a:endParaRPr/>
          </a:p>
        </p:txBody>
      </p:sp>
      <p:sp>
        <p:nvSpPr>
          <p:cNvPr id="161" name="CustomShape 9"/>
          <p:cNvSpPr/>
          <p:nvPr/>
        </p:nvSpPr>
        <p:spPr>
          <a:xfrm>
            <a:off x="750600" y="3282120"/>
            <a:ext cx="1114812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Outil:mqtt-malaria, sematext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Paramètres: 10000 messages, 100 bytes, 10 processus, 2 mosca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3585f"/>
                </a:solidFill>
                <a:latin typeface="Helvetica Light"/>
                <a:ea typeface="Helvetica Light"/>
              </a:rPr>
              <a:t>Résultat: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480" y="4207320"/>
            <a:ext cx="10605240" cy="4847400"/>
          </a:xfrm>
          <a:prstGeom prst="rect">
            <a:avLst/>
          </a:prstGeom>
          <a:ln>
            <a:noFill/>
          </a:ln>
        </p:spPr>
      </p:pic>
      <p:sp>
        <p:nvSpPr>
          <p:cNvPr id="163" name="CustomShape 10"/>
          <p:cNvSpPr/>
          <p:nvPr/>
        </p:nvSpPr>
        <p:spPr>
          <a:xfrm>
            <a:off x="11530440" y="8323920"/>
            <a:ext cx="4011480" cy="42912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11"/>
          <p:cNvSpPr/>
          <p:nvPr/>
        </p:nvSpPr>
        <p:spPr>
          <a:xfrm>
            <a:off x="1820160" y="4920840"/>
            <a:ext cx="1928520" cy="111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666666"/>
                </a:solidFill>
                <a:latin typeface="Arial"/>
              </a:rPr>
              <a:t>Master: Haproxy</a:t>
            </a:r>
            <a:endParaRPr/>
          </a:p>
          <a:p>
            <a:r>
              <a:rPr lang="en-US">
                <a:solidFill>
                  <a:srgbClr val="666666"/>
                </a:solidFill>
                <a:latin typeface="Arial"/>
              </a:rPr>
              <a:t>Node1: Mongodb</a:t>
            </a:r>
            <a:endParaRPr/>
          </a:p>
          <a:p>
            <a:r>
              <a:rPr lang="en-US">
                <a:solidFill>
                  <a:srgbClr val="666666"/>
                </a:solidFill>
                <a:latin typeface="Arial"/>
              </a:rPr>
              <a:t>Node2: Mosca</a:t>
            </a:r>
            <a:endParaRPr/>
          </a:p>
          <a:p>
            <a:r>
              <a:rPr lang="en-US">
                <a:solidFill>
                  <a:srgbClr val="666666"/>
                </a:solidFill>
                <a:latin typeface="Arial"/>
              </a:rPr>
              <a:t>Node3: Mosca</a:t>
            </a:r>
            <a:endParaRPr/>
          </a:p>
        </p:txBody>
      </p:sp>
      <p:sp>
        <p:nvSpPr>
          <p:cNvPr id="165" name="CustomShape 12"/>
          <p:cNvSpPr/>
          <p:nvPr/>
        </p:nvSpPr>
        <p:spPr>
          <a:xfrm>
            <a:off x="5394960" y="4114800"/>
            <a:ext cx="13464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666666"/>
                </a:solidFill>
                <a:latin typeface="Arial"/>
              </a:rPr>
              <a:t>CPU usage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