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285" r:id="rId3"/>
    <p:sldId id="294" r:id="rId4"/>
    <p:sldId id="267" r:id="rId5"/>
    <p:sldId id="283" r:id="rId6"/>
    <p:sldId id="284" r:id="rId7"/>
    <p:sldId id="268" r:id="rId8"/>
    <p:sldId id="269" r:id="rId9"/>
    <p:sldId id="295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96" r:id="rId20"/>
    <p:sldId id="279" r:id="rId21"/>
    <p:sldId id="280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8" r:id="rId30"/>
    <p:sldId id="281" r:id="rId31"/>
    <p:sldId id="282" r:id="rId32"/>
    <p:sldId id="297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CCCC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710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7DFED93-D930-4EE4-AB59-37FFCB3D09B6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191739B-CEEE-4BD2-AAC3-A24DAC2870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88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1739B-CEEE-4BD2-AAC3-A24DAC28707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7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A94CF7-A4BA-4E28-A9AF-E14FE7DE5F65}" type="datetimeFigureOut">
              <a:rPr lang="zh-CN" altLang="en-US" smtClean="0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8D5FD3-0F3F-4F0D-917B-69B9F416431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FB7168-AC39-4270-A04A-3686D191E5A1}" type="datetimeFigureOut">
              <a:rPr lang="zh-CN" altLang="en-US" smtClean="0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3067E-8349-4E6D-85D5-930E62B437E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B51779-4E32-4844-99EE-901CF0849C76}" type="datetimeFigureOut">
              <a:rPr lang="zh-CN" altLang="en-US" smtClean="0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8FB19-1C3B-45E6-989F-92EF77CB0A8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410EA02-4CEF-4137-AA66-1EC6FBA5B3C6}" type="datetimeFigureOut">
              <a:rPr lang="zh-CN" altLang="en-US" smtClean="0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5E0DFA9-4BD5-4180-8274-321907C5604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37A1C8-DF0A-49DB-B054-251F46BCFAAF}" type="datetimeFigureOut">
              <a:rPr lang="zh-CN" altLang="en-US" smtClean="0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0A002-B7E0-46A2-B696-B84F4705D52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E9673D-40A2-487F-B839-C94BC4ECE41E}" type="datetimeFigureOut">
              <a:rPr lang="zh-CN" altLang="en-US" smtClean="0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1E4AA8-FE4B-4062-BDC4-D5E5D3679EE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A7C4F-9FAA-41FD-BCB7-277F7F1D532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2BEB0-FFF8-459E-BBEF-7C21BC094EB3}" type="datetimeFigureOut">
              <a:rPr lang="zh-CN" altLang="en-US" smtClean="0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0AD81A-7B34-477C-AAC4-49074335EC23}" type="datetimeFigureOut">
              <a:rPr lang="zh-CN" altLang="en-US" smtClean="0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F3848-16A1-411B-AE6A-15C654C9665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888A4E-7814-4BC3-9C34-585DA8BA8E40}" type="datetimeFigureOut">
              <a:rPr lang="zh-CN" altLang="en-US" smtClean="0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5D31A-2F1F-4042-BDEF-E1B7499BFC2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FD90347-A57E-47F3-9917-E386A421CDAE}" type="datetimeFigureOut">
              <a:rPr lang="zh-CN" altLang="en-US" smtClean="0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57E0AD7-A5D9-4B56-8FC3-1175F6B64AB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7BEA6-4D29-4597-9EA9-CE68F430C405}" type="datetimeFigureOut">
              <a:rPr lang="zh-CN" altLang="en-US" smtClean="0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966F2E-5DFC-4968-A6FC-E46623E49FD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5546723-6F59-452B-8DE4-3ABC2A32D738}" type="datetimeFigureOut">
              <a:rPr lang="zh-CN" altLang="en-US" smtClean="0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32F31DA-76E4-41D9-97DC-7FFB4287885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1000124" y="1052513"/>
            <a:ext cx="616416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sz="3200" dirty="0" smtClean="0">
                <a:solidFill>
                  <a:schemeClr val="bg1"/>
                </a:solidFill>
                <a:latin typeface="Calibri" pitchFamily="34" charset="0"/>
              </a:rPr>
              <a:t>Soutenance</a:t>
            </a:r>
            <a:endParaRPr lang="en-US" altLang="zh-CN" sz="3200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  <a:latin typeface="Calibri" pitchFamily="34" charset="0"/>
              </a:rPr>
              <a:t>Récupération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</a:rPr>
              <a:t> de flux de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itchFamily="34" charset="0"/>
              </a:rPr>
              <a:t>données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fr-FR" altLang="zh-CN" sz="2400" dirty="0" smtClean="0">
                <a:solidFill>
                  <a:schemeClr val="bg1"/>
                </a:solidFill>
                <a:latin typeface="Calibri" pitchFamily="34" charset="0"/>
              </a:rPr>
              <a:t>personnelles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0" y="6500813"/>
            <a:ext cx="3857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1000" kern="1500" spc="150" dirty="0" smtClean="0">
                <a:latin typeface="微软雅黑" pitchFamily="34" charset="-122"/>
                <a:ea typeface="微软雅黑" pitchFamily="34" charset="-122"/>
              </a:rPr>
              <a:t>Modifié </a:t>
            </a:r>
            <a:endParaRPr lang="zh-CN" altLang="en-US" sz="1000" kern="1500" spc="15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fr-FR" altLang="zh-CN" sz="1200" dirty="0" smtClean="0"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/11/15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71563" y="1552575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1562" y="3356992"/>
            <a:ext cx="393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 smtClean="0">
                <a:solidFill>
                  <a:schemeClr val="bg1"/>
                </a:solidFill>
              </a:rPr>
              <a:t>Étudiant: Guobao LI</a:t>
            </a:r>
          </a:p>
          <a:p>
            <a:r>
              <a:rPr lang="fr-FR" altLang="zh-CN" dirty="0" smtClean="0">
                <a:solidFill>
                  <a:schemeClr val="bg1"/>
                </a:solidFill>
              </a:rPr>
              <a:t>Tuteur d’école: Benoît Parrein</a:t>
            </a:r>
          </a:p>
          <a:p>
            <a:r>
              <a:rPr lang="fr-FR" altLang="zh-CN" dirty="0" smtClean="0">
                <a:solidFill>
                  <a:schemeClr val="bg1"/>
                </a:solidFill>
              </a:rPr>
              <a:t>Tuteur d’entreprise: Eric Grall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71562" y="3645024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71563" y="3933056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88526" y="4219365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Le bridge: faire passer les données entre le broker MQTT et le broker Kafka.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83820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8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Les technologies concernées: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dirty="0" smtClean="0"/>
              <a:t>MQTT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dirty="0" smtClean="0"/>
              <a:t>Paho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dirty="0" smtClean="0"/>
              <a:t>Broker MQTT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dirty="0" smtClean="0"/>
              <a:t>Kafka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MQTT:</a:t>
            </a:r>
          </a:p>
          <a:p>
            <a:pPr>
              <a:buFont typeface="Wingdings" pitchFamily="2" charset="2"/>
              <a:buChar char="p"/>
            </a:pPr>
            <a:r>
              <a:rPr lang="fr-FR" altLang="zh-CN" dirty="0" smtClean="0"/>
              <a:t>Protocole simple et léger</a:t>
            </a:r>
          </a:p>
          <a:p>
            <a:pPr>
              <a:buFont typeface="Wingdings" pitchFamily="2" charset="2"/>
              <a:buChar char="p"/>
            </a:pPr>
            <a:r>
              <a:rPr lang="fr-FR" altLang="zh-CN" dirty="0" smtClean="0"/>
              <a:t>IOT(la bande réseau, ressources)</a:t>
            </a:r>
          </a:p>
          <a:p>
            <a:pPr>
              <a:buFont typeface="Wingdings" pitchFamily="2" charset="2"/>
              <a:buChar char="p"/>
            </a:pPr>
            <a:r>
              <a:rPr lang="fr-FR" altLang="zh-CN" dirty="0" smtClean="0"/>
              <a:t>Modèle de messagerie:   </a:t>
            </a:r>
            <a:r>
              <a:rPr lang="fr-FR" altLang="zh-CN" dirty="0"/>
              <a:t> « </a:t>
            </a:r>
            <a:r>
              <a:rPr lang="fr-FR" altLang="zh-CN" dirty="0" smtClean="0"/>
              <a:t>publisher  subscriber»</a:t>
            </a:r>
          </a:p>
          <a:p>
            <a:pPr>
              <a:buFont typeface="Wingdings" pitchFamily="2" charset="2"/>
              <a:buChar char="p"/>
            </a:pPr>
            <a:r>
              <a:rPr lang="fr-CA" altLang="zh-CN" dirty="0" smtClean="0"/>
              <a:t>Publisher: envoyer les messages au broker</a:t>
            </a:r>
          </a:p>
          <a:p>
            <a:pPr>
              <a:buFont typeface="Wingdings" pitchFamily="2" charset="2"/>
              <a:buChar char="p"/>
            </a:pPr>
            <a:r>
              <a:rPr lang="fr-CA" altLang="zh-CN" dirty="0" smtClean="0"/>
              <a:t>Subscriber: s’abonner aux topics, et puis recevoir les messages concernant les topics abonnés poussés par le serveur</a:t>
            </a:r>
          </a:p>
          <a:p>
            <a:pPr>
              <a:buFont typeface="Wingdings" pitchFamily="2" charset="2"/>
              <a:buChar char="p"/>
            </a:pPr>
            <a:r>
              <a:rPr lang="fr-FR" altLang="zh-CN" dirty="0"/>
              <a:t>Le format de message: </a:t>
            </a:r>
            <a:r>
              <a:rPr lang="en-US" altLang="zh-CN" dirty="0"/>
              <a:t>[topic, </a:t>
            </a:r>
            <a:r>
              <a:rPr lang="en-US" altLang="zh-CN" dirty="0" err="1"/>
              <a:t>contenu</a:t>
            </a:r>
            <a:r>
              <a:rPr lang="en-US" altLang="zh-CN" dirty="0"/>
              <a:t>]</a:t>
            </a:r>
            <a:endParaRPr lang="fr-CA" altLang="zh-CN" dirty="0"/>
          </a:p>
          <a:p>
            <a:pPr>
              <a:buFont typeface="Wingdings" pitchFamily="2" charset="2"/>
              <a:buChar char="p"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90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zh-CN" dirty="0" smtClean="0"/>
              <a:t>Paho: il fournit le client implémenté par le protocole MQTT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40" y="3075149"/>
            <a:ext cx="83820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3347864" y="3789041"/>
            <a:ext cx="1800200" cy="292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线形标注 2 5"/>
          <p:cNvSpPr/>
          <p:nvPr/>
        </p:nvSpPr>
        <p:spPr>
          <a:xfrm>
            <a:off x="5489984" y="3068960"/>
            <a:ext cx="1656184" cy="576065"/>
          </a:xfrm>
          <a:prstGeom prst="borderCallout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>
                <a:solidFill>
                  <a:schemeClr val="bg1"/>
                </a:solidFill>
              </a:rPr>
              <a:t>Paho client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47864" y="4087652"/>
            <a:ext cx="1800200" cy="292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2 7"/>
          <p:cNvSpPr/>
          <p:nvPr/>
        </p:nvSpPr>
        <p:spPr>
          <a:xfrm>
            <a:off x="5796136" y="3803491"/>
            <a:ext cx="1656184" cy="430372"/>
          </a:xfrm>
          <a:prstGeom prst="borderCallout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>
                <a:solidFill>
                  <a:schemeClr val="bg1"/>
                </a:solidFill>
              </a:rPr>
              <a:t>kafka client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zh-CN" dirty="0" smtClean="0"/>
              <a:t>La liste de broker MQTT</a:t>
            </a:r>
          </a:p>
          <a:p>
            <a:pPr marL="514350" indent="-514350">
              <a:buFont typeface="+mj-lt"/>
              <a:buAutoNum type="arabicPeriod"/>
            </a:pPr>
            <a:r>
              <a:rPr lang="fr-CA" altLang="zh-CN" dirty="0" smtClean="0"/>
              <a:t>ActiveMQ: facile à configurer mais moin performant</a:t>
            </a:r>
          </a:p>
          <a:p>
            <a:pPr marL="514350" indent="-514350">
              <a:buFont typeface="+mj-lt"/>
              <a:buAutoNum type="arabicPeriod"/>
            </a:pPr>
            <a:r>
              <a:rPr lang="fr-CA" altLang="zh-CN" dirty="0" smtClean="0"/>
              <a:t>RabbitMQ: le routeur, l’équilibrage de charge, mais un noeud central</a:t>
            </a:r>
          </a:p>
          <a:p>
            <a:pPr marL="514350" indent="-514350">
              <a:buFont typeface="+mj-lt"/>
              <a:buAutoNum type="arabicPeriod"/>
            </a:pPr>
            <a:r>
              <a:rPr lang="fr-CA" altLang="zh-CN" dirty="0" smtClean="0"/>
              <a:t>ZeroMQ: compliqué à configurer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6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zh-CN" dirty="0" smtClean="0"/>
              <a:t>Kafka: messagerie</a:t>
            </a:r>
            <a:r>
              <a:rPr lang="zh-CN" altLang="en-US" dirty="0" smtClean="0"/>
              <a:t> </a:t>
            </a:r>
            <a:r>
              <a:rPr lang="fr-CA" altLang="zh-CN" dirty="0" smtClean="0"/>
              <a:t>distribuée, partitionné et fiable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80" y="2852936"/>
            <a:ext cx="83820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3347864" y="3789041"/>
            <a:ext cx="1800200" cy="292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partitionné?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53911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1547664" y="3212976"/>
            <a:ext cx="648072" cy="223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线形标注 2 5"/>
          <p:cNvSpPr/>
          <p:nvPr/>
        </p:nvSpPr>
        <p:spPr>
          <a:xfrm>
            <a:off x="4061123" y="620688"/>
            <a:ext cx="2160241" cy="1872208"/>
          </a:xfrm>
          <a:prstGeom prst="borderCallout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>
                <a:solidFill>
                  <a:schemeClr val="bg1"/>
                </a:solidFill>
              </a:rPr>
              <a:t>Ne pas être mis dans un noeud central.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distribué?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61055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线形标注 2 3"/>
          <p:cNvSpPr/>
          <p:nvPr/>
        </p:nvSpPr>
        <p:spPr>
          <a:xfrm>
            <a:off x="6228183" y="1124744"/>
            <a:ext cx="2160241" cy="1872208"/>
          </a:xfrm>
          <a:prstGeom prst="borderCallout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>
                <a:solidFill>
                  <a:schemeClr val="bg1"/>
                </a:solidFill>
              </a:rPr>
              <a:t>Topic A: P0, P1</a:t>
            </a:r>
          </a:p>
          <a:p>
            <a:pPr algn="ctr"/>
            <a:r>
              <a:rPr lang="fr-FR" altLang="zh-CN" dirty="0" smtClean="0">
                <a:solidFill>
                  <a:schemeClr val="bg1"/>
                </a:solidFill>
              </a:rPr>
              <a:t>Topic B: P3, P2</a:t>
            </a:r>
          </a:p>
          <a:p>
            <a:pPr algn="ctr"/>
            <a:r>
              <a:rPr lang="fr-FR" altLang="zh-CN" dirty="0" smtClean="0">
                <a:solidFill>
                  <a:schemeClr val="bg1"/>
                </a:solidFill>
              </a:rPr>
              <a:t>Capacité</a:t>
            </a:r>
          </a:p>
          <a:p>
            <a:pPr algn="ctr"/>
            <a:r>
              <a:rPr lang="fr-FR" altLang="zh-CN" dirty="0" smtClean="0">
                <a:solidFill>
                  <a:schemeClr val="bg1"/>
                </a:solidFill>
              </a:rPr>
              <a:t>Équilibrage de charge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16016" y="5157192"/>
            <a:ext cx="2232248" cy="292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7559823" y="3861048"/>
            <a:ext cx="1332657" cy="1135410"/>
          </a:xfrm>
          <a:prstGeom prst="borderCallout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>
                <a:solidFill>
                  <a:schemeClr val="bg1"/>
                </a:solidFill>
              </a:rPr>
              <a:t>abstraction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5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fiable?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61055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线形标注 2 5"/>
          <p:cNvSpPr/>
          <p:nvPr/>
        </p:nvSpPr>
        <p:spPr>
          <a:xfrm>
            <a:off x="6717084" y="780108"/>
            <a:ext cx="2160241" cy="18722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710"/>
              <a:gd name="adj6" fmla="val -501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>
                <a:solidFill>
                  <a:schemeClr val="bg1"/>
                </a:solidFill>
              </a:rPr>
              <a:t>La partition dans ce serveur est le leader, et il existe un suiveur de cette partition dans d’autre serveur.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4453705" y="613396"/>
            <a:ext cx="2160241" cy="18722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710"/>
              <a:gd name="adj6" fmla="val -501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>
                <a:solidFill>
                  <a:schemeClr val="bg1"/>
                </a:solidFill>
              </a:rPr>
              <a:t>La partition sera copié.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8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Pourquoi fiable?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53911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1547664" y="3212976"/>
            <a:ext cx="381642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线形标注 2 5"/>
          <p:cNvSpPr/>
          <p:nvPr/>
        </p:nvSpPr>
        <p:spPr>
          <a:xfrm>
            <a:off x="4860032" y="764704"/>
            <a:ext cx="2160241" cy="18722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710"/>
              <a:gd name="adj6" fmla="val -501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>
                <a:solidFill>
                  <a:schemeClr val="bg1"/>
                </a:solidFill>
              </a:rPr>
              <a:t>Les messages resterons là dans une période configurable.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8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1869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sz="2800" dirty="0" smtClean="0">
                <a:latin typeface="微软雅黑" pitchFamily="34" charset="-122"/>
                <a:ea typeface="微软雅黑" pitchFamily="34" charset="-122"/>
              </a:rPr>
              <a:t>Catalogue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16"/>
          <p:cNvSpPr/>
          <p:nvPr/>
        </p:nvSpPr>
        <p:spPr>
          <a:xfrm>
            <a:off x="3279612" y="4723301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776663" y="4321175"/>
            <a:ext cx="3724275" cy="592138"/>
          </a:xfrm>
          <a:prstGeom prst="roundRect">
            <a:avLst>
              <a:gd name="adj" fmla="val 13534"/>
            </a:avLst>
          </a:prstGeom>
          <a:solidFill>
            <a:srgbClr val="CCCCCC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6438" y="4725988"/>
            <a:ext cx="409575" cy="223837"/>
          </a:xfrm>
          <a:prstGeom prst="ellipse">
            <a:avLst/>
          </a:prstGeom>
          <a:solidFill>
            <a:srgbClr val="CCCCC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3327667" y="4345613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4" name="右箭头 10"/>
          <p:cNvSpPr/>
          <p:nvPr/>
        </p:nvSpPr>
        <p:spPr>
          <a:xfrm>
            <a:off x="3246438" y="4149725"/>
            <a:ext cx="1265237" cy="763588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2959236" y="3748428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08363" y="3417888"/>
            <a:ext cx="3724275" cy="590550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78138" y="3822700"/>
            <a:ext cx="409575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8" name="矩形 13"/>
          <p:cNvSpPr/>
          <p:nvPr/>
        </p:nvSpPr>
        <p:spPr>
          <a:xfrm>
            <a:off x="2959236" y="3442177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9" name="右箭头 10"/>
          <p:cNvSpPr/>
          <p:nvPr/>
        </p:nvSpPr>
        <p:spPr>
          <a:xfrm>
            <a:off x="2878138" y="3246438"/>
            <a:ext cx="1265237" cy="762000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0" name="矩形 16"/>
          <p:cNvSpPr/>
          <p:nvPr/>
        </p:nvSpPr>
        <p:spPr>
          <a:xfrm>
            <a:off x="2687060" y="2804236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6900" y="2473325"/>
            <a:ext cx="3722688" cy="592138"/>
          </a:xfrm>
          <a:prstGeom prst="roundRect">
            <a:avLst>
              <a:gd name="adj" fmla="val 13534"/>
            </a:avLst>
          </a:prstGeom>
          <a:solidFill>
            <a:srgbClr val="CCCCCC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05088" y="2878138"/>
            <a:ext cx="411162" cy="223837"/>
          </a:xfrm>
          <a:prstGeom prst="ellipse">
            <a:avLst/>
          </a:prstGeom>
          <a:solidFill>
            <a:srgbClr val="CCCCC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3" name="矩形 13"/>
          <p:cNvSpPr/>
          <p:nvPr/>
        </p:nvSpPr>
        <p:spPr>
          <a:xfrm>
            <a:off x="2687060" y="2497985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4" name="右箭头 10"/>
          <p:cNvSpPr/>
          <p:nvPr/>
        </p:nvSpPr>
        <p:spPr>
          <a:xfrm>
            <a:off x="2605088" y="2301875"/>
            <a:ext cx="1266825" cy="763588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5" name="矩形 16"/>
          <p:cNvSpPr/>
          <p:nvPr/>
        </p:nvSpPr>
        <p:spPr>
          <a:xfrm>
            <a:off x="2486665" y="1860044"/>
            <a:ext cx="4171112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935288" y="1528763"/>
            <a:ext cx="3724275" cy="592137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405063" y="1933575"/>
            <a:ext cx="411162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8" name="矩形 13"/>
          <p:cNvSpPr/>
          <p:nvPr/>
        </p:nvSpPr>
        <p:spPr>
          <a:xfrm>
            <a:off x="2486665" y="1553793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9" name="右箭头 10"/>
          <p:cNvSpPr/>
          <p:nvPr/>
        </p:nvSpPr>
        <p:spPr>
          <a:xfrm>
            <a:off x="2405063" y="1357313"/>
            <a:ext cx="1266825" cy="763587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115" name="矩形 20"/>
          <p:cNvSpPr>
            <a:spLocks noChangeArrowheads="1"/>
          </p:cNvSpPr>
          <p:nvPr/>
        </p:nvSpPr>
        <p:spPr bwMode="auto">
          <a:xfrm>
            <a:off x="4429125" y="3500438"/>
            <a:ext cx="16530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Bibliographie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6" name="矩形 21"/>
          <p:cNvSpPr>
            <a:spLocks noChangeArrowheads="1"/>
          </p:cNvSpPr>
          <p:nvPr/>
        </p:nvSpPr>
        <p:spPr bwMode="auto">
          <a:xfrm>
            <a:off x="4073525" y="2571750"/>
            <a:ext cx="2662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Présentation du projet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7" name="矩形 22"/>
          <p:cNvSpPr>
            <a:spLocks noChangeArrowheads="1"/>
          </p:cNvSpPr>
          <p:nvPr/>
        </p:nvSpPr>
        <p:spPr bwMode="auto">
          <a:xfrm>
            <a:off x="4929188" y="4357688"/>
            <a:ext cx="1553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Avancement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8" name="矩形 21"/>
          <p:cNvSpPr>
            <a:spLocks noChangeArrowheads="1"/>
          </p:cNvSpPr>
          <p:nvPr/>
        </p:nvSpPr>
        <p:spPr bwMode="auto">
          <a:xfrm>
            <a:off x="3714750" y="1630363"/>
            <a:ext cx="33776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Présentation de l’entreprise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54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altLang="zh-CN" dirty="0" smtClean="0"/>
              <a:t>Installer un broker MQTT?</a:t>
            </a:r>
          </a:p>
          <a:p>
            <a:endParaRPr lang="fr-FR" altLang="zh-CN" dirty="0"/>
          </a:p>
          <a:p>
            <a:endParaRPr lang="fr-FR" altLang="zh-CN" dirty="0" smtClean="0"/>
          </a:p>
          <a:p>
            <a:r>
              <a:rPr lang="fr-FR" altLang="zh-CN" dirty="0" smtClean="0"/>
              <a:t>Le broker est</a:t>
            </a:r>
            <a:r>
              <a:rPr lang="zh-CN" altLang="en-US" dirty="0" smtClean="0"/>
              <a:t> </a:t>
            </a:r>
            <a:r>
              <a:rPr lang="fr-FR" altLang="zh-CN" dirty="0" smtClean="0"/>
              <a:t>:</a:t>
            </a:r>
          </a:p>
          <a:p>
            <a:r>
              <a:rPr lang="fr-FR" altLang="zh-CN" dirty="0" smtClean="0"/>
              <a:t>scalable</a:t>
            </a:r>
          </a:p>
          <a:p>
            <a:r>
              <a:rPr lang="fr-FR" altLang="zh-CN" dirty="0" smtClean="0"/>
              <a:t>fiable</a:t>
            </a:r>
          </a:p>
          <a:p>
            <a:r>
              <a:rPr lang="fr-FR" altLang="zh-CN" dirty="0" smtClean="0"/>
              <a:t>disponible</a:t>
            </a:r>
          </a:p>
          <a:p>
            <a:endParaRPr lang="fr-FR" altLang="zh-CN" dirty="0" smtClean="0"/>
          </a:p>
          <a:p>
            <a:endParaRPr lang="fr-FR" altLang="zh-CN" dirty="0" smtClean="0"/>
          </a:p>
          <a:p>
            <a:endParaRPr lang="fr-FR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6792"/>
            <a:ext cx="39719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91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Plan: 5 étapes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dirty="0" smtClean="0"/>
              <a:t>Installer un serveur MQTT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dirty="0" smtClean="0"/>
              <a:t>Dockerize le server MQTT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dirty="0" smtClean="0"/>
              <a:t>Ajouter HAProxy en tant qu’un équilibreur de charge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dirty="0" smtClean="0"/>
              <a:t>Faire MQTT en sécurité avec SSL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dirty="0" smtClean="0"/>
              <a:t>Configurer nscale à automatiser le déployment de flux de travail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74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474840" cy="4572000"/>
          </a:xfrm>
        </p:spPr>
        <p:txBody>
          <a:bodyPr/>
          <a:lstStyle/>
          <a:p>
            <a:r>
              <a:rPr lang="fr-FR" altLang="zh-CN" i="1" dirty="0" smtClean="0"/>
              <a:t>1.Installer </a:t>
            </a:r>
            <a:r>
              <a:rPr lang="fr-FR" altLang="zh-CN" i="1" dirty="0"/>
              <a:t>un serveur </a:t>
            </a:r>
            <a:r>
              <a:rPr lang="fr-FR" altLang="zh-CN" i="1" dirty="0" smtClean="0"/>
              <a:t>MQTT?</a:t>
            </a:r>
            <a:endParaRPr lang="fr-FR" altLang="zh-CN" i="1" dirty="0"/>
          </a:p>
          <a:p>
            <a:endParaRPr lang="fr-FR" altLang="zh-CN" dirty="0" smtClean="0"/>
          </a:p>
          <a:p>
            <a:r>
              <a:rPr lang="fr-FR" altLang="zh-CN" dirty="0" smtClean="0"/>
              <a:t>Choix: ActiveMQ ou RabbitMQ</a:t>
            </a:r>
          </a:p>
          <a:p>
            <a:r>
              <a:rPr lang="fr-FR" altLang="zh-CN" dirty="0" smtClean="0"/>
              <a:t>Configuration: Redis </a:t>
            </a:r>
          </a:p>
          <a:p>
            <a:r>
              <a:rPr lang="fr-FR" altLang="zh-CN" dirty="0" smtClean="0"/>
              <a:t>Cela permettra de sauvegarder la configuration pour chaque serveur et chaque partie de microservice.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76872"/>
            <a:ext cx="4083943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9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402832" cy="4572000"/>
          </a:xfrm>
        </p:spPr>
        <p:txBody>
          <a:bodyPr>
            <a:normAutofit/>
          </a:bodyPr>
          <a:lstStyle/>
          <a:p>
            <a:r>
              <a:rPr lang="fr-FR" altLang="zh-CN" i="1" dirty="0" smtClean="0"/>
              <a:t>2.Dockerize </a:t>
            </a:r>
            <a:r>
              <a:rPr lang="fr-FR" altLang="zh-CN" i="1" dirty="0"/>
              <a:t>le server </a:t>
            </a:r>
            <a:r>
              <a:rPr lang="fr-FR" altLang="zh-CN" i="1" dirty="0" smtClean="0"/>
              <a:t>MQTT?</a:t>
            </a:r>
            <a:endParaRPr lang="fr-FR" altLang="zh-CN" i="1" dirty="0"/>
          </a:p>
          <a:p>
            <a:pPr marL="0" indent="0">
              <a:buNone/>
            </a:pPr>
            <a:endParaRPr lang="fr-FR" altLang="zh-CN" dirty="0" smtClean="0"/>
          </a:p>
          <a:p>
            <a:r>
              <a:rPr lang="fr-FR" altLang="zh-CN" dirty="0" smtClean="0"/>
              <a:t>Docker:</a:t>
            </a:r>
          </a:p>
          <a:p>
            <a:r>
              <a:rPr lang="fr-FR" altLang="zh-CN" dirty="0" smtClean="0"/>
              <a:t>Cela nous permet de déployer les systèmes de production et d’exécuter le code dans tous les machines sans </a:t>
            </a:r>
            <a:r>
              <a:rPr lang="fr-FR" altLang="zh-CN" smtClean="0"/>
              <a:t>savoir l’environement </a:t>
            </a:r>
            <a:r>
              <a:rPr lang="fr-FR" altLang="zh-CN" dirty="0" smtClean="0"/>
              <a:t>de la machine.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78956"/>
            <a:ext cx="3741584" cy="1044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35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altLang="zh-CN" i="1" dirty="0" smtClean="0"/>
              <a:t>3.Ajouter </a:t>
            </a:r>
            <a:r>
              <a:rPr lang="fr-FR" altLang="zh-CN" i="1" dirty="0"/>
              <a:t>HAProxy en tant qu’un équilibreur de </a:t>
            </a:r>
            <a:r>
              <a:rPr lang="fr-FR" altLang="zh-CN" i="1" dirty="0" smtClean="0"/>
              <a:t>charge?</a:t>
            </a:r>
            <a:endParaRPr lang="fr-FR" altLang="zh-CN" i="1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HAProxy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un </a:t>
            </a:r>
            <a:r>
              <a:rPr lang="en-US" altLang="zh-CN" dirty="0" err="1" smtClean="0"/>
              <a:t>équilibreur</a:t>
            </a:r>
            <a:r>
              <a:rPr lang="en-US" altLang="zh-CN" dirty="0" smtClean="0"/>
              <a:t> de charge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améliorer</a:t>
            </a:r>
            <a:r>
              <a:rPr lang="en-US" altLang="zh-CN" dirty="0" smtClean="0"/>
              <a:t> la performance et </a:t>
            </a:r>
            <a:r>
              <a:rPr lang="en-US" altLang="zh-CN" dirty="0" err="1" smtClean="0"/>
              <a:t>fiabilité</a:t>
            </a:r>
            <a:r>
              <a:rPr lang="en-US" altLang="zh-CN" dirty="0" smtClean="0"/>
              <a:t> de </a:t>
            </a:r>
            <a:r>
              <a:rPr lang="en-US" altLang="zh-CN" dirty="0" err="1" smtClean="0"/>
              <a:t>l’environement</a:t>
            </a:r>
            <a:r>
              <a:rPr lang="en-US" altLang="zh-CN" dirty="0" smtClean="0"/>
              <a:t> de </a:t>
            </a:r>
            <a:r>
              <a:rPr lang="en-US" altLang="zh-CN" dirty="0" err="1" smtClean="0"/>
              <a:t>serveur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4784"/>
            <a:ext cx="4591075" cy="426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39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altLang="zh-CN" i="1" dirty="0" smtClean="0"/>
              <a:t>4.Faire </a:t>
            </a:r>
            <a:r>
              <a:rPr lang="fr-FR" altLang="zh-CN" i="1" dirty="0"/>
              <a:t>MQTT en sécurité avec </a:t>
            </a:r>
            <a:r>
              <a:rPr lang="fr-FR" altLang="zh-CN" i="1" dirty="0" smtClean="0"/>
              <a:t>SSL?</a:t>
            </a:r>
            <a:endParaRPr lang="fr-FR" altLang="zh-CN" i="1" dirty="0"/>
          </a:p>
          <a:p>
            <a:endParaRPr lang="fr-FR" altLang="zh-CN" dirty="0" smtClean="0"/>
          </a:p>
          <a:p>
            <a:endParaRPr lang="fr-FR" altLang="zh-CN" dirty="0"/>
          </a:p>
          <a:p>
            <a:r>
              <a:rPr lang="fr-FR" altLang="zh-CN" dirty="0" smtClean="0"/>
              <a:t>SSL: un standard pour la communication en sécurité.</a:t>
            </a:r>
          </a:p>
          <a:p>
            <a:endParaRPr lang="fr-FR" altLang="zh-CN" dirty="0"/>
          </a:p>
          <a:p>
            <a:r>
              <a:rPr lang="fr-FR" altLang="zh-CN" dirty="0" smtClean="0"/>
              <a:t>Génération de .pem avec le certificat et la clé privée</a:t>
            </a:r>
          </a:p>
          <a:p>
            <a:endParaRPr lang="fr-FR" altLang="zh-CN" dirty="0"/>
          </a:p>
          <a:p>
            <a:endParaRPr lang="fr-FR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39" y="3358778"/>
            <a:ext cx="44672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36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altLang="zh-CN" dirty="0" smtClean="0"/>
              <a:t>Le fichier .pem sera mis dans Docker volumes pour être en privé.</a:t>
            </a:r>
          </a:p>
          <a:p>
            <a:endParaRPr lang="fr-FR" altLang="zh-CN" dirty="0"/>
          </a:p>
          <a:p>
            <a:r>
              <a:rPr lang="fr-FR" altLang="zh-CN" dirty="0" smtClean="0"/>
              <a:t>Ouvrir un port pour accepter les requêtes sous forme de SSL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12976"/>
            <a:ext cx="4179962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4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altLang="zh-CN" i="1" dirty="0" smtClean="0"/>
              <a:t>5.Configurer </a:t>
            </a:r>
            <a:r>
              <a:rPr lang="fr-FR" altLang="zh-CN" i="1" dirty="0"/>
              <a:t>nscale à automatiser le déployment de flux de </a:t>
            </a:r>
            <a:r>
              <a:rPr lang="fr-FR" altLang="zh-CN" i="1" dirty="0" smtClean="0"/>
              <a:t>travail?</a:t>
            </a:r>
            <a:endParaRPr lang="fr-FR" altLang="zh-CN" i="1" dirty="0"/>
          </a:p>
          <a:p>
            <a:endParaRPr lang="fr-FR" altLang="zh-CN" dirty="0" smtClean="0"/>
          </a:p>
          <a:p>
            <a:endParaRPr lang="fr-FR" altLang="zh-CN" dirty="0"/>
          </a:p>
          <a:p>
            <a:r>
              <a:rPr lang="fr-FR" altLang="zh-CN" dirty="0" smtClean="0"/>
              <a:t>nscale: </a:t>
            </a:r>
          </a:p>
          <a:p>
            <a:r>
              <a:rPr lang="fr-FR" altLang="zh-CN" dirty="0" smtClean="0"/>
              <a:t>Cela nous permettra de configurer, déployer une suite de conteneurs automatiquement.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28" y="4005064"/>
            <a:ext cx="44672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40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La partie de traitement des données va bien commencer.</a:t>
            </a:r>
          </a:p>
          <a:p>
            <a:r>
              <a:rPr lang="fr-FR" altLang="zh-CN" dirty="0" smtClean="0"/>
              <a:t>Et ensuite la partie de l’enrégistrement et l’affichage des données et du résultat.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Bibliographie à venir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8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1869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sz="2800" dirty="0" smtClean="0">
                <a:latin typeface="微软雅黑" pitchFamily="34" charset="-122"/>
                <a:ea typeface="微软雅黑" pitchFamily="34" charset="-122"/>
              </a:rPr>
              <a:t>Catalogue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16"/>
          <p:cNvSpPr/>
          <p:nvPr/>
        </p:nvSpPr>
        <p:spPr>
          <a:xfrm>
            <a:off x="3279612" y="4723301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776663" y="4321175"/>
            <a:ext cx="3724275" cy="592138"/>
          </a:xfrm>
          <a:prstGeom prst="roundRect">
            <a:avLst>
              <a:gd name="adj" fmla="val 13534"/>
            </a:avLst>
          </a:prstGeom>
          <a:solidFill>
            <a:srgbClr val="CCCCCC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6438" y="4725988"/>
            <a:ext cx="409575" cy="223837"/>
          </a:xfrm>
          <a:prstGeom prst="ellipse">
            <a:avLst/>
          </a:prstGeom>
          <a:solidFill>
            <a:srgbClr val="CCCCC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3327667" y="4345613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4" name="右箭头 10"/>
          <p:cNvSpPr/>
          <p:nvPr/>
        </p:nvSpPr>
        <p:spPr>
          <a:xfrm>
            <a:off x="3246438" y="4149725"/>
            <a:ext cx="1265237" cy="763588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2959236" y="3748428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08363" y="3417888"/>
            <a:ext cx="3724275" cy="590550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78138" y="3822700"/>
            <a:ext cx="409575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8" name="矩形 13"/>
          <p:cNvSpPr/>
          <p:nvPr/>
        </p:nvSpPr>
        <p:spPr>
          <a:xfrm>
            <a:off x="2959236" y="3442177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9" name="右箭头 10"/>
          <p:cNvSpPr/>
          <p:nvPr/>
        </p:nvSpPr>
        <p:spPr>
          <a:xfrm>
            <a:off x="2878138" y="3246438"/>
            <a:ext cx="1265237" cy="762000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0" name="矩形 16"/>
          <p:cNvSpPr/>
          <p:nvPr/>
        </p:nvSpPr>
        <p:spPr>
          <a:xfrm>
            <a:off x="2687060" y="2804236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6900" y="2473325"/>
            <a:ext cx="3722688" cy="592138"/>
          </a:xfrm>
          <a:prstGeom prst="roundRect">
            <a:avLst>
              <a:gd name="adj" fmla="val 13534"/>
            </a:avLst>
          </a:prstGeom>
          <a:solidFill>
            <a:srgbClr val="CCCCCC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05088" y="2878138"/>
            <a:ext cx="411162" cy="223837"/>
          </a:xfrm>
          <a:prstGeom prst="ellipse">
            <a:avLst/>
          </a:prstGeom>
          <a:solidFill>
            <a:srgbClr val="CCCCC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3" name="矩形 13"/>
          <p:cNvSpPr/>
          <p:nvPr/>
        </p:nvSpPr>
        <p:spPr>
          <a:xfrm>
            <a:off x="2687060" y="2497985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4" name="右箭头 10"/>
          <p:cNvSpPr/>
          <p:nvPr/>
        </p:nvSpPr>
        <p:spPr>
          <a:xfrm>
            <a:off x="2605088" y="2301875"/>
            <a:ext cx="1266825" cy="763588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5" name="矩形 16"/>
          <p:cNvSpPr/>
          <p:nvPr/>
        </p:nvSpPr>
        <p:spPr>
          <a:xfrm>
            <a:off x="2486665" y="1860044"/>
            <a:ext cx="4171112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935288" y="1528763"/>
            <a:ext cx="3724275" cy="592137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405063" y="1933575"/>
            <a:ext cx="411162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8" name="矩形 13"/>
          <p:cNvSpPr/>
          <p:nvPr/>
        </p:nvSpPr>
        <p:spPr>
          <a:xfrm>
            <a:off x="2486665" y="1553793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9" name="右箭头 10"/>
          <p:cNvSpPr/>
          <p:nvPr/>
        </p:nvSpPr>
        <p:spPr>
          <a:xfrm>
            <a:off x="2405063" y="1357313"/>
            <a:ext cx="1266825" cy="763587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115" name="矩形 20"/>
          <p:cNvSpPr>
            <a:spLocks noChangeArrowheads="1"/>
          </p:cNvSpPr>
          <p:nvPr/>
        </p:nvSpPr>
        <p:spPr bwMode="auto">
          <a:xfrm>
            <a:off x="4429125" y="3500438"/>
            <a:ext cx="16530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Bibliographie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6" name="矩形 21"/>
          <p:cNvSpPr>
            <a:spLocks noChangeArrowheads="1"/>
          </p:cNvSpPr>
          <p:nvPr/>
        </p:nvSpPr>
        <p:spPr bwMode="auto">
          <a:xfrm>
            <a:off x="4073525" y="2571750"/>
            <a:ext cx="2662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Présentation du projet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7" name="矩形 22"/>
          <p:cNvSpPr>
            <a:spLocks noChangeArrowheads="1"/>
          </p:cNvSpPr>
          <p:nvPr/>
        </p:nvSpPr>
        <p:spPr bwMode="auto">
          <a:xfrm>
            <a:off x="4929188" y="4357688"/>
            <a:ext cx="1553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Avancement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8" name="矩形 21"/>
          <p:cNvSpPr>
            <a:spLocks noChangeArrowheads="1"/>
          </p:cNvSpPr>
          <p:nvPr/>
        </p:nvSpPr>
        <p:spPr bwMode="auto">
          <a:xfrm>
            <a:off x="3714750" y="1630363"/>
            <a:ext cx="33776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Présentation de l’entreprise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4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1869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sz="2800" dirty="0" smtClean="0">
                <a:latin typeface="微软雅黑" pitchFamily="34" charset="-122"/>
                <a:ea typeface="微软雅黑" pitchFamily="34" charset="-122"/>
              </a:rPr>
              <a:t>Catalogue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16"/>
          <p:cNvSpPr/>
          <p:nvPr/>
        </p:nvSpPr>
        <p:spPr>
          <a:xfrm>
            <a:off x="3279612" y="4723301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776663" y="4321175"/>
            <a:ext cx="3724275" cy="592138"/>
          </a:xfrm>
          <a:prstGeom prst="roundRect">
            <a:avLst>
              <a:gd name="adj" fmla="val 13534"/>
            </a:avLst>
          </a:prstGeom>
          <a:solidFill>
            <a:srgbClr val="CCCCCC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6438" y="4725988"/>
            <a:ext cx="409575" cy="223837"/>
          </a:xfrm>
          <a:prstGeom prst="ellipse">
            <a:avLst/>
          </a:prstGeom>
          <a:solidFill>
            <a:srgbClr val="CCCCC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3327667" y="4345613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4" name="右箭头 10"/>
          <p:cNvSpPr/>
          <p:nvPr/>
        </p:nvSpPr>
        <p:spPr>
          <a:xfrm>
            <a:off x="3246438" y="4149725"/>
            <a:ext cx="1265237" cy="763588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2959236" y="3748428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08363" y="3417888"/>
            <a:ext cx="3724275" cy="590550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78138" y="3822700"/>
            <a:ext cx="409575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8" name="矩形 13"/>
          <p:cNvSpPr/>
          <p:nvPr/>
        </p:nvSpPr>
        <p:spPr>
          <a:xfrm>
            <a:off x="2959236" y="3442177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9" name="右箭头 10"/>
          <p:cNvSpPr/>
          <p:nvPr/>
        </p:nvSpPr>
        <p:spPr>
          <a:xfrm>
            <a:off x="2878138" y="3246438"/>
            <a:ext cx="1265237" cy="762000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0" name="矩形 16"/>
          <p:cNvSpPr/>
          <p:nvPr/>
        </p:nvSpPr>
        <p:spPr>
          <a:xfrm>
            <a:off x="2687060" y="2804236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6900" y="2473325"/>
            <a:ext cx="3722688" cy="592138"/>
          </a:xfrm>
          <a:prstGeom prst="roundRect">
            <a:avLst>
              <a:gd name="adj" fmla="val 13534"/>
            </a:avLst>
          </a:prstGeom>
          <a:solidFill>
            <a:srgbClr val="CCCCCC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05088" y="2878138"/>
            <a:ext cx="411162" cy="223837"/>
          </a:xfrm>
          <a:prstGeom prst="ellipse">
            <a:avLst/>
          </a:prstGeom>
          <a:solidFill>
            <a:srgbClr val="CCCCC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3" name="矩形 13"/>
          <p:cNvSpPr/>
          <p:nvPr/>
        </p:nvSpPr>
        <p:spPr>
          <a:xfrm>
            <a:off x="2687060" y="2497985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4" name="右箭头 10"/>
          <p:cNvSpPr/>
          <p:nvPr/>
        </p:nvSpPr>
        <p:spPr>
          <a:xfrm>
            <a:off x="2605088" y="2301875"/>
            <a:ext cx="1266825" cy="763588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5" name="矩形 16"/>
          <p:cNvSpPr/>
          <p:nvPr/>
        </p:nvSpPr>
        <p:spPr>
          <a:xfrm>
            <a:off x="2486665" y="1860044"/>
            <a:ext cx="4171112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935288" y="1528763"/>
            <a:ext cx="3724275" cy="592137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405063" y="1933575"/>
            <a:ext cx="411162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8" name="矩形 13"/>
          <p:cNvSpPr/>
          <p:nvPr/>
        </p:nvSpPr>
        <p:spPr>
          <a:xfrm>
            <a:off x="2486665" y="1553793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9" name="右箭头 10"/>
          <p:cNvSpPr/>
          <p:nvPr/>
        </p:nvSpPr>
        <p:spPr>
          <a:xfrm>
            <a:off x="2405063" y="1357313"/>
            <a:ext cx="1266825" cy="763587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115" name="矩形 20"/>
          <p:cNvSpPr>
            <a:spLocks noChangeArrowheads="1"/>
          </p:cNvSpPr>
          <p:nvPr/>
        </p:nvSpPr>
        <p:spPr bwMode="auto">
          <a:xfrm>
            <a:off x="4429125" y="3500438"/>
            <a:ext cx="16530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Bibliographie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6" name="矩形 21"/>
          <p:cNvSpPr>
            <a:spLocks noChangeArrowheads="1"/>
          </p:cNvSpPr>
          <p:nvPr/>
        </p:nvSpPr>
        <p:spPr bwMode="auto">
          <a:xfrm>
            <a:off x="4073525" y="2571750"/>
            <a:ext cx="2662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Présentation du projet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7" name="矩形 22"/>
          <p:cNvSpPr>
            <a:spLocks noChangeArrowheads="1"/>
          </p:cNvSpPr>
          <p:nvPr/>
        </p:nvSpPr>
        <p:spPr bwMode="auto">
          <a:xfrm>
            <a:off x="4929188" y="4357688"/>
            <a:ext cx="1553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Avancement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8" name="矩形 21"/>
          <p:cNvSpPr>
            <a:spLocks noChangeArrowheads="1"/>
          </p:cNvSpPr>
          <p:nvPr/>
        </p:nvSpPr>
        <p:spPr bwMode="auto">
          <a:xfrm>
            <a:off x="3714750" y="1630363"/>
            <a:ext cx="33776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Présentation de l’entreprise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57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Avancement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484784"/>
            <a:ext cx="91059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755576" y="2742456"/>
            <a:ext cx="5328592" cy="398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7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fr-FR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fr-FR" altLang="zh-CN" dirty="0" smtClean="0"/>
              <a:t>Les données pour tester le prototype du bridge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dirty="0"/>
              <a:t>Les attentes de l’analyse </a:t>
            </a:r>
            <a:r>
              <a:rPr lang="fr-FR" altLang="zh-CN" dirty="0" smtClean="0"/>
              <a:t>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dirty="0" smtClean="0"/>
              <a:t>Je ne suis pas très clair sur l’architecture de microservice, comment le faire?</a:t>
            </a:r>
            <a:endParaRPr lang="fr-FR" altLang="zh-CN" dirty="0"/>
          </a:p>
          <a:p>
            <a:pPr marL="514350" indent="-514350">
              <a:buFont typeface="+mj-lt"/>
              <a:buAutoNum type="arabicPeriod"/>
            </a:pPr>
            <a:endParaRPr lang="fr-FR" altLang="zh-CN" dirty="0" smtClean="0"/>
          </a:p>
          <a:p>
            <a:pPr marL="514350" indent="-514350">
              <a:buFont typeface="+mj-lt"/>
              <a:buAutoNum type="arabicPeriod"/>
            </a:pPr>
            <a:endParaRPr lang="fr-FR" altLang="zh-CN" dirty="0" smtClean="0"/>
          </a:p>
          <a:p>
            <a:pPr marL="514350" indent="-514350">
              <a:buFont typeface="+mj-lt"/>
              <a:buAutoNum type="arabicPeriod"/>
            </a:pPr>
            <a:endParaRPr lang="fr-FR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Problème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zh-CN" dirty="0" smtClean="0"/>
              <a:t>Guobao LI</a:t>
            </a:r>
          </a:p>
          <a:p>
            <a:r>
              <a:rPr lang="fr-FR" altLang="zh-CN" dirty="0" smtClean="0"/>
              <a:t>23</a:t>
            </a:r>
            <a:r>
              <a:rPr lang="en-US" altLang="zh-CN" dirty="0" smtClean="0"/>
              <a:t>/11/15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dirty="0" smtClean="0"/>
              <a:t>Merci à tous!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5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Keeme: crée par Eric Grall, start-up</a:t>
            </a:r>
          </a:p>
          <a:p>
            <a:r>
              <a:rPr lang="fr-FR" altLang="zh-CN" dirty="0" smtClean="0"/>
              <a:t>Context du produit: les données personnelles valent beaucoup, «et </a:t>
            </a:r>
            <a:r>
              <a:rPr lang="fr-FR" altLang="zh-CN" dirty="0"/>
              <a:t>une étude </a:t>
            </a:r>
            <a:r>
              <a:rPr lang="fr-FR" altLang="zh-CN" dirty="0" smtClean="0"/>
              <a:t>a </a:t>
            </a:r>
            <a:r>
              <a:rPr lang="fr-FR" altLang="zh-CN" dirty="0"/>
              <a:t>estimé que la valeur totale des données personnelles des consommateurs </a:t>
            </a:r>
            <a:r>
              <a:rPr lang="fr-FR" altLang="zh-CN" dirty="0" smtClean="0"/>
              <a:t>européens devrait </a:t>
            </a:r>
            <a:r>
              <a:rPr lang="fr-FR" altLang="zh-CN" dirty="0"/>
              <a:t>atteindre 1 000 milliards en 2020</a:t>
            </a:r>
            <a:r>
              <a:rPr lang="fr-FR" altLang="zh-CN" dirty="0" smtClean="0"/>
              <a:t>.»</a:t>
            </a:r>
          </a:p>
          <a:p>
            <a:r>
              <a:rPr lang="fr-FR" altLang="zh-CN" dirty="0"/>
              <a:t>P</a:t>
            </a:r>
            <a:r>
              <a:rPr lang="fr-FR" altLang="zh-CN" dirty="0" smtClean="0"/>
              <a:t>roduit : box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Présentation de l’entreprise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28800"/>
            <a:ext cx="409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5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altLang="zh-CN" sz="2000" dirty="0"/>
              <a:t>– Un bracelet enregistrant l’activité physique sportive,</a:t>
            </a:r>
            <a:br>
              <a:rPr lang="fr-FR" altLang="zh-CN" sz="2000" dirty="0"/>
            </a:br>
            <a:r>
              <a:rPr lang="fr-FR" altLang="zh-CN" sz="2000" dirty="0"/>
              <a:t>– Une ceinture cardio-fréquencemètre,</a:t>
            </a:r>
            <a:br>
              <a:rPr lang="fr-FR" altLang="zh-CN" sz="2000" dirty="0"/>
            </a:br>
            <a:r>
              <a:rPr lang="fr-FR" altLang="zh-CN" sz="2000" dirty="0"/>
              <a:t>– Une clé usb sécurisée, contenant votre identifiant, votre certificat de sécurité,</a:t>
            </a:r>
            <a:br>
              <a:rPr lang="fr-FR" altLang="zh-CN" sz="2000" dirty="0"/>
            </a:br>
            <a:r>
              <a:rPr lang="fr-FR" altLang="zh-CN" sz="2000" dirty="0"/>
              <a:t>– Les applications PC, Mac et mobiles de collecte et de gestion de votre espace de données personnelles pour le </a:t>
            </a:r>
            <a:r>
              <a:rPr lang="fr-FR" altLang="zh-CN" sz="2000" dirty="0" smtClean="0"/>
              <a:t>sport</a:t>
            </a:r>
            <a:endParaRPr lang="zh-CN" altLang="en-US" sz="20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91126"/>
            <a:ext cx="2664296" cy="342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409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7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1869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sz="2800" dirty="0" smtClean="0">
                <a:latin typeface="微软雅黑" pitchFamily="34" charset="-122"/>
                <a:ea typeface="微软雅黑" pitchFamily="34" charset="-122"/>
              </a:rPr>
              <a:t>Catalogue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16"/>
          <p:cNvSpPr/>
          <p:nvPr/>
        </p:nvSpPr>
        <p:spPr>
          <a:xfrm>
            <a:off x="3279612" y="4723301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776663" y="4321175"/>
            <a:ext cx="3724275" cy="592138"/>
          </a:xfrm>
          <a:prstGeom prst="roundRect">
            <a:avLst>
              <a:gd name="adj" fmla="val 13534"/>
            </a:avLst>
          </a:prstGeom>
          <a:solidFill>
            <a:srgbClr val="CCCCCC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6438" y="4725988"/>
            <a:ext cx="409575" cy="223837"/>
          </a:xfrm>
          <a:prstGeom prst="ellipse">
            <a:avLst/>
          </a:prstGeom>
          <a:solidFill>
            <a:srgbClr val="CCCCC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3327667" y="4345613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4" name="右箭头 10"/>
          <p:cNvSpPr/>
          <p:nvPr/>
        </p:nvSpPr>
        <p:spPr>
          <a:xfrm>
            <a:off x="3246438" y="4149725"/>
            <a:ext cx="1265237" cy="763588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2959236" y="3748428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08363" y="3417888"/>
            <a:ext cx="3724275" cy="590550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78138" y="3822700"/>
            <a:ext cx="409575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8" name="矩形 13"/>
          <p:cNvSpPr/>
          <p:nvPr/>
        </p:nvSpPr>
        <p:spPr>
          <a:xfrm>
            <a:off x="2959236" y="3442177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9" name="右箭头 10"/>
          <p:cNvSpPr/>
          <p:nvPr/>
        </p:nvSpPr>
        <p:spPr>
          <a:xfrm>
            <a:off x="2878138" y="3246438"/>
            <a:ext cx="1265237" cy="762000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0" name="矩形 16"/>
          <p:cNvSpPr/>
          <p:nvPr/>
        </p:nvSpPr>
        <p:spPr>
          <a:xfrm>
            <a:off x="2687060" y="2804236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6900" y="2473325"/>
            <a:ext cx="3722688" cy="592138"/>
          </a:xfrm>
          <a:prstGeom prst="roundRect">
            <a:avLst>
              <a:gd name="adj" fmla="val 13534"/>
            </a:avLst>
          </a:prstGeom>
          <a:solidFill>
            <a:srgbClr val="CCCCCC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05088" y="2878138"/>
            <a:ext cx="411162" cy="223837"/>
          </a:xfrm>
          <a:prstGeom prst="ellipse">
            <a:avLst/>
          </a:prstGeom>
          <a:solidFill>
            <a:srgbClr val="CCCCC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3" name="矩形 13"/>
          <p:cNvSpPr/>
          <p:nvPr/>
        </p:nvSpPr>
        <p:spPr>
          <a:xfrm>
            <a:off x="2687060" y="2497985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4" name="右箭头 10"/>
          <p:cNvSpPr/>
          <p:nvPr/>
        </p:nvSpPr>
        <p:spPr>
          <a:xfrm>
            <a:off x="2605088" y="2301875"/>
            <a:ext cx="1266825" cy="763588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5" name="矩形 16"/>
          <p:cNvSpPr/>
          <p:nvPr/>
        </p:nvSpPr>
        <p:spPr>
          <a:xfrm>
            <a:off x="2486665" y="1860044"/>
            <a:ext cx="4171112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935288" y="1528763"/>
            <a:ext cx="3724275" cy="592137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405063" y="1933575"/>
            <a:ext cx="411162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8" name="矩形 13"/>
          <p:cNvSpPr/>
          <p:nvPr/>
        </p:nvSpPr>
        <p:spPr>
          <a:xfrm>
            <a:off x="2486665" y="1553793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9" name="右箭头 10"/>
          <p:cNvSpPr/>
          <p:nvPr/>
        </p:nvSpPr>
        <p:spPr>
          <a:xfrm>
            <a:off x="2405063" y="1357313"/>
            <a:ext cx="1266825" cy="763587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115" name="矩形 20"/>
          <p:cNvSpPr>
            <a:spLocks noChangeArrowheads="1"/>
          </p:cNvSpPr>
          <p:nvPr/>
        </p:nvSpPr>
        <p:spPr bwMode="auto">
          <a:xfrm>
            <a:off x="4429125" y="3500438"/>
            <a:ext cx="16530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Bibliographie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6" name="矩形 21"/>
          <p:cNvSpPr>
            <a:spLocks noChangeArrowheads="1"/>
          </p:cNvSpPr>
          <p:nvPr/>
        </p:nvSpPr>
        <p:spPr bwMode="auto">
          <a:xfrm>
            <a:off x="4073525" y="2571750"/>
            <a:ext cx="2662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Présentation du projet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7" name="矩形 22"/>
          <p:cNvSpPr>
            <a:spLocks noChangeArrowheads="1"/>
          </p:cNvSpPr>
          <p:nvPr/>
        </p:nvSpPr>
        <p:spPr bwMode="auto">
          <a:xfrm>
            <a:off x="4929188" y="4357688"/>
            <a:ext cx="1553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Avancement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8" name="矩形 21"/>
          <p:cNvSpPr>
            <a:spLocks noChangeArrowheads="1"/>
          </p:cNvSpPr>
          <p:nvPr/>
        </p:nvSpPr>
        <p:spPr bwMode="auto">
          <a:xfrm>
            <a:off x="3714750" y="1630363"/>
            <a:ext cx="33776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Présentation de l’entreprise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54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L’architecture: 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altLang="zh-CN" dirty="0" smtClean="0"/>
              <a:t>Présentation du projet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492896"/>
            <a:ext cx="82391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4 objectifs:</a:t>
            </a:r>
          </a:p>
          <a:p>
            <a:pPr marL="514350" indent="-514350">
              <a:buFont typeface="+mj-lt"/>
              <a:buAutoNum type="alphaLcParenR"/>
            </a:pPr>
            <a:r>
              <a:rPr lang="fr-FR" altLang="zh-CN" dirty="0" smtClean="0"/>
              <a:t>Le bridge</a:t>
            </a:r>
          </a:p>
          <a:p>
            <a:pPr marL="514350" indent="-514350">
              <a:buFont typeface="+mj-lt"/>
              <a:buAutoNum type="alphaLcParenR"/>
            </a:pPr>
            <a:r>
              <a:rPr lang="fr-FR" altLang="zh-CN" dirty="0" smtClean="0"/>
              <a:t>Le broker scalable</a:t>
            </a:r>
          </a:p>
          <a:p>
            <a:pPr marL="514350" indent="-514350">
              <a:buFont typeface="+mj-lt"/>
              <a:buAutoNum type="alphaLcParenR"/>
            </a:pPr>
            <a:r>
              <a:rPr lang="fr-FR" altLang="zh-CN" dirty="0" smtClean="0"/>
              <a:t>L’analyse de données</a:t>
            </a:r>
          </a:p>
          <a:p>
            <a:pPr marL="514350" indent="-514350">
              <a:buFont typeface="+mj-lt"/>
              <a:buAutoNum type="alphaLcParenR"/>
            </a:pPr>
            <a:r>
              <a:rPr lang="fr-FR" altLang="zh-CN" dirty="0" smtClean="0"/>
              <a:t>L’enrégistrement et l’affichage de données obtenues et résultats sur le traitement de données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Présentation du projet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3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1869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sz="2800" dirty="0" smtClean="0">
                <a:latin typeface="微软雅黑" pitchFamily="34" charset="-122"/>
                <a:ea typeface="微软雅黑" pitchFamily="34" charset="-122"/>
              </a:rPr>
              <a:t>Catalogue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16"/>
          <p:cNvSpPr/>
          <p:nvPr/>
        </p:nvSpPr>
        <p:spPr>
          <a:xfrm>
            <a:off x="3279612" y="4723301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776663" y="4321175"/>
            <a:ext cx="3724275" cy="592138"/>
          </a:xfrm>
          <a:prstGeom prst="roundRect">
            <a:avLst>
              <a:gd name="adj" fmla="val 13534"/>
            </a:avLst>
          </a:prstGeom>
          <a:solidFill>
            <a:srgbClr val="CCCCCC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6438" y="4725988"/>
            <a:ext cx="409575" cy="223837"/>
          </a:xfrm>
          <a:prstGeom prst="ellipse">
            <a:avLst/>
          </a:prstGeom>
          <a:solidFill>
            <a:srgbClr val="CCCCC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3327667" y="4345613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4" name="右箭头 10"/>
          <p:cNvSpPr/>
          <p:nvPr/>
        </p:nvSpPr>
        <p:spPr>
          <a:xfrm>
            <a:off x="3246438" y="4149725"/>
            <a:ext cx="1265237" cy="763588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2959236" y="3748428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08363" y="3417888"/>
            <a:ext cx="3724275" cy="590550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78138" y="3822700"/>
            <a:ext cx="409575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8" name="矩形 13"/>
          <p:cNvSpPr/>
          <p:nvPr/>
        </p:nvSpPr>
        <p:spPr>
          <a:xfrm>
            <a:off x="2959236" y="3442177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9" name="右箭头 10"/>
          <p:cNvSpPr/>
          <p:nvPr/>
        </p:nvSpPr>
        <p:spPr>
          <a:xfrm>
            <a:off x="2878138" y="3246438"/>
            <a:ext cx="1265237" cy="762000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0" name="矩形 16"/>
          <p:cNvSpPr/>
          <p:nvPr/>
        </p:nvSpPr>
        <p:spPr>
          <a:xfrm>
            <a:off x="2687060" y="2804236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6900" y="2473325"/>
            <a:ext cx="3722688" cy="592138"/>
          </a:xfrm>
          <a:prstGeom prst="roundRect">
            <a:avLst>
              <a:gd name="adj" fmla="val 13534"/>
            </a:avLst>
          </a:prstGeom>
          <a:solidFill>
            <a:srgbClr val="CCCCCC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05088" y="2878138"/>
            <a:ext cx="411162" cy="223837"/>
          </a:xfrm>
          <a:prstGeom prst="ellipse">
            <a:avLst/>
          </a:prstGeom>
          <a:solidFill>
            <a:srgbClr val="CCCCC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3" name="矩形 13"/>
          <p:cNvSpPr/>
          <p:nvPr/>
        </p:nvSpPr>
        <p:spPr>
          <a:xfrm>
            <a:off x="2687060" y="2497985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4" name="右箭头 10"/>
          <p:cNvSpPr/>
          <p:nvPr/>
        </p:nvSpPr>
        <p:spPr>
          <a:xfrm>
            <a:off x="2605088" y="2301875"/>
            <a:ext cx="1266825" cy="763588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5" name="矩形 16"/>
          <p:cNvSpPr/>
          <p:nvPr/>
        </p:nvSpPr>
        <p:spPr>
          <a:xfrm>
            <a:off x="2486665" y="1860044"/>
            <a:ext cx="4171112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935288" y="1528763"/>
            <a:ext cx="3724275" cy="592137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405063" y="1933575"/>
            <a:ext cx="411162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8" name="矩形 13"/>
          <p:cNvSpPr/>
          <p:nvPr/>
        </p:nvSpPr>
        <p:spPr>
          <a:xfrm>
            <a:off x="2486665" y="1553793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9" name="右箭头 10"/>
          <p:cNvSpPr/>
          <p:nvPr/>
        </p:nvSpPr>
        <p:spPr>
          <a:xfrm>
            <a:off x="2405063" y="1357313"/>
            <a:ext cx="1266825" cy="763587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115" name="矩形 20"/>
          <p:cNvSpPr>
            <a:spLocks noChangeArrowheads="1"/>
          </p:cNvSpPr>
          <p:nvPr/>
        </p:nvSpPr>
        <p:spPr bwMode="auto">
          <a:xfrm>
            <a:off x="4429125" y="3500438"/>
            <a:ext cx="16530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Bibliographie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6" name="矩形 21"/>
          <p:cNvSpPr>
            <a:spLocks noChangeArrowheads="1"/>
          </p:cNvSpPr>
          <p:nvPr/>
        </p:nvSpPr>
        <p:spPr bwMode="auto">
          <a:xfrm>
            <a:off x="4073525" y="2571750"/>
            <a:ext cx="2662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Présentation du projet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7" name="矩形 22"/>
          <p:cNvSpPr>
            <a:spLocks noChangeArrowheads="1"/>
          </p:cNvSpPr>
          <p:nvPr/>
        </p:nvSpPr>
        <p:spPr bwMode="auto">
          <a:xfrm>
            <a:off x="4929188" y="4357688"/>
            <a:ext cx="1553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Avancement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8" name="矩形 21"/>
          <p:cNvSpPr>
            <a:spLocks noChangeArrowheads="1"/>
          </p:cNvSpPr>
          <p:nvPr/>
        </p:nvSpPr>
        <p:spPr bwMode="auto">
          <a:xfrm>
            <a:off x="3714750" y="1630363"/>
            <a:ext cx="33776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Présentation de l’entreprise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6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5103</TotalTime>
  <Words>678</Words>
  <Application>Microsoft Office PowerPoint</Application>
  <PresentationFormat>全屏显示(4:3)</PresentationFormat>
  <Paragraphs>176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纸张</vt:lpstr>
      <vt:lpstr>PowerPoint 演示文稿</vt:lpstr>
      <vt:lpstr>PowerPoint 演示文稿</vt:lpstr>
      <vt:lpstr>PowerPoint 演示文稿</vt:lpstr>
      <vt:lpstr>Présentation de l’entreprise</vt:lpstr>
      <vt:lpstr>PowerPoint 演示文稿</vt:lpstr>
      <vt:lpstr>PowerPoint 演示文稿</vt:lpstr>
      <vt:lpstr>Présentation du projet</vt:lpstr>
      <vt:lpstr>Présentation du projet</vt:lpstr>
      <vt:lpstr>PowerPoint 演示文稿</vt:lpstr>
      <vt:lpstr>Bibliographie</vt:lpstr>
      <vt:lpstr>Bibliographie</vt:lpstr>
      <vt:lpstr>Bibliographie</vt:lpstr>
      <vt:lpstr>Bibliographie</vt:lpstr>
      <vt:lpstr>Bibliographie</vt:lpstr>
      <vt:lpstr>Bibliographie</vt:lpstr>
      <vt:lpstr>Bibliographie</vt:lpstr>
      <vt:lpstr>Bibliographie</vt:lpstr>
      <vt:lpstr>Bibliographie</vt:lpstr>
      <vt:lpstr>Bibliographie</vt:lpstr>
      <vt:lpstr>Bibliographie</vt:lpstr>
      <vt:lpstr>Bibliographie</vt:lpstr>
      <vt:lpstr>Bibliographie</vt:lpstr>
      <vt:lpstr>Bibliographie</vt:lpstr>
      <vt:lpstr>Bibliographie</vt:lpstr>
      <vt:lpstr>Bibliographie</vt:lpstr>
      <vt:lpstr>Bibliographie</vt:lpstr>
      <vt:lpstr>Bibliographie</vt:lpstr>
      <vt:lpstr>Bibliographie à venir</vt:lpstr>
      <vt:lpstr>PowerPoint 演示文稿</vt:lpstr>
      <vt:lpstr>Avancement</vt:lpstr>
      <vt:lpstr>Problème</vt:lpstr>
      <vt:lpstr>Merci à tous!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Edgar Lee</cp:lastModifiedBy>
  <cp:revision>342</cp:revision>
  <dcterms:created xsi:type="dcterms:W3CDTF">2013-10-30T09:04:50Z</dcterms:created>
  <dcterms:modified xsi:type="dcterms:W3CDTF">2015-11-27T09:05:33Z</dcterms:modified>
</cp:coreProperties>
</file>