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5999738"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589"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E9C16EA-347C-4799-94E4-9972C2C9C3F5}" type="datetimeFigureOut">
              <a:rPr lang="es-MX" smtClean="0"/>
              <a:t>24/10/2021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190497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9C16EA-347C-4799-94E4-9972C2C9C3F5}" type="datetimeFigureOut">
              <a:rPr lang="es-MX" smtClean="0"/>
              <a:t>24/10/2021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187393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9C16EA-347C-4799-94E4-9972C2C9C3F5}" type="datetimeFigureOut">
              <a:rPr lang="es-MX" smtClean="0"/>
              <a:t>24/10/2021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272680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9C16EA-347C-4799-94E4-9972C2C9C3F5}" type="datetimeFigureOut">
              <a:rPr lang="es-MX" smtClean="0"/>
              <a:t>24/10/2021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371415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9C16EA-347C-4799-94E4-9972C2C9C3F5}" type="datetimeFigureOut">
              <a:rPr lang="es-MX" smtClean="0"/>
              <a:t>24/10/2021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70180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9C16EA-347C-4799-94E4-9972C2C9C3F5}" type="datetimeFigureOut">
              <a:rPr lang="es-MX" smtClean="0"/>
              <a:t>24/10/2021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215509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s-ES"/>
              <a:t>Haga clic para modificar los estilos de texto del patrón</a:t>
            </a:r>
          </a:p>
        </p:txBody>
      </p:sp>
      <p:sp>
        <p:nvSpPr>
          <p:cNvPr id="4" name="Content Placeholder 3"/>
          <p:cNvSpPr>
            <a:spLocks noGrp="1"/>
          </p:cNvSpPr>
          <p:nvPr>
            <p:ph sz="half" idx="2"/>
          </p:nvPr>
        </p:nvSpPr>
        <p:spPr>
          <a:xfrm>
            <a:off x="2479675" y="9204991"/>
            <a:ext cx="15229574" cy="1353915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s-ES"/>
              <a:t>Haga clic para modificar los estilos de texto del patrón</a:t>
            </a:r>
          </a:p>
        </p:txBody>
      </p:sp>
      <p:sp>
        <p:nvSpPr>
          <p:cNvPr id="6" name="Content Placeholder 5"/>
          <p:cNvSpPr>
            <a:spLocks noGrp="1"/>
          </p:cNvSpPr>
          <p:nvPr>
            <p:ph sz="quarter" idx="4"/>
          </p:nvPr>
        </p:nvSpPr>
        <p:spPr>
          <a:xfrm>
            <a:off x="18224869" y="9204991"/>
            <a:ext cx="15304578" cy="1353915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E9C16EA-347C-4799-94E4-9972C2C9C3F5}" type="datetimeFigureOut">
              <a:rPr lang="es-MX" smtClean="0"/>
              <a:t>24/10/2021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380919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E9C16EA-347C-4799-94E4-9972C2C9C3F5}" type="datetimeFigureOut">
              <a:rPr lang="es-MX" smtClean="0"/>
              <a:t>24/10/2021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388258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C16EA-347C-4799-94E4-9972C2C9C3F5}" type="datetimeFigureOut">
              <a:rPr lang="es-MX" smtClean="0"/>
              <a:t>24/10/2021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771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s-ES"/>
              <a:t>Haga clic para modificar el estilo de título del patrón</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9C16EA-347C-4799-94E4-9972C2C9C3F5}" type="datetimeFigureOut">
              <a:rPr lang="es-MX" smtClean="0"/>
              <a:t>24/10/2021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138151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9C16EA-347C-4799-94E4-9972C2C9C3F5}" type="datetimeFigureOut">
              <a:rPr lang="es-MX" smtClean="0"/>
              <a:t>24/10/2021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C845E2-1FD7-4981-A65E-A514600C833B}" type="slidenum">
              <a:rPr lang="es-MX" smtClean="0"/>
              <a:t>‹Nº›</a:t>
            </a:fld>
            <a:endParaRPr lang="es-MX"/>
          </a:p>
        </p:txBody>
      </p:sp>
    </p:spTree>
    <p:extLst>
      <p:ext uri="{BB962C8B-B14F-4D97-AF65-F5344CB8AC3E}">
        <p14:creationId xmlns:p14="http://schemas.microsoft.com/office/powerpoint/2010/main" val="333255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0E9C16EA-347C-4799-94E4-9972C2C9C3F5}" type="datetimeFigureOut">
              <a:rPr lang="es-MX" smtClean="0"/>
              <a:t>24/10/2021</a:t>
            </a:fld>
            <a:endParaRPr lang="es-MX"/>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CEC845E2-1FD7-4981-A65E-A514600C833B}" type="slidenum">
              <a:rPr lang="es-MX" smtClean="0"/>
              <a:t>‹Nº›</a:t>
            </a:fld>
            <a:endParaRPr lang="es-MX"/>
          </a:p>
        </p:txBody>
      </p:sp>
    </p:spTree>
    <p:extLst>
      <p:ext uri="{BB962C8B-B14F-4D97-AF65-F5344CB8AC3E}">
        <p14:creationId xmlns:p14="http://schemas.microsoft.com/office/powerpoint/2010/main" val="2534238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jpeg"/><Relationship Id="rId16" Type="http://schemas.openxmlformats.org/officeDocument/2006/relationships/image" Target="../media/image14.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apel, monedas, economía, Fondo de pantalla HD | Wallpaperbetter">
            <a:extLst>
              <a:ext uri="{FF2B5EF4-FFF2-40B4-BE49-F238E27FC236}">
                <a16:creationId xmlns:a16="http://schemas.microsoft.com/office/drawing/2014/main" id="{181FDDED-4FF9-4617-9CCC-19291394508B}"/>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1"/>
            <a:ext cx="35999738" cy="25199974"/>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descr="Logotipo&#10;&#10;Descripción generada automáticamente">
            <a:extLst>
              <a:ext uri="{FF2B5EF4-FFF2-40B4-BE49-F238E27FC236}">
                <a16:creationId xmlns:a16="http://schemas.microsoft.com/office/drawing/2014/main" id="{0D88A4F4-837C-410E-B119-001EF7BEB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8004" y="580535"/>
            <a:ext cx="2520000" cy="2520000"/>
          </a:xfrm>
          <a:prstGeom prst="rect">
            <a:avLst/>
          </a:prstGeom>
        </p:spPr>
      </p:pic>
      <p:pic>
        <p:nvPicPr>
          <p:cNvPr id="14" name="Imagen 13" descr="Logotipo&#10;&#10;Descripción generada automáticamente">
            <a:extLst>
              <a:ext uri="{FF2B5EF4-FFF2-40B4-BE49-F238E27FC236}">
                <a16:creationId xmlns:a16="http://schemas.microsoft.com/office/drawing/2014/main" id="{9C68055C-24A8-422F-940E-27AC3D55D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734" y="580535"/>
            <a:ext cx="2520000" cy="2520000"/>
          </a:xfrm>
          <a:prstGeom prst="rect">
            <a:avLst/>
          </a:prstGeom>
        </p:spPr>
      </p:pic>
      <p:sp>
        <p:nvSpPr>
          <p:cNvPr id="15" name="CuadroTexto 14">
            <a:extLst>
              <a:ext uri="{FF2B5EF4-FFF2-40B4-BE49-F238E27FC236}">
                <a16:creationId xmlns:a16="http://schemas.microsoft.com/office/drawing/2014/main" id="{8DA3AF13-61B9-4A10-9220-96B4210A65BB}"/>
              </a:ext>
            </a:extLst>
          </p:cNvPr>
          <p:cNvSpPr txBox="1"/>
          <p:nvPr/>
        </p:nvSpPr>
        <p:spPr>
          <a:xfrm>
            <a:off x="10663764" y="2265093"/>
            <a:ext cx="15988027" cy="830997"/>
          </a:xfrm>
          <a:prstGeom prst="rect">
            <a:avLst/>
          </a:prstGeom>
          <a:noFill/>
        </p:spPr>
        <p:txBody>
          <a:bodyPr wrap="square" rtlCol="0">
            <a:spAutoFit/>
          </a:bodyPr>
          <a:lstStyle/>
          <a:p>
            <a:pPr algn="ctr"/>
            <a:r>
              <a:rPr lang="es-MX" sz="4800" dirty="0"/>
              <a:t>Barbosa Alcocer Y.G., Medellín Martínez E., Castro Ramírez A.C.</a:t>
            </a:r>
            <a:r>
              <a:rPr lang="es-MX" dirty="0"/>
              <a:t>.</a:t>
            </a:r>
          </a:p>
        </p:txBody>
      </p:sp>
      <p:sp>
        <p:nvSpPr>
          <p:cNvPr id="16" name="CuadroTexto 15">
            <a:extLst>
              <a:ext uri="{FF2B5EF4-FFF2-40B4-BE49-F238E27FC236}">
                <a16:creationId xmlns:a16="http://schemas.microsoft.com/office/drawing/2014/main" id="{FAEF23B6-E983-4B59-BC21-758C7C61ACD6}"/>
              </a:ext>
            </a:extLst>
          </p:cNvPr>
          <p:cNvSpPr txBox="1"/>
          <p:nvPr/>
        </p:nvSpPr>
        <p:spPr>
          <a:xfrm>
            <a:off x="556510" y="4214469"/>
            <a:ext cx="6540508" cy="20220920"/>
          </a:xfrm>
          <a:prstGeom prst="rect">
            <a:avLst/>
          </a:prstGeom>
          <a:solidFill>
            <a:schemeClr val="bg1">
              <a:alpha val="80000"/>
            </a:schemeClr>
          </a:solidFill>
        </p:spPr>
        <p:txBody>
          <a:bodyPr wrap="square" rtlCol="0">
            <a:spAutoFit/>
          </a:bodyPr>
          <a:lstStyle/>
          <a:p>
            <a:pPr algn="ctr"/>
            <a:r>
              <a:rPr lang="es-MX" sz="4000" b="1" dirty="0"/>
              <a:t>Introducción.</a:t>
            </a:r>
          </a:p>
          <a:p>
            <a:pPr algn="just"/>
            <a:r>
              <a:rPr lang="es-MX" sz="2800" dirty="0"/>
              <a:t>Un mal manejo de las finanzas, como gastos excesivos o inversiones mal enfocadas, pueden llevar a una empresa al cierre. Sin embargo, también hay situaciones ajenas, como por ejemplo una falta de demanda debido a complicaciones financieras de los consumidores, como la situación que estamos viviendo con la pandemia de Covid-19.</a:t>
            </a:r>
          </a:p>
          <a:p>
            <a:pPr algn="just"/>
            <a:r>
              <a:rPr lang="es-MX" sz="2800" dirty="0"/>
              <a:t>Encontramos importante realizar un análisis de las características que comparten las empresas que se encuentran en una situación inestable, al borde de la quiebra, esto con el fin de prevenir y/o corregir dichas situaciones para disminuir e incluso eliminar el riesgo de una quiebra.</a:t>
            </a:r>
          </a:p>
          <a:p>
            <a:endParaRPr lang="es-MX" sz="2800" dirty="0"/>
          </a:p>
          <a:p>
            <a:pPr algn="ctr"/>
            <a:r>
              <a:rPr lang="es-MX" sz="2800" dirty="0"/>
              <a:t> </a:t>
            </a:r>
            <a:r>
              <a:rPr lang="es-MX" sz="4000" b="1" dirty="0"/>
              <a:t>Objetivos.</a:t>
            </a:r>
          </a:p>
          <a:p>
            <a:pPr algn="just"/>
            <a:r>
              <a:rPr lang="es-MX" sz="2800" dirty="0"/>
              <a:t>Como objetivo principal, buscamos identificar los patrones para predecir el quiebre de una empresa, para poder ayudar a prevenir estas perdidas o crear mejoras que ayuden a detener esta caída económica.</a:t>
            </a:r>
          </a:p>
          <a:p>
            <a:pPr algn="just"/>
            <a:r>
              <a:rPr lang="es-MX" sz="2800" dirty="0"/>
              <a:t>Como objetivos secundarios buscamos determinar un modelo predictible con datos sesgados, y determinar que categorías tienen mayor peso para determinar una empresa en quiebre.</a:t>
            </a:r>
          </a:p>
          <a:p>
            <a:endParaRPr lang="es-MX" sz="2800" dirty="0"/>
          </a:p>
          <a:p>
            <a:pPr algn="ctr"/>
            <a:r>
              <a:rPr lang="es-MX" sz="4000" b="1" dirty="0"/>
              <a:t>Recursos.</a:t>
            </a:r>
          </a:p>
          <a:p>
            <a:pPr algn="ctr"/>
            <a:endParaRPr lang="es-MX" sz="4000" b="1" dirty="0"/>
          </a:p>
          <a:p>
            <a:r>
              <a:rPr lang="es-MX" sz="2800" dirty="0"/>
              <a:t> </a:t>
            </a:r>
          </a:p>
          <a:p>
            <a:endParaRPr lang="es-MX" sz="2800" dirty="0"/>
          </a:p>
          <a:p>
            <a:endParaRPr lang="es-MX" sz="2800" dirty="0"/>
          </a:p>
          <a:p>
            <a:endParaRPr lang="es-MX" sz="2800" dirty="0"/>
          </a:p>
          <a:p>
            <a:endParaRPr lang="es-MX" sz="2800" dirty="0"/>
          </a:p>
          <a:p>
            <a:endParaRPr lang="es-MX" sz="2800" dirty="0"/>
          </a:p>
          <a:p>
            <a:endParaRPr lang="es-MX" sz="2800" dirty="0"/>
          </a:p>
          <a:p>
            <a:endParaRPr lang="es-MX" sz="2800" dirty="0"/>
          </a:p>
          <a:p>
            <a:endParaRPr lang="es-MX" sz="2800" dirty="0"/>
          </a:p>
          <a:p>
            <a:endParaRPr lang="es-MX" sz="2800" dirty="0"/>
          </a:p>
          <a:p>
            <a:endParaRPr lang="es-MX" sz="2800" dirty="0"/>
          </a:p>
          <a:p>
            <a:endParaRPr lang="es-MX" sz="2800" dirty="0"/>
          </a:p>
        </p:txBody>
      </p:sp>
      <p:sp>
        <p:nvSpPr>
          <p:cNvPr id="30" name="CuadroTexto 29">
            <a:extLst>
              <a:ext uri="{FF2B5EF4-FFF2-40B4-BE49-F238E27FC236}">
                <a16:creationId xmlns:a16="http://schemas.microsoft.com/office/drawing/2014/main" id="{38CE964C-E911-432C-88B1-1F4C18C3F8CE}"/>
              </a:ext>
            </a:extLst>
          </p:cNvPr>
          <p:cNvSpPr txBox="1"/>
          <p:nvPr/>
        </p:nvSpPr>
        <p:spPr>
          <a:xfrm>
            <a:off x="7627604" y="14463953"/>
            <a:ext cx="17238996" cy="9941183"/>
          </a:xfrm>
          <a:prstGeom prst="rect">
            <a:avLst/>
          </a:prstGeom>
          <a:solidFill>
            <a:schemeClr val="bg1">
              <a:alpha val="80000"/>
            </a:schemeClr>
          </a:solidFill>
        </p:spPr>
        <p:txBody>
          <a:bodyPr wrap="square" rtlCol="0">
            <a:spAutoFit/>
          </a:bodyPr>
          <a:lstStyle/>
          <a:p>
            <a:pPr algn="ctr"/>
            <a:r>
              <a:rPr lang="es-MX" sz="4000" b="1" dirty="0"/>
              <a:t>Resultados.</a:t>
            </a:r>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p:txBody>
      </p:sp>
      <p:grpSp>
        <p:nvGrpSpPr>
          <p:cNvPr id="2" name="Grupo 1">
            <a:extLst>
              <a:ext uri="{FF2B5EF4-FFF2-40B4-BE49-F238E27FC236}">
                <a16:creationId xmlns:a16="http://schemas.microsoft.com/office/drawing/2014/main" id="{5B8C0BD5-32E3-4C73-A1F3-38FD5A963EC6}"/>
              </a:ext>
            </a:extLst>
          </p:cNvPr>
          <p:cNvGrpSpPr/>
          <p:nvPr/>
        </p:nvGrpSpPr>
        <p:grpSpPr>
          <a:xfrm>
            <a:off x="11431158" y="581745"/>
            <a:ext cx="13729093" cy="1920890"/>
            <a:chOff x="11171199" y="581491"/>
            <a:chExt cx="13729093" cy="1920890"/>
          </a:xfrm>
        </p:grpSpPr>
        <p:sp>
          <p:nvSpPr>
            <p:cNvPr id="7" name="CuadroTexto 6">
              <a:extLst>
                <a:ext uri="{FF2B5EF4-FFF2-40B4-BE49-F238E27FC236}">
                  <a16:creationId xmlns:a16="http://schemas.microsoft.com/office/drawing/2014/main" id="{F850FECC-4866-4AEF-BFCF-4B7840510A32}"/>
                </a:ext>
              </a:extLst>
            </p:cNvPr>
            <p:cNvSpPr txBox="1"/>
            <p:nvPr/>
          </p:nvSpPr>
          <p:spPr>
            <a:xfrm>
              <a:off x="11171199" y="581491"/>
              <a:ext cx="13657339" cy="1862048"/>
            </a:xfrm>
            <a:prstGeom prst="rect">
              <a:avLst/>
            </a:prstGeom>
            <a:noFill/>
          </p:spPr>
          <p:txBody>
            <a:bodyPr wrap="square" rtlCol="0">
              <a:spAutoFit/>
            </a:bodyPr>
            <a:lstStyle/>
            <a:p>
              <a:r>
                <a:rPr lang="es-MX" sz="11500" dirty="0">
                  <a:ln w="12700">
                    <a:solidFill>
                      <a:schemeClr val="accent1">
                        <a:lumMod val="60000"/>
                        <a:lumOff val="40000"/>
                      </a:schemeClr>
                    </a:solidFill>
                  </a:ln>
                  <a:solidFill>
                    <a:schemeClr val="accent1">
                      <a:lumMod val="60000"/>
                      <a:lumOff val="40000"/>
                    </a:schemeClr>
                  </a:solidFill>
                </a:rPr>
                <a:t>Quebrando la quiebra.</a:t>
              </a:r>
            </a:p>
          </p:txBody>
        </p:sp>
        <p:sp>
          <p:nvSpPr>
            <p:cNvPr id="21" name="CuadroTexto 20">
              <a:extLst>
                <a:ext uri="{FF2B5EF4-FFF2-40B4-BE49-F238E27FC236}">
                  <a16:creationId xmlns:a16="http://schemas.microsoft.com/office/drawing/2014/main" id="{A4F53296-53E7-4E96-8AF8-1151116CADBE}"/>
                </a:ext>
              </a:extLst>
            </p:cNvPr>
            <p:cNvSpPr txBox="1"/>
            <p:nvPr/>
          </p:nvSpPr>
          <p:spPr>
            <a:xfrm>
              <a:off x="11242953" y="640333"/>
              <a:ext cx="13657339" cy="1862048"/>
            </a:xfrm>
            <a:prstGeom prst="rect">
              <a:avLst/>
            </a:prstGeom>
            <a:noFill/>
          </p:spPr>
          <p:txBody>
            <a:bodyPr wrap="square" rtlCol="0">
              <a:spAutoFit/>
            </a:bodyPr>
            <a:lstStyle/>
            <a:p>
              <a:r>
                <a:rPr lang="es-MX" sz="11500" dirty="0">
                  <a:ln w="12700">
                    <a:solidFill>
                      <a:schemeClr val="tx2"/>
                    </a:solidFill>
                  </a:ln>
                  <a:solidFill>
                    <a:schemeClr val="tx2"/>
                  </a:solidFill>
                </a:rPr>
                <a:t>Quebrando la quiebra.</a:t>
              </a:r>
            </a:p>
          </p:txBody>
        </p:sp>
      </p:grpSp>
      <p:grpSp>
        <p:nvGrpSpPr>
          <p:cNvPr id="9" name="Grupo 8">
            <a:extLst>
              <a:ext uri="{FF2B5EF4-FFF2-40B4-BE49-F238E27FC236}">
                <a16:creationId xmlns:a16="http://schemas.microsoft.com/office/drawing/2014/main" id="{1C950ABB-5B5A-478D-BC47-0303B3992979}"/>
              </a:ext>
            </a:extLst>
          </p:cNvPr>
          <p:cNvGrpSpPr>
            <a:grpSpLocks noChangeAspect="1"/>
          </p:cNvGrpSpPr>
          <p:nvPr/>
        </p:nvGrpSpPr>
        <p:grpSpPr>
          <a:xfrm>
            <a:off x="538930" y="18791833"/>
            <a:ext cx="6558088" cy="5085151"/>
            <a:chOff x="463498" y="17620242"/>
            <a:chExt cx="7265847" cy="5633948"/>
          </a:xfrm>
        </p:grpSpPr>
        <p:sp>
          <p:nvSpPr>
            <p:cNvPr id="8" name="Rectángulo: esquinas redondeadas 7">
              <a:extLst>
                <a:ext uri="{FF2B5EF4-FFF2-40B4-BE49-F238E27FC236}">
                  <a16:creationId xmlns:a16="http://schemas.microsoft.com/office/drawing/2014/main" id="{065BDDE9-3056-4182-B082-7A9266BC803F}"/>
                </a:ext>
              </a:extLst>
            </p:cNvPr>
            <p:cNvSpPr/>
            <p:nvPr/>
          </p:nvSpPr>
          <p:spPr>
            <a:xfrm>
              <a:off x="482975" y="17620242"/>
              <a:ext cx="7246370" cy="5394960"/>
            </a:xfrm>
            <a:prstGeom prst="roundRect">
              <a:avLst>
                <a:gd name="adj" fmla="val 1017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38" name="Picture 14" descr="Jupyter Notebook: A Beginner&amp;#39;s Tutorial - Learn to code in 30 Days">
              <a:extLst>
                <a:ext uri="{FF2B5EF4-FFF2-40B4-BE49-F238E27FC236}">
                  <a16:creationId xmlns:a16="http://schemas.microsoft.com/office/drawing/2014/main" id="{4CFEAD39-8333-4CAD-969E-A4BEAB3A3AE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4693" b="92419" l="3968" r="98545">
                          <a14:foregroundMark x1="4630" y1="15162" x2="5291" y2="18773"/>
                          <a14:foregroundMark x1="25926" y1="6498" x2="26323" y2="9747"/>
                          <a14:foregroundMark x1="12302" y1="17690" x2="19577" y2="15884"/>
                          <a14:foregroundMark x1="19577" y1="15884" x2="20503" y2="16968"/>
                          <a14:foregroundMark x1="6217" y1="92419" x2="7804" y2="92419"/>
                          <a14:foregroundMark x1="39418" y1="49819" x2="45370" y2="41155"/>
                          <a14:foregroundMark x1="46693" y1="37545" x2="46958" y2="36823"/>
                          <a14:foregroundMark x1="45370" y1="41155" x2="46693" y2="37545"/>
                          <a14:foregroundMark x1="46837" y1="51874" x2="46721" y2="52030"/>
                          <a14:foregroundMark x1="50265" y1="47292" x2="47205" y2="51383"/>
                          <a14:foregroundMark x1="46990" y1="67673" x2="46561" y2="69314"/>
                          <a14:foregroundMark x1="57804" y1="43682" x2="57937" y2="58484"/>
                          <a14:foregroundMark x1="65741" y1="43682" x2="65741" y2="52708"/>
                          <a14:foregroundMark x1="74206" y1="34657" x2="74206" y2="46931"/>
                          <a14:foregroundMark x1="78704" y1="31769" x2="78571" y2="40794"/>
                          <a14:foregroundMark x1="85714" y1="45126" x2="85979" y2="51986"/>
                          <a14:foregroundMark x1="93783" y1="43321" x2="93519" y2="48375"/>
                          <a14:foregroundMark x1="98280" y1="42960" x2="98677" y2="52708"/>
                          <a14:foregroundMark x1="4101" y1="49097" x2="4101" y2="49097"/>
                          <a14:foregroundMark x1="3968" y1="45848" x2="4233" y2="54513"/>
                          <a14:foregroundMark x1="6217" y1="46209" x2="6746" y2="54152"/>
                          <a14:foregroundMark x1="11552" y1="49097" x2="11772" y2="58123"/>
                          <a14:foregroundMark x1="11508" y1="47292" x2="11552" y2="49097"/>
                          <a14:foregroundMark x1="17284" y1="50903" x2="17593" y2="52708"/>
                          <a14:foregroundMark x1="16667" y1="47292" x2="17284" y2="50903"/>
                          <a14:foregroundMark x1="21429" y1="45126" x2="21296" y2="51986"/>
                          <a14:foregroundMark x1="23545" y1="49458" x2="26323" y2="49819"/>
                          <a14:foregroundMark x1="28571" y1="46209" x2="28571" y2="52708"/>
                          <a14:foregroundMark x1="28571" y1="45848" x2="28571" y2="46209"/>
                          <a14:foregroundMark x1="46643" y1="67700" x2="46429" y2="70036"/>
                          <a14:foregroundMark x1="47431" y1="67994" x2="46561" y2="72563"/>
                          <a14:foregroundMark x1="42725" y1="68592" x2="42633" y2="62034"/>
                          <a14:foregroundMark x1="49874" y1="43477" x2="50328" y2="54632"/>
                          <a14:foregroundMark x1="46218" y1="67732" x2="44048" y2="71841"/>
                          <a14:foregroundMark x1="41226" y1="59826" x2="40741" y2="57762"/>
                          <a14:foregroundMark x1="44048" y1="71841" x2="42004" y2="63139"/>
                          <a14:foregroundMark x1="43122" y1="51986" x2="45767" y2="54152"/>
                          <a14:foregroundMark x1="45635" y1="61372" x2="42063" y2="62094"/>
                          <a14:foregroundMark x1="40873" y1="60650" x2="46429" y2="72563"/>
                          <a14:foregroundMark x1="46429" y1="72563" x2="47557" y2="69627"/>
                          <a14:foregroundMark x1="52116" y1="56971" x2="52116" y2="43475"/>
                          <a14:foregroundMark x1="49261" y1="31769" x2="47222" y2="26354"/>
                          <a14:foregroundMark x1="43722" y1="37545" x2="37963" y2="55957"/>
                          <a14:foregroundMark x1="43948" y1="36823" x2="43722" y2="37545"/>
                          <a14:foregroundMark x1="47222" y1="26354" x2="43948" y2="36823"/>
                          <a14:foregroundMark x1="37963" y1="55957" x2="41534" y2="59206"/>
                          <a14:foregroundMark x1="48724" y1="41124" x2="48280" y2="46209"/>
                          <a14:foregroundMark x1="48545" y1="38989" x2="48677" y2="36462"/>
                          <a14:foregroundMark x1="47884" y1="46931" x2="46958" y2="53791"/>
                          <a14:foregroundMark x1="46825" y1="44765" x2="49735" y2="46209"/>
                          <a14:foregroundMark x1="49735" y1="38628" x2="52778" y2="42599"/>
                          <a14:foregroundMark x1="46709" y1="66426" x2="47619" y2="69675"/>
                          <a14:foregroundMark x1="46608" y1="66065" x2="46709" y2="66426"/>
                          <a14:foregroundMark x1="46304" y1="64982" x2="46608" y2="66065"/>
                          <a14:foregroundMark x1="45899" y1="63538" x2="46304" y2="64982"/>
                          <a14:backgroundMark x1="26058" y1="46209" x2="26058" y2="46209"/>
                          <a14:backgroundMark x1="23148" y1="35740" x2="23148" y2="35740"/>
                          <a14:backgroundMark x1="13757" y1="49097" x2="13757" y2="49097"/>
                          <a14:backgroundMark x1="17593" y1="50903" x2="17593" y2="50903"/>
                          <a14:backgroundMark x1="48759" y1="61145" x2="49228" y2="61110"/>
                          <a14:backgroundMark x1="45767" y1="61372" x2="47175" y2="61265"/>
                          <a14:backgroundMark x1="60847" y1="47292" x2="60847" y2="47292"/>
                          <a14:backgroundMark x1="43122" y1="29964" x2="43122" y2="29964"/>
                          <a14:backgroundMark x1="44444" y1="36823" x2="44444" y2="36823"/>
                          <a14:backgroundMark x1="43915" y1="36823" x2="43915" y2="36823"/>
                          <a14:backgroundMark x1="44048" y1="37545" x2="44048" y2="37545"/>
                          <a14:backgroundMark x1="50000" y1="34657" x2="50000" y2="34657"/>
                          <a14:backgroundMark x1="50397" y1="35740" x2="50397" y2="35740"/>
                          <a14:backgroundMark x1="50000" y1="36101" x2="50000" y2="36101"/>
                          <a14:backgroundMark x1="49471" y1="33213" x2="49471" y2="33213"/>
                          <a14:backgroundMark x1="49868" y1="33213" x2="51126" y2="34358"/>
                          <a14:backgroundMark x1="50000" y1="33213" x2="49471" y2="30325"/>
                          <a14:backgroundMark x1="49471" y1="31769" x2="49471" y2="36101"/>
                          <a14:backgroundMark x1="50529" y1="35379" x2="50688" y2="35704"/>
                          <a14:backgroundMark x1="49471" y1="67509" x2="52116" y2="61372"/>
                          <a14:backgroundMark x1="50000" y1="63177" x2="49471" y2="61372"/>
                          <a14:backgroundMark x1="50027" y1="65667" x2="50265" y2="67509"/>
                          <a14:backgroundMark x1="49471" y1="61372" x2="49997" y2="65438"/>
                          <a14:backgroundMark x1="48148" y1="60650" x2="48148" y2="60650"/>
                          <a14:backgroundMark x1="47487" y1="64982" x2="47487" y2="64982"/>
                          <a14:backgroundMark x1="47487" y1="66426" x2="47487" y2="66426"/>
                          <a14:backgroundMark x1="47354" y1="66065" x2="47354" y2="66065"/>
                        </a14:backgroundRemoval>
                      </a14:imgEffect>
                    </a14:imgLayer>
                  </a14:imgProps>
                </a:ext>
                <a:ext uri="{28A0092B-C50C-407E-A947-70E740481C1C}">
                  <a14:useLocalDpi xmlns:a14="http://schemas.microsoft.com/office/drawing/2010/main" val="0"/>
                </a:ext>
              </a:extLst>
            </a:blip>
            <a:srcRect/>
            <a:stretch>
              <a:fillRect/>
            </a:stretch>
          </p:blipFill>
          <p:spPr bwMode="auto">
            <a:xfrm>
              <a:off x="463498" y="17620242"/>
              <a:ext cx="7200900" cy="2638425"/>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7" descr="Código QR&#10;&#10;Descripción generada automáticamente">
              <a:extLst>
                <a:ext uri="{FF2B5EF4-FFF2-40B4-BE49-F238E27FC236}">
                  <a16:creationId xmlns:a16="http://schemas.microsoft.com/office/drawing/2014/main" id="{7D543A72-DCA7-47F1-AF2A-6C9CE5436F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3577" y="20258667"/>
              <a:ext cx="1739133" cy="2160000"/>
            </a:xfrm>
            <a:prstGeom prst="rect">
              <a:avLst/>
            </a:prstGeom>
          </p:spPr>
        </p:pic>
        <p:pic>
          <p:nvPicPr>
            <p:cNvPr id="20" name="Imagen 19" descr="Código QR&#10;&#10;Descripción generada automáticamente">
              <a:extLst>
                <a:ext uri="{FF2B5EF4-FFF2-40B4-BE49-F238E27FC236}">
                  <a16:creationId xmlns:a16="http://schemas.microsoft.com/office/drawing/2014/main" id="{0B5B24B8-478A-4BF5-A1CC-8DE97D1DC5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14373" y="20258667"/>
              <a:ext cx="1739130" cy="2160000"/>
            </a:xfrm>
            <a:prstGeom prst="rect">
              <a:avLst/>
            </a:prstGeom>
          </p:spPr>
        </p:pic>
        <p:sp>
          <p:nvSpPr>
            <p:cNvPr id="6" name="CuadroTexto 5">
              <a:extLst>
                <a:ext uri="{FF2B5EF4-FFF2-40B4-BE49-F238E27FC236}">
                  <a16:creationId xmlns:a16="http://schemas.microsoft.com/office/drawing/2014/main" id="{A7310648-E18A-4D3F-8002-08FFFDC75A8C}"/>
                </a:ext>
              </a:extLst>
            </p:cNvPr>
            <p:cNvSpPr txBox="1"/>
            <p:nvPr/>
          </p:nvSpPr>
          <p:spPr>
            <a:xfrm>
              <a:off x="1616834" y="22742701"/>
              <a:ext cx="4952244" cy="511489"/>
            </a:xfrm>
            <a:prstGeom prst="rect">
              <a:avLst/>
            </a:prstGeom>
            <a:solidFill>
              <a:schemeClr val="tx1"/>
            </a:solidFill>
            <a:ln>
              <a:solidFill>
                <a:schemeClr val="tx1"/>
              </a:solidFill>
            </a:ln>
          </p:spPr>
          <p:txBody>
            <a:bodyPr wrap="square" rtlCol="0">
              <a:spAutoFit/>
            </a:bodyPr>
            <a:lstStyle/>
            <a:p>
              <a:r>
                <a:rPr lang="es-MX" sz="2400" dirty="0">
                  <a:solidFill>
                    <a:schemeClr val="bg1"/>
                  </a:solidFill>
                </a:rPr>
                <a:t>Figura 1.- Herramientas utilizadas. </a:t>
              </a:r>
            </a:p>
          </p:txBody>
        </p:sp>
      </p:grpSp>
      <p:sp>
        <p:nvSpPr>
          <p:cNvPr id="35" name="CuadroTexto 34">
            <a:extLst>
              <a:ext uri="{FF2B5EF4-FFF2-40B4-BE49-F238E27FC236}">
                <a16:creationId xmlns:a16="http://schemas.microsoft.com/office/drawing/2014/main" id="{F91ABE39-1CF6-4428-9EDC-B0E621A8E0B7}"/>
              </a:ext>
            </a:extLst>
          </p:cNvPr>
          <p:cNvSpPr txBox="1"/>
          <p:nvPr/>
        </p:nvSpPr>
        <p:spPr>
          <a:xfrm>
            <a:off x="7627604" y="4214469"/>
            <a:ext cx="27815624" cy="9941183"/>
          </a:xfrm>
          <a:prstGeom prst="rect">
            <a:avLst/>
          </a:prstGeom>
          <a:solidFill>
            <a:schemeClr val="bg1">
              <a:alpha val="80000"/>
            </a:schemeClr>
          </a:solidFill>
        </p:spPr>
        <p:txBody>
          <a:bodyPr wrap="square" rtlCol="0">
            <a:spAutoFit/>
          </a:bodyPr>
          <a:lstStyle/>
          <a:p>
            <a:pPr algn="ctr"/>
            <a:r>
              <a:rPr lang="es-MX" sz="4000" b="1" dirty="0"/>
              <a:t>Metodología.</a:t>
            </a:r>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p:txBody>
      </p:sp>
      <p:sp>
        <p:nvSpPr>
          <p:cNvPr id="22" name="CuadroTexto 21">
            <a:extLst>
              <a:ext uri="{FF2B5EF4-FFF2-40B4-BE49-F238E27FC236}">
                <a16:creationId xmlns:a16="http://schemas.microsoft.com/office/drawing/2014/main" id="{A3F2A2FD-757E-4ABB-8011-6347830BFF3E}"/>
              </a:ext>
            </a:extLst>
          </p:cNvPr>
          <p:cNvSpPr txBox="1"/>
          <p:nvPr/>
        </p:nvSpPr>
        <p:spPr>
          <a:xfrm>
            <a:off x="15113516" y="4815613"/>
            <a:ext cx="4690228" cy="4401205"/>
          </a:xfrm>
          <a:prstGeom prst="rect">
            <a:avLst/>
          </a:prstGeom>
          <a:noFill/>
        </p:spPr>
        <p:txBody>
          <a:bodyPr wrap="square" rtlCol="0">
            <a:spAutoFit/>
          </a:bodyPr>
          <a:lstStyle/>
          <a:p>
            <a:pPr algn="just"/>
            <a:r>
              <a:rPr lang="es-MX" sz="2800" dirty="0"/>
              <a:t>Primeramente se verifico la existencia de datos nulos, siendo estos inexistentes. Se realizo un análisis exploratorio de los datos donde se encontró un sesgo entre las empresas consideradas en quiebra (1) y las que no lo estaban (0), siendo esta nuestra variable predictora.</a:t>
            </a:r>
          </a:p>
        </p:txBody>
      </p:sp>
      <p:grpSp>
        <p:nvGrpSpPr>
          <p:cNvPr id="13" name="Grupo 12">
            <a:extLst>
              <a:ext uri="{FF2B5EF4-FFF2-40B4-BE49-F238E27FC236}">
                <a16:creationId xmlns:a16="http://schemas.microsoft.com/office/drawing/2014/main" id="{8C0A7110-9F84-419E-B1DE-DF56FC5E80F3}"/>
              </a:ext>
            </a:extLst>
          </p:cNvPr>
          <p:cNvGrpSpPr/>
          <p:nvPr/>
        </p:nvGrpSpPr>
        <p:grpSpPr>
          <a:xfrm>
            <a:off x="8180570" y="4856240"/>
            <a:ext cx="6838575" cy="4733163"/>
            <a:chOff x="8199620" y="4871427"/>
            <a:chExt cx="6838575" cy="4733163"/>
          </a:xfrm>
        </p:grpSpPr>
        <p:grpSp>
          <p:nvGrpSpPr>
            <p:cNvPr id="11" name="Grupo 10">
              <a:extLst>
                <a:ext uri="{FF2B5EF4-FFF2-40B4-BE49-F238E27FC236}">
                  <a16:creationId xmlns:a16="http://schemas.microsoft.com/office/drawing/2014/main" id="{E6F2B579-2ED2-490C-86B0-908961664477}"/>
                </a:ext>
              </a:extLst>
            </p:cNvPr>
            <p:cNvGrpSpPr/>
            <p:nvPr/>
          </p:nvGrpSpPr>
          <p:grpSpPr>
            <a:xfrm>
              <a:off x="8199620" y="4871427"/>
              <a:ext cx="6838575" cy="4502331"/>
              <a:chOff x="8553825" y="4889930"/>
              <a:chExt cx="6838575" cy="4599223"/>
            </a:xfrm>
          </p:grpSpPr>
          <p:sp>
            <p:nvSpPr>
              <p:cNvPr id="28" name="Rectángulo: esquinas redondeadas 27">
                <a:extLst>
                  <a:ext uri="{FF2B5EF4-FFF2-40B4-BE49-F238E27FC236}">
                    <a16:creationId xmlns:a16="http://schemas.microsoft.com/office/drawing/2014/main" id="{2473DEF5-E90E-4A08-A557-9511795B515A}"/>
                  </a:ext>
                </a:extLst>
              </p:cNvPr>
              <p:cNvSpPr/>
              <p:nvPr/>
            </p:nvSpPr>
            <p:spPr>
              <a:xfrm>
                <a:off x="8553825" y="4889930"/>
                <a:ext cx="6838575" cy="4599223"/>
              </a:xfrm>
              <a:prstGeom prst="roundRect">
                <a:avLst>
                  <a:gd name="adj" fmla="val 1017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40" name="Picture 16">
                <a:extLst>
                  <a:ext uri="{FF2B5EF4-FFF2-40B4-BE49-F238E27FC236}">
                    <a16:creationId xmlns:a16="http://schemas.microsoft.com/office/drawing/2014/main" id="{C18EFBD7-FB2E-454A-B470-B079D578EC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48853" y="4971716"/>
                <a:ext cx="6071989" cy="42734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31" name="CuadroTexto 30">
              <a:extLst>
                <a:ext uri="{FF2B5EF4-FFF2-40B4-BE49-F238E27FC236}">
                  <a16:creationId xmlns:a16="http://schemas.microsoft.com/office/drawing/2014/main" id="{0C1DFB20-D6C7-40F6-A912-83794281F578}"/>
                </a:ext>
              </a:extLst>
            </p:cNvPr>
            <p:cNvSpPr txBox="1"/>
            <p:nvPr/>
          </p:nvSpPr>
          <p:spPr>
            <a:xfrm>
              <a:off x="9274792" y="9142925"/>
              <a:ext cx="4690228" cy="461665"/>
            </a:xfrm>
            <a:prstGeom prst="rect">
              <a:avLst/>
            </a:prstGeom>
            <a:solidFill>
              <a:schemeClr val="tx1"/>
            </a:solidFill>
            <a:ln>
              <a:solidFill>
                <a:schemeClr val="tx1"/>
              </a:solidFill>
            </a:ln>
          </p:spPr>
          <p:txBody>
            <a:bodyPr wrap="square" rtlCol="0">
              <a:spAutoFit/>
            </a:bodyPr>
            <a:lstStyle/>
            <a:p>
              <a:r>
                <a:rPr lang="es-MX" sz="2400" dirty="0">
                  <a:solidFill>
                    <a:schemeClr val="bg1"/>
                  </a:solidFill>
                </a:rPr>
                <a:t>Figura 2.- Sesgo no optimo de datos. </a:t>
              </a:r>
            </a:p>
          </p:txBody>
        </p:sp>
      </p:grpSp>
      <p:grpSp>
        <p:nvGrpSpPr>
          <p:cNvPr id="17" name="Grupo 16">
            <a:extLst>
              <a:ext uri="{FF2B5EF4-FFF2-40B4-BE49-F238E27FC236}">
                <a16:creationId xmlns:a16="http://schemas.microsoft.com/office/drawing/2014/main" id="{DF888212-EC91-4AE7-9E77-8F89B88A8752}"/>
              </a:ext>
            </a:extLst>
          </p:cNvPr>
          <p:cNvGrpSpPr/>
          <p:nvPr/>
        </p:nvGrpSpPr>
        <p:grpSpPr>
          <a:xfrm>
            <a:off x="12940697" y="9820923"/>
            <a:ext cx="6838575" cy="3874368"/>
            <a:chOff x="8409170" y="9881578"/>
            <a:chExt cx="6838575" cy="3874368"/>
          </a:xfrm>
        </p:grpSpPr>
        <p:sp>
          <p:nvSpPr>
            <p:cNvPr id="32" name="Rectángulo: esquinas redondeadas 31">
              <a:extLst>
                <a:ext uri="{FF2B5EF4-FFF2-40B4-BE49-F238E27FC236}">
                  <a16:creationId xmlns:a16="http://schemas.microsoft.com/office/drawing/2014/main" id="{777158BE-C4A7-45EB-8CC9-0B8C78013EB8}"/>
                </a:ext>
              </a:extLst>
            </p:cNvPr>
            <p:cNvSpPr/>
            <p:nvPr/>
          </p:nvSpPr>
          <p:spPr>
            <a:xfrm>
              <a:off x="8409170" y="9881578"/>
              <a:ext cx="6838575" cy="3642848"/>
            </a:xfrm>
            <a:prstGeom prst="roundRect">
              <a:avLst>
                <a:gd name="adj" fmla="val 1017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5" name="Imagen 24" descr="Tabla&#10;&#10;Descripción generada automáticamente">
              <a:extLst>
                <a:ext uri="{FF2B5EF4-FFF2-40B4-BE49-F238E27FC236}">
                  <a16:creationId xmlns:a16="http://schemas.microsoft.com/office/drawing/2014/main" id="{1564A592-0D9A-4B3D-8ACE-3DBA7718D86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84854" y="10220950"/>
              <a:ext cx="6717926" cy="2948423"/>
            </a:xfrm>
            <a:prstGeom prst="rect">
              <a:avLst/>
            </a:prstGeom>
          </p:spPr>
        </p:pic>
        <p:sp>
          <p:nvSpPr>
            <p:cNvPr id="33" name="CuadroTexto 32">
              <a:extLst>
                <a:ext uri="{FF2B5EF4-FFF2-40B4-BE49-F238E27FC236}">
                  <a16:creationId xmlns:a16="http://schemas.microsoft.com/office/drawing/2014/main" id="{FF235E3E-F716-42B0-88FC-2FC4800FC868}"/>
                </a:ext>
              </a:extLst>
            </p:cNvPr>
            <p:cNvSpPr txBox="1"/>
            <p:nvPr/>
          </p:nvSpPr>
          <p:spPr>
            <a:xfrm>
              <a:off x="9433493" y="13294281"/>
              <a:ext cx="4766428" cy="461665"/>
            </a:xfrm>
            <a:prstGeom prst="rect">
              <a:avLst/>
            </a:prstGeom>
            <a:solidFill>
              <a:schemeClr val="tx1"/>
            </a:solidFill>
            <a:ln>
              <a:solidFill>
                <a:schemeClr val="tx1"/>
              </a:solidFill>
            </a:ln>
          </p:spPr>
          <p:txBody>
            <a:bodyPr wrap="square" rtlCol="0">
              <a:spAutoFit/>
            </a:bodyPr>
            <a:lstStyle/>
            <a:p>
              <a:r>
                <a:rPr lang="es-MX" sz="2400" dirty="0">
                  <a:solidFill>
                    <a:schemeClr val="bg1"/>
                  </a:solidFill>
                </a:rPr>
                <a:t>Figura 3.- Variables más importantes. </a:t>
              </a:r>
            </a:p>
          </p:txBody>
        </p:sp>
      </p:grpSp>
      <p:sp>
        <p:nvSpPr>
          <p:cNvPr id="36" name="CuadroTexto 35">
            <a:extLst>
              <a:ext uri="{FF2B5EF4-FFF2-40B4-BE49-F238E27FC236}">
                <a16:creationId xmlns:a16="http://schemas.microsoft.com/office/drawing/2014/main" id="{ABE695BF-E872-45FC-87F2-FFDBA3A52F84}"/>
              </a:ext>
            </a:extLst>
          </p:cNvPr>
          <p:cNvSpPr txBox="1"/>
          <p:nvPr/>
        </p:nvSpPr>
        <p:spPr>
          <a:xfrm>
            <a:off x="21085076" y="4815613"/>
            <a:ext cx="14148602" cy="2677656"/>
          </a:xfrm>
          <a:prstGeom prst="rect">
            <a:avLst/>
          </a:prstGeom>
          <a:noFill/>
        </p:spPr>
        <p:txBody>
          <a:bodyPr wrap="square" rtlCol="0">
            <a:spAutoFit/>
          </a:bodyPr>
          <a:lstStyle/>
          <a:p>
            <a:pPr algn="just"/>
            <a:r>
              <a:rPr lang="es-MX" sz="2800" dirty="0"/>
              <a:t>Posteriormente con la ayuda de una grafica de correlación se dejaron de contemplar varias columnas para poder realizar correctamente la técnica.</a:t>
            </a:r>
          </a:p>
          <a:p>
            <a:pPr algn="just"/>
            <a:r>
              <a:rPr lang="es-MX" sz="2800" dirty="0"/>
              <a:t>Se utilizo la técnica de regresión logística, sin embargo debido al sesgo de los datos (Figura 2), se obtuvieron porcentajes de precisión muy diferentes en nuestra variable predictora, obteniendo resultados no satisfactorios, siendo necesario realizar la técnica nuevamente con un SMOTE (submuestreo de minorías sintéticas) para eliminar dicho sesgo.</a:t>
            </a:r>
          </a:p>
        </p:txBody>
      </p:sp>
      <p:sp>
        <p:nvSpPr>
          <p:cNvPr id="37" name="CuadroTexto 36">
            <a:extLst>
              <a:ext uri="{FF2B5EF4-FFF2-40B4-BE49-F238E27FC236}">
                <a16:creationId xmlns:a16="http://schemas.microsoft.com/office/drawing/2014/main" id="{0E6F94B7-59B9-46B4-BE5E-FDD684702423}"/>
              </a:ext>
            </a:extLst>
          </p:cNvPr>
          <p:cNvSpPr txBox="1"/>
          <p:nvPr/>
        </p:nvSpPr>
        <p:spPr>
          <a:xfrm>
            <a:off x="8126967" y="10358753"/>
            <a:ext cx="4690228" cy="1815882"/>
          </a:xfrm>
          <a:prstGeom prst="rect">
            <a:avLst/>
          </a:prstGeom>
          <a:noFill/>
        </p:spPr>
        <p:txBody>
          <a:bodyPr wrap="square" rtlCol="0">
            <a:spAutoFit/>
          </a:bodyPr>
          <a:lstStyle/>
          <a:p>
            <a:pPr algn="just"/>
            <a:r>
              <a:rPr lang="es-MX" sz="2800" dirty="0"/>
              <a:t>Con base en nuestra variable predictora se analizaron el resto de variables, encontrando: </a:t>
            </a:r>
          </a:p>
        </p:txBody>
      </p:sp>
      <p:grpSp>
        <p:nvGrpSpPr>
          <p:cNvPr id="49" name="Grupo 48">
            <a:extLst>
              <a:ext uri="{FF2B5EF4-FFF2-40B4-BE49-F238E27FC236}">
                <a16:creationId xmlns:a16="http://schemas.microsoft.com/office/drawing/2014/main" id="{872526B0-711A-4CD9-8FDE-A9A33882459D}"/>
              </a:ext>
            </a:extLst>
          </p:cNvPr>
          <p:cNvGrpSpPr>
            <a:grpSpLocks noChangeAspect="1"/>
          </p:cNvGrpSpPr>
          <p:nvPr/>
        </p:nvGrpSpPr>
        <p:grpSpPr>
          <a:xfrm>
            <a:off x="22024324" y="7414816"/>
            <a:ext cx="12695620" cy="6592721"/>
            <a:chOff x="22481422" y="7493269"/>
            <a:chExt cx="11941928" cy="6201335"/>
          </a:xfrm>
        </p:grpSpPr>
        <p:sp>
          <p:nvSpPr>
            <p:cNvPr id="39" name="Rectángulo: esquinas redondeadas 38">
              <a:extLst>
                <a:ext uri="{FF2B5EF4-FFF2-40B4-BE49-F238E27FC236}">
                  <a16:creationId xmlns:a16="http://schemas.microsoft.com/office/drawing/2014/main" id="{050869B1-48AC-478B-8F4C-5D05876EB035}"/>
                </a:ext>
              </a:extLst>
            </p:cNvPr>
            <p:cNvSpPr/>
            <p:nvPr/>
          </p:nvSpPr>
          <p:spPr>
            <a:xfrm>
              <a:off x="22481422" y="7493269"/>
              <a:ext cx="11941928" cy="5970502"/>
            </a:xfrm>
            <a:prstGeom prst="roundRect">
              <a:avLst>
                <a:gd name="adj" fmla="val 1017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46" name="Picture 22">
              <a:extLst>
                <a:ext uri="{FF2B5EF4-FFF2-40B4-BE49-F238E27FC236}">
                  <a16:creationId xmlns:a16="http://schemas.microsoft.com/office/drawing/2014/main" id="{1346E394-4E3D-48DD-808A-AA508B2848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22326" y="7546259"/>
              <a:ext cx="5076000" cy="4420089"/>
            </a:xfrm>
            <a:prstGeom prst="rect">
              <a:avLst/>
            </a:prstGeom>
            <a:noFill/>
            <a:extLst>
              <a:ext uri="{909E8E84-426E-40DD-AFC4-6F175D3DCCD1}">
                <a14:hiddenFill xmlns:a14="http://schemas.microsoft.com/office/drawing/2010/main">
                  <a:solidFill>
                    <a:srgbClr val="FFFFFF"/>
                  </a:solidFill>
                </a14:hiddenFill>
              </a:ext>
            </a:extLst>
          </p:spPr>
        </p:pic>
        <p:sp>
          <p:nvSpPr>
            <p:cNvPr id="40" name="CuadroTexto 39">
              <a:extLst>
                <a:ext uri="{FF2B5EF4-FFF2-40B4-BE49-F238E27FC236}">
                  <a16:creationId xmlns:a16="http://schemas.microsoft.com/office/drawing/2014/main" id="{9BB4721F-499E-4F39-B374-D240CE4303AC}"/>
                </a:ext>
              </a:extLst>
            </p:cNvPr>
            <p:cNvSpPr txBox="1"/>
            <p:nvPr/>
          </p:nvSpPr>
          <p:spPr>
            <a:xfrm>
              <a:off x="23798254" y="13232939"/>
              <a:ext cx="9286797" cy="461665"/>
            </a:xfrm>
            <a:prstGeom prst="rect">
              <a:avLst/>
            </a:prstGeom>
            <a:solidFill>
              <a:schemeClr val="tx1"/>
            </a:solidFill>
            <a:ln>
              <a:solidFill>
                <a:schemeClr val="tx1"/>
              </a:solidFill>
            </a:ln>
          </p:spPr>
          <p:txBody>
            <a:bodyPr wrap="square" rtlCol="0">
              <a:spAutoFit/>
            </a:bodyPr>
            <a:lstStyle/>
            <a:p>
              <a:r>
                <a:rPr lang="es-MX" sz="2400" dirty="0">
                  <a:solidFill>
                    <a:schemeClr val="bg1"/>
                  </a:solidFill>
                </a:rPr>
                <a:t>Figura 4.- Resultados de la regresión logística antes y después del SMOTE. </a:t>
              </a:r>
            </a:p>
          </p:txBody>
        </p:sp>
        <p:pic>
          <p:nvPicPr>
            <p:cNvPr id="1026" name="Picture 2">
              <a:extLst>
                <a:ext uri="{FF2B5EF4-FFF2-40B4-BE49-F238E27FC236}">
                  <a16:creationId xmlns:a16="http://schemas.microsoft.com/office/drawing/2014/main" id="{59336B49-1124-4B46-827A-BEFBD654A3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35343" y="7523813"/>
              <a:ext cx="5076000" cy="4464980"/>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upo 44">
              <a:extLst>
                <a:ext uri="{FF2B5EF4-FFF2-40B4-BE49-F238E27FC236}">
                  <a16:creationId xmlns:a16="http://schemas.microsoft.com/office/drawing/2014/main" id="{B62FD6AD-ECF2-415B-822C-EC164D400A52}"/>
                </a:ext>
              </a:extLst>
            </p:cNvPr>
            <p:cNvGrpSpPr/>
            <p:nvPr/>
          </p:nvGrpSpPr>
          <p:grpSpPr>
            <a:xfrm>
              <a:off x="22942703" y="12030430"/>
              <a:ext cx="4508879" cy="1061420"/>
              <a:chOff x="22879941" y="8899147"/>
              <a:chExt cx="4508879" cy="1061420"/>
            </a:xfrm>
          </p:grpSpPr>
          <p:pic>
            <p:nvPicPr>
              <p:cNvPr id="44" name="Imagen 43">
                <a:extLst>
                  <a:ext uri="{FF2B5EF4-FFF2-40B4-BE49-F238E27FC236}">
                    <a16:creationId xmlns:a16="http://schemas.microsoft.com/office/drawing/2014/main" id="{B8C96040-0DCF-4916-BB14-A54A1603B82D}"/>
                  </a:ext>
                </a:extLst>
              </p:cNvPr>
              <p:cNvPicPr>
                <a:picLocks noChangeAspect="1"/>
              </p:cNvPicPr>
              <p:nvPr/>
            </p:nvPicPr>
            <p:blipFill rotWithShape="1">
              <a:blip r:embed="rId13"/>
              <a:srcRect l="21433" t="36404" r="72275" b="55942"/>
              <a:stretch/>
            </p:blipFill>
            <p:spPr>
              <a:xfrm>
                <a:off x="22887541" y="8899147"/>
                <a:ext cx="1150724" cy="787394"/>
              </a:xfrm>
              <a:prstGeom prst="rect">
                <a:avLst/>
              </a:prstGeom>
            </p:spPr>
          </p:pic>
          <p:pic>
            <p:nvPicPr>
              <p:cNvPr id="50" name="Imagen 49">
                <a:extLst>
                  <a:ext uri="{FF2B5EF4-FFF2-40B4-BE49-F238E27FC236}">
                    <a16:creationId xmlns:a16="http://schemas.microsoft.com/office/drawing/2014/main" id="{A36AAD7F-78C7-4B9E-8038-ADF335F5ACDB}"/>
                  </a:ext>
                </a:extLst>
              </p:cNvPr>
              <p:cNvPicPr>
                <a:picLocks noChangeAspect="1"/>
              </p:cNvPicPr>
              <p:nvPr/>
            </p:nvPicPr>
            <p:blipFill rotWithShape="1">
              <a:blip r:embed="rId13"/>
              <a:srcRect l="15659" t="53266" r="59686" b="44059"/>
              <a:stretch/>
            </p:blipFill>
            <p:spPr>
              <a:xfrm>
                <a:off x="22879941" y="9685435"/>
                <a:ext cx="4508879" cy="275132"/>
              </a:xfrm>
              <a:prstGeom prst="rect">
                <a:avLst/>
              </a:prstGeom>
            </p:spPr>
          </p:pic>
        </p:grpSp>
        <p:grpSp>
          <p:nvGrpSpPr>
            <p:cNvPr id="48" name="Grupo 47">
              <a:extLst>
                <a:ext uri="{FF2B5EF4-FFF2-40B4-BE49-F238E27FC236}">
                  <a16:creationId xmlns:a16="http://schemas.microsoft.com/office/drawing/2014/main" id="{BCFE5BE4-D7B0-46A3-A797-DF3664D95B0E}"/>
                </a:ext>
              </a:extLst>
            </p:cNvPr>
            <p:cNvGrpSpPr/>
            <p:nvPr/>
          </p:nvGrpSpPr>
          <p:grpSpPr>
            <a:xfrm>
              <a:off x="29167967" y="12007273"/>
              <a:ext cx="1609011" cy="1090528"/>
              <a:chOff x="29198447" y="8692573"/>
              <a:chExt cx="1609011" cy="1090528"/>
            </a:xfrm>
          </p:grpSpPr>
          <p:pic>
            <p:nvPicPr>
              <p:cNvPr id="47" name="Imagen 46">
                <a:extLst>
                  <a:ext uri="{FF2B5EF4-FFF2-40B4-BE49-F238E27FC236}">
                    <a16:creationId xmlns:a16="http://schemas.microsoft.com/office/drawing/2014/main" id="{549A136B-18FB-4066-AE9E-BD2F334156E5}"/>
                  </a:ext>
                </a:extLst>
              </p:cNvPr>
              <p:cNvPicPr>
                <a:picLocks noChangeAspect="1"/>
              </p:cNvPicPr>
              <p:nvPr/>
            </p:nvPicPr>
            <p:blipFill rotWithShape="1">
              <a:blip r:embed="rId14"/>
              <a:srcRect l="21281" t="25337" r="72130" b="66397"/>
              <a:stretch/>
            </p:blipFill>
            <p:spPr>
              <a:xfrm>
                <a:off x="29198644" y="8692573"/>
                <a:ext cx="1204936" cy="850370"/>
              </a:xfrm>
              <a:prstGeom prst="rect">
                <a:avLst/>
              </a:prstGeom>
            </p:spPr>
          </p:pic>
          <p:pic>
            <p:nvPicPr>
              <p:cNvPr id="54" name="Imagen 53">
                <a:extLst>
                  <a:ext uri="{FF2B5EF4-FFF2-40B4-BE49-F238E27FC236}">
                    <a16:creationId xmlns:a16="http://schemas.microsoft.com/office/drawing/2014/main" id="{8DE6B440-5A7D-46D9-B3CF-F8BF3B160C64}"/>
                  </a:ext>
                </a:extLst>
              </p:cNvPr>
              <p:cNvPicPr>
                <a:picLocks noChangeAspect="1"/>
              </p:cNvPicPr>
              <p:nvPr/>
            </p:nvPicPr>
            <p:blipFill rotWithShape="1">
              <a:blip r:embed="rId14"/>
              <a:srcRect l="15742" t="42508" r="75459" b="55142"/>
              <a:stretch/>
            </p:blipFill>
            <p:spPr>
              <a:xfrm>
                <a:off x="29198447" y="9541411"/>
                <a:ext cx="1609011" cy="241690"/>
              </a:xfrm>
              <a:prstGeom prst="rect">
                <a:avLst/>
              </a:prstGeom>
            </p:spPr>
          </p:pic>
        </p:grpSp>
      </p:grpSp>
      <p:sp>
        <p:nvSpPr>
          <p:cNvPr id="57" name="CuadroTexto 56">
            <a:extLst>
              <a:ext uri="{FF2B5EF4-FFF2-40B4-BE49-F238E27FC236}">
                <a16:creationId xmlns:a16="http://schemas.microsoft.com/office/drawing/2014/main" id="{070C43B8-4986-4EA8-840A-9737B61AF190}"/>
              </a:ext>
            </a:extLst>
          </p:cNvPr>
          <p:cNvSpPr txBox="1"/>
          <p:nvPr/>
        </p:nvSpPr>
        <p:spPr>
          <a:xfrm>
            <a:off x="7854766" y="15227527"/>
            <a:ext cx="7334950" cy="2677656"/>
          </a:xfrm>
          <a:prstGeom prst="rect">
            <a:avLst/>
          </a:prstGeom>
          <a:noFill/>
        </p:spPr>
        <p:txBody>
          <a:bodyPr wrap="square" rtlCol="0">
            <a:spAutoFit/>
          </a:bodyPr>
          <a:lstStyle/>
          <a:p>
            <a:pPr algn="just"/>
            <a:r>
              <a:rPr lang="es-MX" sz="2800" dirty="0"/>
              <a:t>El rendimiento del modelo se determina mediante lee comparación AUC (Figura 5).</a:t>
            </a:r>
          </a:p>
          <a:p>
            <a:pPr algn="just"/>
            <a:r>
              <a:rPr lang="es-MX" sz="2800" dirty="0"/>
              <a:t>Esta área posee un valor entre 0,5 y 1, donde 1 representa un valor diagnóstico perfecto y 0,5 es una prueba sin capacidad discriminatoria diagnóstica.</a:t>
            </a:r>
          </a:p>
        </p:txBody>
      </p:sp>
      <p:grpSp>
        <p:nvGrpSpPr>
          <p:cNvPr id="58" name="Grupo 57">
            <a:extLst>
              <a:ext uri="{FF2B5EF4-FFF2-40B4-BE49-F238E27FC236}">
                <a16:creationId xmlns:a16="http://schemas.microsoft.com/office/drawing/2014/main" id="{D8AC6ECC-7CD2-48A2-9658-A85BB5E48125}"/>
              </a:ext>
            </a:extLst>
          </p:cNvPr>
          <p:cNvGrpSpPr/>
          <p:nvPr/>
        </p:nvGrpSpPr>
        <p:grpSpPr>
          <a:xfrm>
            <a:off x="15416877" y="15240049"/>
            <a:ext cx="8244590" cy="4635046"/>
            <a:chOff x="8100310" y="14867533"/>
            <a:chExt cx="8244590" cy="4635046"/>
          </a:xfrm>
        </p:grpSpPr>
        <p:sp>
          <p:nvSpPr>
            <p:cNvPr id="63" name="Rectángulo: esquinas redondeadas 62">
              <a:extLst>
                <a:ext uri="{FF2B5EF4-FFF2-40B4-BE49-F238E27FC236}">
                  <a16:creationId xmlns:a16="http://schemas.microsoft.com/office/drawing/2014/main" id="{C269ECB4-9ED4-493B-A276-D942117C5639}"/>
                </a:ext>
              </a:extLst>
            </p:cNvPr>
            <p:cNvSpPr/>
            <p:nvPr/>
          </p:nvSpPr>
          <p:spPr>
            <a:xfrm>
              <a:off x="8100310" y="14867533"/>
              <a:ext cx="8244590" cy="4401205"/>
            </a:xfrm>
            <a:prstGeom prst="roundRect">
              <a:avLst>
                <a:gd name="adj" fmla="val 1017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51" name="Picture 4">
              <a:extLst>
                <a:ext uri="{FF2B5EF4-FFF2-40B4-BE49-F238E27FC236}">
                  <a16:creationId xmlns:a16="http://schemas.microsoft.com/office/drawing/2014/main" id="{62924A80-62AC-4F6C-AF05-7CBEFA84585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93642" y="14965025"/>
              <a:ext cx="8063153" cy="4001429"/>
            </a:xfrm>
            <a:prstGeom prst="roundRect">
              <a:avLst>
                <a:gd name="adj" fmla="val 6907"/>
              </a:avLst>
            </a:prstGeom>
            <a:noFill/>
            <a:extLst>
              <a:ext uri="{909E8E84-426E-40DD-AFC4-6F175D3DCCD1}">
                <a14:hiddenFill xmlns:a14="http://schemas.microsoft.com/office/drawing/2010/main">
                  <a:solidFill>
                    <a:srgbClr val="FFFFFF"/>
                  </a:solidFill>
                </a14:hiddenFill>
              </a:ext>
            </a:extLst>
          </p:spPr>
        </p:pic>
        <p:sp>
          <p:nvSpPr>
            <p:cNvPr id="64" name="CuadroTexto 63">
              <a:extLst>
                <a:ext uri="{FF2B5EF4-FFF2-40B4-BE49-F238E27FC236}">
                  <a16:creationId xmlns:a16="http://schemas.microsoft.com/office/drawing/2014/main" id="{7B5E8E6B-ACED-4516-B116-5F410FB3AC91}"/>
                </a:ext>
              </a:extLst>
            </p:cNvPr>
            <p:cNvSpPr txBox="1"/>
            <p:nvPr/>
          </p:nvSpPr>
          <p:spPr>
            <a:xfrm>
              <a:off x="10357018" y="19040914"/>
              <a:ext cx="3717349" cy="461665"/>
            </a:xfrm>
            <a:prstGeom prst="rect">
              <a:avLst/>
            </a:prstGeom>
            <a:solidFill>
              <a:schemeClr val="tx1"/>
            </a:solidFill>
            <a:ln>
              <a:solidFill>
                <a:schemeClr val="tx1"/>
              </a:solidFill>
            </a:ln>
          </p:spPr>
          <p:txBody>
            <a:bodyPr wrap="square" rtlCol="0">
              <a:spAutoFit/>
            </a:bodyPr>
            <a:lstStyle/>
            <a:p>
              <a:r>
                <a:rPr lang="es-MX" sz="2400" dirty="0">
                  <a:solidFill>
                    <a:schemeClr val="bg1"/>
                  </a:solidFill>
                </a:rPr>
                <a:t>Figura 5.- Área bajo la curva.</a:t>
              </a:r>
            </a:p>
          </p:txBody>
        </p:sp>
      </p:grpSp>
      <p:grpSp>
        <p:nvGrpSpPr>
          <p:cNvPr id="59" name="Grupo 58">
            <a:extLst>
              <a:ext uri="{FF2B5EF4-FFF2-40B4-BE49-F238E27FC236}">
                <a16:creationId xmlns:a16="http://schemas.microsoft.com/office/drawing/2014/main" id="{FF6E36E2-BC77-43AE-8CAB-FFBB008B91CE}"/>
              </a:ext>
            </a:extLst>
          </p:cNvPr>
          <p:cNvGrpSpPr/>
          <p:nvPr/>
        </p:nvGrpSpPr>
        <p:grpSpPr>
          <a:xfrm>
            <a:off x="11990404" y="20077987"/>
            <a:ext cx="12682353" cy="4188523"/>
            <a:chOff x="8120429" y="19953883"/>
            <a:chExt cx="12682353" cy="4188523"/>
          </a:xfrm>
        </p:grpSpPr>
        <p:sp>
          <p:nvSpPr>
            <p:cNvPr id="66" name="Rectángulo: esquinas redondeadas 65">
              <a:extLst>
                <a:ext uri="{FF2B5EF4-FFF2-40B4-BE49-F238E27FC236}">
                  <a16:creationId xmlns:a16="http://schemas.microsoft.com/office/drawing/2014/main" id="{393E39EC-F788-4A96-A7F8-82EB410FB168}"/>
                </a:ext>
              </a:extLst>
            </p:cNvPr>
            <p:cNvSpPr/>
            <p:nvPr/>
          </p:nvSpPr>
          <p:spPr>
            <a:xfrm>
              <a:off x="8120429" y="19953883"/>
              <a:ext cx="12682353" cy="3923101"/>
            </a:xfrm>
            <a:prstGeom prst="roundRect">
              <a:avLst>
                <a:gd name="adj" fmla="val 1017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56" name="Imagen 55">
              <a:extLst>
                <a:ext uri="{FF2B5EF4-FFF2-40B4-BE49-F238E27FC236}">
                  <a16:creationId xmlns:a16="http://schemas.microsoft.com/office/drawing/2014/main" id="{3B4893D9-6F03-4143-AAD6-D6C5998360BD}"/>
                </a:ext>
              </a:extLst>
            </p:cNvPr>
            <p:cNvPicPr>
              <a:picLocks noChangeAspect="1"/>
            </p:cNvPicPr>
            <p:nvPr/>
          </p:nvPicPr>
          <p:blipFill rotWithShape="1">
            <a:blip r:embed="rId16"/>
            <a:srcRect l="16076" t="26607" r="14922" b="39607"/>
            <a:stretch/>
          </p:blipFill>
          <p:spPr>
            <a:xfrm>
              <a:off x="8164829" y="20099421"/>
              <a:ext cx="12618903" cy="3475607"/>
            </a:xfrm>
            <a:prstGeom prst="roundRect">
              <a:avLst>
                <a:gd name="adj" fmla="val 6253"/>
              </a:avLst>
            </a:prstGeom>
          </p:spPr>
        </p:pic>
        <p:sp>
          <p:nvSpPr>
            <p:cNvPr id="67" name="CuadroTexto 66">
              <a:extLst>
                <a:ext uri="{FF2B5EF4-FFF2-40B4-BE49-F238E27FC236}">
                  <a16:creationId xmlns:a16="http://schemas.microsoft.com/office/drawing/2014/main" id="{E45E3B50-FFFC-4CAB-842F-B18D478E2709}"/>
                </a:ext>
              </a:extLst>
            </p:cNvPr>
            <p:cNvSpPr txBox="1"/>
            <p:nvPr/>
          </p:nvSpPr>
          <p:spPr>
            <a:xfrm>
              <a:off x="12651728" y="23680741"/>
              <a:ext cx="3643767" cy="461665"/>
            </a:xfrm>
            <a:prstGeom prst="rect">
              <a:avLst/>
            </a:prstGeom>
            <a:solidFill>
              <a:schemeClr val="tx1"/>
            </a:solidFill>
            <a:ln>
              <a:solidFill>
                <a:schemeClr val="tx1"/>
              </a:solidFill>
            </a:ln>
          </p:spPr>
          <p:txBody>
            <a:bodyPr wrap="square" rtlCol="0">
              <a:spAutoFit/>
            </a:bodyPr>
            <a:lstStyle/>
            <a:p>
              <a:r>
                <a:rPr lang="es-MX" sz="2400" dirty="0">
                  <a:solidFill>
                    <a:schemeClr val="bg1"/>
                  </a:solidFill>
                </a:rPr>
                <a:t>Figura 6.- Árbol de decisión. </a:t>
              </a:r>
            </a:p>
          </p:txBody>
        </p:sp>
      </p:grpSp>
      <p:sp>
        <p:nvSpPr>
          <p:cNvPr id="69" name="CuadroTexto 68">
            <a:extLst>
              <a:ext uri="{FF2B5EF4-FFF2-40B4-BE49-F238E27FC236}">
                <a16:creationId xmlns:a16="http://schemas.microsoft.com/office/drawing/2014/main" id="{75CCC8D0-4800-41FF-898A-F4A330A9C6ED}"/>
              </a:ext>
            </a:extLst>
          </p:cNvPr>
          <p:cNvSpPr txBox="1"/>
          <p:nvPr/>
        </p:nvSpPr>
        <p:spPr>
          <a:xfrm>
            <a:off x="7895682" y="20519611"/>
            <a:ext cx="3875309" cy="3108543"/>
          </a:xfrm>
          <a:prstGeom prst="rect">
            <a:avLst/>
          </a:prstGeom>
          <a:noFill/>
        </p:spPr>
        <p:txBody>
          <a:bodyPr wrap="square" rtlCol="0">
            <a:spAutoFit/>
          </a:bodyPr>
          <a:lstStyle/>
          <a:p>
            <a:pPr algn="just"/>
            <a:r>
              <a:rPr lang="es-MX" sz="2800" dirty="0"/>
              <a:t>Para categorizar las variables modeladas por la regresión lineal con el submuestreo de datos SMOTE, se decidió utilizar la técnica de arboles de decisión.</a:t>
            </a:r>
          </a:p>
        </p:txBody>
      </p:sp>
      <p:sp>
        <p:nvSpPr>
          <p:cNvPr id="70" name="CuadroTexto 69">
            <a:extLst>
              <a:ext uri="{FF2B5EF4-FFF2-40B4-BE49-F238E27FC236}">
                <a16:creationId xmlns:a16="http://schemas.microsoft.com/office/drawing/2014/main" id="{F72650BF-D48B-4C79-A7B6-EED9B3ECAAB7}"/>
              </a:ext>
            </a:extLst>
          </p:cNvPr>
          <p:cNvSpPr txBox="1"/>
          <p:nvPr/>
        </p:nvSpPr>
        <p:spPr>
          <a:xfrm>
            <a:off x="25275957" y="14444270"/>
            <a:ext cx="10167271" cy="9941183"/>
          </a:xfrm>
          <a:prstGeom prst="rect">
            <a:avLst/>
          </a:prstGeom>
          <a:solidFill>
            <a:schemeClr val="bg1">
              <a:alpha val="80000"/>
            </a:schemeClr>
          </a:solidFill>
        </p:spPr>
        <p:txBody>
          <a:bodyPr wrap="square" rtlCol="0">
            <a:spAutoFit/>
          </a:bodyPr>
          <a:lstStyle/>
          <a:p>
            <a:pPr algn="ctr"/>
            <a:r>
              <a:rPr lang="es-MX" sz="4000" b="1" dirty="0"/>
              <a:t>Conclusiones y trabajo a futuro.</a:t>
            </a:r>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a:p>
            <a:pPr algn="ctr"/>
            <a:endParaRPr lang="es-MX" sz="4000" b="1" dirty="0"/>
          </a:p>
        </p:txBody>
      </p:sp>
      <p:sp>
        <p:nvSpPr>
          <p:cNvPr id="71" name="CuadroTexto 70">
            <a:extLst>
              <a:ext uri="{FF2B5EF4-FFF2-40B4-BE49-F238E27FC236}">
                <a16:creationId xmlns:a16="http://schemas.microsoft.com/office/drawing/2014/main" id="{7CB5C133-E4CE-4B59-BEE5-EF73E02820E6}"/>
              </a:ext>
            </a:extLst>
          </p:cNvPr>
          <p:cNvSpPr txBox="1"/>
          <p:nvPr/>
        </p:nvSpPr>
        <p:spPr>
          <a:xfrm>
            <a:off x="25512173" y="15151327"/>
            <a:ext cx="9694838" cy="9140964"/>
          </a:xfrm>
          <a:prstGeom prst="rect">
            <a:avLst/>
          </a:prstGeom>
          <a:noFill/>
        </p:spPr>
        <p:txBody>
          <a:bodyPr wrap="square" rtlCol="0">
            <a:spAutoFit/>
          </a:bodyPr>
          <a:lstStyle/>
          <a:p>
            <a:pPr algn="just"/>
            <a:r>
              <a:rPr lang="es-MX" sz="2800" dirty="0"/>
              <a:t>Para reducir el sesgo en una base de datos, es mejor utilizar SMOTE. </a:t>
            </a:r>
          </a:p>
          <a:p>
            <a:pPr algn="just"/>
            <a:r>
              <a:rPr lang="es-MX" sz="2800" dirty="0"/>
              <a:t>Para predecir una variable binaria, la técnica de regresión logística se complementa con el submuestreo.</a:t>
            </a:r>
          </a:p>
          <a:p>
            <a:pPr algn="just"/>
            <a:endParaRPr lang="es-MX" sz="2800" dirty="0"/>
          </a:p>
          <a:p>
            <a:pPr algn="just"/>
            <a:r>
              <a:rPr lang="es-MX" sz="2800" dirty="0"/>
              <a:t>La categoría con más peso para determinar si una empresa tiende a ser inestable o estable es la Tasa de interés continua (después de impuestos).</a:t>
            </a:r>
          </a:p>
          <a:p>
            <a:pPr algn="just"/>
            <a:r>
              <a:rPr lang="es-MX" sz="2800" dirty="0"/>
              <a:t>Por lo tanto, para que la empresa se clasifique como inestable (a punto de la quiebra) según la Figura 6, debe tener:</a:t>
            </a:r>
          </a:p>
          <a:p>
            <a:pPr algn="just"/>
            <a:endParaRPr lang="es-MX" sz="2800" dirty="0"/>
          </a:p>
          <a:p>
            <a:pPr algn="just"/>
            <a:r>
              <a:rPr lang="es-MX" sz="2800" dirty="0"/>
              <a:t>	*	Tasa de interés continua (después de impuestos) mayor a 		0.057</a:t>
            </a:r>
          </a:p>
          <a:p>
            <a:pPr algn="just"/>
            <a:r>
              <a:rPr lang="es-MX" sz="2800" dirty="0"/>
              <a:t>	*	Ratio de gastos por intereses mayor a 0.1</a:t>
            </a:r>
          </a:p>
          <a:p>
            <a:pPr algn="just"/>
            <a:r>
              <a:rPr lang="es-MX" sz="2800" dirty="0"/>
              <a:t>	*	Beneficio operativo por persona mayor a 0.12.</a:t>
            </a:r>
          </a:p>
          <a:p>
            <a:pPr algn="just"/>
            <a:endParaRPr lang="es-MX" sz="2800" dirty="0"/>
          </a:p>
          <a:p>
            <a:pPr algn="just"/>
            <a:endParaRPr lang="es-MX" sz="2800" dirty="0"/>
          </a:p>
          <a:p>
            <a:pPr algn="just"/>
            <a:r>
              <a:rPr lang="es-MX" sz="2800" dirty="0"/>
              <a:t>Profundizar en el análisis de los datos para encontrar los factores específicos de la quiebra, crear planes para evitar o, de ser necesario, corregir las situaciones que podrían llevar a una empresa a la quiebra evitando la misma.</a:t>
            </a:r>
          </a:p>
        </p:txBody>
      </p:sp>
    </p:spTree>
    <p:extLst>
      <p:ext uri="{BB962C8B-B14F-4D97-AF65-F5344CB8AC3E}">
        <p14:creationId xmlns:p14="http://schemas.microsoft.com/office/powerpoint/2010/main" val="192608683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699</TotalTime>
  <Words>638</Words>
  <Application>Microsoft Office PowerPoint</Application>
  <PresentationFormat>Personalizado</PresentationFormat>
  <Paragraphs>90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 MEDELLIN MARTINEZ</dc:creator>
  <cp:lastModifiedBy>EDGAR MEDELLIN MARTINEZ</cp:lastModifiedBy>
  <cp:revision>2</cp:revision>
  <dcterms:created xsi:type="dcterms:W3CDTF">2021-10-20T18:13:38Z</dcterms:created>
  <dcterms:modified xsi:type="dcterms:W3CDTF">2021-10-25T05:47:02Z</dcterms:modified>
</cp:coreProperties>
</file>