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8" r:id="rId5"/>
    <p:sldId id="260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89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33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58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940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35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150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931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90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93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046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95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2096-4915-4E1E-9E12-E86B2E90B116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CFA3-8FAA-4261-A420-E586BE9AA2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91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b="1" dirty="0" smtClean="0">
                <a:solidFill>
                  <a:schemeClr val="bg1"/>
                </a:solidFill>
              </a:rPr>
              <a:t>CONTROL APERIÓDICO DE POSICIÓN DE UN SERVOMOTOR.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b="1" dirty="0" smtClean="0">
                <a:solidFill>
                  <a:schemeClr val="bg1"/>
                </a:solidFill>
              </a:rPr>
              <a:t>PROPUESTO POR: </a:t>
            </a:r>
            <a:endParaRPr lang="es-419" dirty="0" smtClean="0">
              <a:solidFill>
                <a:schemeClr val="bg1"/>
              </a:solidFill>
            </a:endParaRPr>
          </a:p>
          <a:p>
            <a:r>
              <a:rPr lang="es-419" b="1" dirty="0" smtClean="0">
                <a:solidFill>
                  <a:schemeClr val="bg1"/>
                </a:solidFill>
              </a:rPr>
              <a:t> ING. </a:t>
            </a:r>
            <a:r>
              <a:rPr lang="es-419" dirty="0" smtClean="0">
                <a:solidFill>
                  <a:schemeClr val="bg1"/>
                </a:solidFill>
              </a:rPr>
              <a:t>CARLOS XAVIER ROSERO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194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s-419" b="1" dirty="0"/>
              <a:t/>
            </a:r>
            <a:br>
              <a:rPr lang="es-419" b="1" dirty="0"/>
            </a:br>
            <a:r>
              <a:rPr lang="es-419" b="1" dirty="0">
                <a:solidFill>
                  <a:schemeClr val="bg1"/>
                </a:solidFill>
              </a:rPr>
              <a:t>Objetivo General </a:t>
            </a:r>
            <a:r>
              <a:rPr lang="es-419" dirty="0"/>
              <a:t/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419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419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419" sz="3600" b="1" dirty="0" smtClean="0">
                <a:solidFill>
                  <a:schemeClr val="bg1"/>
                </a:solidFill>
              </a:rPr>
              <a:t>Desarrollar </a:t>
            </a:r>
            <a:r>
              <a:rPr lang="es-419" sz="3600" b="1" dirty="0">
                <a:solidFill>
                  <a:schemeClr val="bg1"/>
                </a:solidFill>
              </a:rPr>
              <a:t>un controlador de posición basado en técnicas de control aperiódico para un servomotor.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867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pPr lvl="0"/>
            <a:r>
              <a:rPr lang="es-ES" b="1" dirty="0" smtClean="0">
                <a:solidFill>
                  <a:schemeClr val="bg1"/>
                </a:solidFill>
              </a:rPr>
              <a:t>Contexto 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3013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419" dirty="0" smtClean="0">
                <a:solidFill>
                  <a:schemeClr val="bg1"/>
                </a:solidFill>
              </a:rPr>
              <a:t>En </a:t>
            </a:r>
            <a:r>
              <a:rPr lang="es-419" dirty="0">
                <a:solidFill>
                  <a:schemeClr val="bg1"/>
                </a:solidFill>
              </a:rPr>
              <a:t>[6] se presenta una </a:t>
            </a:r>
            <a:r>
              <a:rPr lang="es-419" b="1" dirty="0">
                <a:solidFill>
                  <a:srgbClr val="FFFF00"/>
                </a:solidFill>
              </a:rPr>
              <a:t>comparación entre técnicas de control periódico y aperiódico</a:t>
            </a:r>
            <a:r>
              <a:rPr lang="es-419" dirty="0">
                <a:solidFill>
                  <a:schemeClr val="bg1"/>
                </a:solidFill>
              </a:rPr>
              <a:t>, se concluye que el siguiente paso importante </a:t>
            </a:r>
            <a:r>
              <a:rPr lang="es-419" b="1" dirty="0">
                <a:solidFill>
                  <a:srgbClr val="FFFF00"/>
                </a:solidFill>
              </a:rPr>
              <a:t>es validar estas técnicas en aplicaciones prácticas</a:t>
            </a:r>
            <a:r>
              <a:rPr lang="es-419" dirty="0">
                <a:solidFill>
                  <a:schemeClr val="bg1"/>
                </a:solidFill>
              </a:rPr>
              <a:t> y encontrar nuevas preguntas y teorías de investigación. </a:t>
            </a:r>
          </a:p>
          <a:p>
            <a:pPr marL="0" indent="0">
              <a:buNone/>
            </a:pPr>
            <a:r>
              <a:rPr lang="es-419" dirty="0">
                <a:solidFill>
                  <a:schemeClr val="bg1"/>
                </a:solidFill>
              </a:rPr>
              <a:t> </a:t>
            </a:r>
            <a:r>
              <a:rPr lang="es-419" dirty="0" smtClean="0">
                <a:solidFill>
                  <a:schemeClr val="bg1"/>
                </a:solidFill>
              </a:rPr>
              <a:t>En </a:t>
            </a:r>
            <a:r>
              <a:rPr lang="es-419" dirty="0">
                <a:solidFill>
                  <a:schemeClr val="bg1"/>
                </a:solidFill>
              </a:rPr>
              <a:t>[7] se realiza </a:t>
            </a:r>
            <a:r>
              <a:rPr lang="es-419" b="1" dirty="0">
                <a:solidFill>
                  <a:srgbClr val="FFFF00"/>
                </a:solidFill>
              </a:rPr>
              <a:t>la implementación de un control auto disparado en un sistema de primer orden</a:t>
            </a:r>
            <a:r>
              <a:rPr lang="es-419" dirty="0">
                <a:solidFill>
                  <a:schemeClr val="bg1"/>
                </a:solidFill>
              </a:rPr>
              <a:t> en donde los resultados experimentales se alinean con los de la teoría.</a:t>
            </a:r>
          </a:p>
          <a:p>
            <a:pPr marL="0" indent="0">
              <a:buNone/>
            </a:pPr>
            <a:endParaRPr lang="es-419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419" dirty="0">
                <a:solidFill>
                  <a:schemeClr val="bg1"/>
                </a:solidFill>
              </a:rPr>
              <a:t>En [8] se realiza  una </a:t>
            </a:r>
            <a:r>
              <a:rPr lang="es-419" b="1" dirty="0">
                <a:solidFill>
                  <a:srgbClr val="FFFF00"/>
                </a:solidFill>
              </a:rPr>
              <a:t>guía para implementar  controladores auto-disparados </a:t>
            </a:r>
            <a:r>
              <a:rPr lang="es-419" dirty="0">
                <a:solidFill>
                  <a:schemeClr val="bg1"/>
                </a:solidFill>
              </a:rPr>
              <a:t>y se presenta al control no periódico como una alternativa de eficiencia en el consumo de recursos.</a:t>
            </a:r>
          </a:p>
          <a:p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697523" y="3942128"/>
            <a:ext cx="10515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6] W</a:t>
            </a:r>
            <a:r>
              <a:rPr lang="en-US" dirty="0">
                <a:solidFill>
                  <a:schemeClr val="bg1"/>
                </a:solidFill>
              </a:rPr>
              <a:t>. P. M. H. </a:t>
            </a:r>
            <a:r>
              <a:rPr lang="en-US" dirty="0" err="1">
                <a:solidFill>
                  <a:schemeClr val="bg1"/>
                </a:solidFill>
              </a:rPr>
              <a:t>Heemels</a:t>
            </a:r>
            <a:r>
              <a:rPr lang="en-US" dirty="0">
                <a:solidFill>
                  <a:schemeClr val="bg1"/>
                </a:solidFill>
              </a:rPr>
              <a:t>, K. H. Johansson, and P. </a:t>
            </a:r>
            <a:r>
              <a:rPr lang="en-US" dirty="0" err="1">
                <a:solidFill>
                  <a:schemeClr val="bg1"/>
                </a:solidFill>
              </a:rPr>
              <a:t>Tabuada</a:t>
            </a:r>
            <a:r>
              <a:rPr lang="en-US" dirty="0">
                <a:solidFill>
                  <a:schemeClr val="bg1"/>
                </a:solidFill>
              </a:rPr>
              <a:t>, "</a:t>
            </a:r>
            <a:r>
              <a:rPr lang="en-US" b="1" dirty="0">
                <a:solidFill>
                  <a:srgbClr val="FFFF00"/>
                </a:solidFill>
              </a:rPr>
              <a:t>An introduction to event-triggered and self-triggered control," in </a:t>
            </a:r>
            <a:r>
              <a:rPr lang="en-US" b="1" i="1" dirty="0">
                <a:solidFill>
                  <a:srgbClr val="FFFF00"/>
                </a:solidFill>
              </a:rPr>
              <a:t>2012 </a:t>
            </a:r>
            <a:r>
              <a:rPr lang="en-US" i="1" dirty="0">
                <a:solidFill>
                  <a:schemeClr val="bg1"/>
                </a:solidFill>
              </a:rPr>
              <a:t>IEEE 51st IEEE Conference on Decision and Control (CDC)</a:t>
            </a:r>
            <a:r>
              <a:rPr lang="en-US" dirty="0">
                <a:solidFill>
                  <a:schemeClr val="bg1"/>
                </a:solidFill>
              </a:rPr>
              <a:t>, 2012, pp. 3270-3285.</a:t>
            </a:r>
            <a:endParaRPr lang="es-419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7] M</a:t>
            </a:r>
            <a:r>
              <a:rPr lang="en-US" dirty="0">
                <a:solidFill>
                  <a:schemeClr val="bg1"/>
                </a:solidFill>
              </a:rPr>
              <a:t>. Velasco, P. </a:t>
            </a:r>
            <a:r>
              <a:rPr lang="en-US" dirty="0" err="1">
                <a:solidFill>
                  <a:schemeClr val="bg1"/>
                </a:solidFill>
              </a:rPr>
              <a:t>Martí</a:t>
            </a:r>
            <a:r>
              <a:rPr lang="en-US" dirty="0">
                <a:solidFill>
                  <a:schemeClr val="bg1"/>
                </a:solidFill>
              </a:rPr>
              <a:t>, and E. Bini</a:t>
            </a:r>
            <a:r>
              <a:rPr lang="en-US" b="1" dirty="0">
                <a:solidFill>
                  <a:srgbClr val="FFFF00"/>
                </a:solidFill>
              </a:rPr>
              <a:t>, "Optimal-sampling-inspired Self-Triggered control," in </a:t>
            </a:r>
            <a:r>
              <a:rPr lang="en-US" b="1" i="1" dirty="0">
                <a:solidFill>
                  <a:srgbClr val="FFFF00"/>
                </a:solidFill>
              </a:rPr>
              <a:t>2015 </a:t>
            </a:r>
            <a:r>
              <a:rPr lang="en-US" i="1" dirty="0">
                <a:solidFill>
                  <a:schemeClr val="bg1"/>
                </a:solidFill>
              </a:rPr>
              <a:t>International Conference on Event-based Control, Communication, and Signal Processing (EBCCSP)</a:t>
            </a:r>
            <a:r>
              <a:rPr lang="en-US" dirty="0">
                <a:solidFill>
                  <a:schemeClr val="bg1"/>
                </a:solidFill>
              </a:rPr>
              <a:t>, 2015, pp. 1-8.</a:t>
            </a:r>
            <a:endParaRPr lang="es-419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8] C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Rosero</a:t>
            </a:r>
            <a:r>
              <a:rPr lang="en-US" dirty="0">
                <a:solidFill>
                  <a:schemeClr val="bg1"/>
                </a:solidFill>
              </a:rPr>
              <a:t> , J. Benavides, and C. </a:t>
            </a:r>
            <a:r>
              <a:rPr lang="en-US" dirty="0" err="1">
                <a:solidFill>
                  <a:schemeClr val="bg1"/>
                </a:solidFill>
              </a:rPr>
              <a:t>Vaca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FFF00"/>
                </a:solidFill>
              </a:rPr>
              <a:t>"Implementation Guidelines for the Optimal-Sampling-inspired  Self-Triggered Control."</a:t>
            </a:r>
            <a:endParaRPr lang="es-419" b="1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4209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</a:t>
            </a:r>
            <a:r>
              <a:rPr lang="es-419" b="1" dirty="0" err="1" smtClean="0"/>
              <a:t>ontrolled</a:t>
            </a:r>
            <a:r>
              <a:rPr lang="es-419" b="1" dirty="0" smtClean="0"/>
              <a:t> </a:t>
            </a:r>
            <a:r>
              <a:rPr lang="es-419" b="1" dirty="0" err="1" smtClean="0"/>
              <a:t>plant</a:t>
            </a:r>
            <a:endParaRPr lang="es-419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39" y="2912013"/>
            <a:ext cx="8395516" cy="12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7618" y="0"/>
            <a:ext cx="93408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99514" y="2194316"/>
            <a:ext cx="9712325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7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 smtClean="0">
                <a:solidFill>
                  <a:schemeClr val="bg1"/>
                </a:solidFill>
              </a:rPr>
              <a:t>Objetivos Específicos </a:t>
            </a:r>
            <a:r>
              <a:rPr lang="es-419" dirty="0" smtClean="0"/>
              <a:t/>
            </a:r>
            <a:br>
              <a:rPr lang="es-419" dirty="0" smtClean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ES" sz="3500" b="1" dirty="0" smtClean="0">
                <a:solidFill>
                  <a:schemeClr val="bg1"/>
                </a:solidFill>
              </a:rPr>
              <a:t>Investigar </a:t>
            </a:r>
            <a:r>
              <a:rPr lang="es-ES" sz="3500" b="1" dirty="0">
                <a:solidFill>
                  <a:schemeClr val="bg1"/>
                </a:solidFill>
              </a:rPr>
              <a:t>el estado del arte de técnicas de control aperiódico para seleccionar una y aplicarla en el control de posición de un servomotor</a:t>
            </a:r>
            <a:r>
              <a:rPr lang="es-ES" sz="3500" b="1" dirty="0" smtClean="0">
                <a:solidFill>
                  <a:schemeClr val="bg1"/>
                </a:solidFill>
              </a:rPr>
              <a:t>.</a:t>
            </a:r>
            <a:endParaRPr lang="es-419" sz="3500" b="1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s-ES" sz="3500" b="1" dirty="0">
                <a:solidFill>
                  <a:schemeClr val="bg1"/>
                </a:solidFill>
              </a:rPr>
              <a:t>Identificar la función de transferencia del mecanismo a controlar utilizando software numérico</a:t>
            </a:r>
            <a:r>
              <a:rPr lang="es-ES" sz="3500" b="1" dirty="0" smtClean="0">
                <a:solidFill>
                  <a:schemeClr val="bg1"/>
                </a:solidFill>
              </a:rPr>
              <a:t>.</a:t>
            </a:r>
            <a:endParaRPr lang="es-419" sz="3500" b="1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s-ES" sz="3500" b="1" dirty="0">
                <a:solidFill>
                  <a:schemeClr val="bg1"/>
                </a:solidFill>
              </a:rPr>
              <a:t>Diseñar el controlador de posición aperiódico </a:t>
            </a:r>
            <a:endParaRPr lang="es-419" sz="3500" b="1" dirty="0">
              <a:solidFill>
                <a:schemeClr val="bg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s-ES" sz="3500" b="1" dirty="0">
                <a:solidFill>
                  <a:schemeClr val="bg1"/>
                </a:solidFill>
              </a:rPr>
              <a:t>Implementar el controlador de posición sobre un microcontrolador, con su respectivo análisis de resultados.</a:t>
            </a:r>
            <a:endParaRPr lang="es-419" sz="3500" b="1" dirty="0">
              <a:solidFill>
                <a:schemeClr val="bg1"/>
              </a:solidFill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5964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 smtClean="0">
                <a:solidFill>
                  <a:schemeClr val="bg1"/>
                </a:solidFill>
              </a:rPr>
              <a:t>Alcance </a:t>
            </a:r>
            <a:r>
              <a:rPr lang="es-419" dirty="0" smtClean="0"/>
              <a:t/>
            </a:r>
            <a:br>
              <a:rPr lang="es-419" dirty="0" smtClean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>
                <a:solidFill>
                  <a:schemeClr val="bg1"/>
                </a:solidFill>
              </a:rPr>
              <a:t>Se </a:t>
            </a:r>
            <a:r>
              <a:rPr lang="es-419" dirty="0">
                <a:solidFill>
                  <a:schemeClr val="bg1"/>
                </a:solidFill>
              </a:rPr>
              <a:t>implementará un controlador de posición basado en técnicas de control aperiódico, para un servomotor. </a:t>
            </a:r>
          </a:p>
          <a:p>
            <a:r>
              <a:rPr lang="es-419" dirty="0">
                <a:solidFill>
                  <a:schemeClr val="bg1"/>
                </a:solidFill>
              </a:rPr>
              <a:t>El servomotor constará de</a:t>
            </a:r>
            <a:r>
              <a:rPr lang="es-419" b="1" dirty="0">
                <a:solidFill>
                  <a:schemeClr val="bg1"/>
                </a:solidFill>
              </a:rPr>
              <a:t> </a:t>
            </a:r>
            <a:r>
              <a:rPr lang="es-419" dirty="0">
                <a:solidFill>
                  <a:schemeClr val="bg1"/>
                </a:solidFill>
              </a:rPr>
              <a:t>un motor DC, un codificador de cuadratura y una interfaz de potencia. El controlador se implementará sobre un microcontrolador</a:t>
            </a:r>
            <a:r>
              <a:rPr lang="es-419" dirty="0" smtClean="0">
                <a:solidFill>
                  <a:schemeClr val="bg1"/>
                </a:solidFill>
              </a:rPr>
              <a:t>.</a:t>
            </a:r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Se hará la identificación del mecanismo a controlar con software numérico, así como la simulación del nuevo controlador.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2967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 smtClean="0">
                <a:solidFill>
                  <a:schemeClr val="bg1"/>
                </a:solidFill>
              </a:rPr>
              <a:t>Justificación </a:t>
            </a:r>
            <a:r>
              <a:rPr lang="es-419" dirty="0" smtClean="0"/>
              <a:t/>
            </a:r>
            <a:br>
              <a:rPr lang="es-419" dirty="0" smtClean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419" dirty="0" smtClean="0">
                <a:solidFill>
                  <a:schemeClr val="bg1"/>
                </a:solidFill>
              </a:rPr>
              <a:t>Par </a:t>
            </a:r>
            <a:r>
              <a:rPr lang="es-419" dirty="0">
                <a:solidFill>
                  <a:schemeClr val="bg1"/>
                </a:solidFill>
              </a:rPr>
              <a:t>garantizar que un control de lazo cerrado se actualice eficientemente en un período, se necesita rapidez en los microprocesadores, redes con velocidades altas. El control no periódico determina un muestreo y procesamiento óptimo como solución a esta necesidad [8]. </a:t>
            </a:r>
          </a:p>
          <a:p>
            <a:r>
              <a:rPr lang="es-419" dirty="0">
                <a:solidFill>
                  <a:schemeClr val="bg1"/>
                </a:solidFill>
              </a:rPr>
              <a:t> </a:t>
            </a:r>
          </a:p>
          <a:p>
            <a:r>
              <a:rPr lang="es-419" dirty="0">
                <a:solidFill>
                  <a:schemeClr val="bg1"/>
                </a:solidFill>
              </a:rPr>
              <a:t>Las técnicas de control por eventos y control auto disparado disminuyen las acciones de control cambiando el tiempo de muestreo al máximo si la planta está inestable y al mínimo si la planta está estable logrando así disminuir el consumo de recursos computacionales, de red, de batería [7].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30797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365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CONTROL APERIÓDICO DE POSICIÓN DE UN SERVOMOTOR.</vt:lpstr>
      <vt:lpstr> Objetivo General  </vt:lpstr>
      <vt:lpstr>Contexto </vt:lpstr>
      <vt:lpstr>Controlled plant</vt:lpstr>
      <vt:lpstr>Presentación de PowerPoint</vt:lpstr>
      <vt:lpstr>Presentación de PowerPoint</vt:lpstr>
      <vt:lpstr>Objetivos Específicos  </vt:lpstr>
      <vt:lpstr>Alcance  </vt:lpstr>
      <vt:lpstr>Justificación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APERIÓDICO DE POSICIÓN DE UN SERVOMOTOR.</dc:title>
  <dc:creator>Usuario de Windows</dc:creator>
  <cp:lastModifiedBy>Usuario de Windows</cp:lastModifiedBy>
  <cp:revision>8</cp:revision>
  <dcterms:created xsi:type="dcterms:W3CDTF">2017-07-28T19:29:42Z</dcterms:created>
  <dcterms:modified xsi:type="dcterms:W3CDTF">2017-07-28T20:53:44Z</dcterms:modified>
</cp:coreProperties>
</file>