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742113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.H.J. Hartgerink" initials="CH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0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285-FBE8-4D3C-8B6B-37DAD4D84FB8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169-C286-4491-82BF-8F7DF1F7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8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285-FBE8-4D3C-8B6B-37DAD4D84FB8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169-C286-4491-82BF-8F7DF1F7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1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285-FBE8-4D3C-8B6B-37DAD4D84FB8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169-C286-4491-82BF-8F7DF1F7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285-FBE8-4D3C-8B6B-37DAD4D84FB8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169-C286-4491-82BF-8F7DF1F7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4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285-FBE8-4D3C-8B6B-37DAD4D84FB8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169-C286-4491-82BF-8F7DF1F7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2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285-FBE8-4D3C-8B6B-37DAD4D84FB8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169-C286-4491-82BF-8F7DF1F7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6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285-FBE8-4D3C-8B6B-37DAD4D84FB8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169-C286-4491-82BF-8F7DF1F7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5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285-FBE8-4D3C-8B6B-37DAD4D84FB8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169-C286-4491-82BF-8F7DF1F7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9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285-FBE8-4D3C-8B6B-37DAD4D84FB8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169-C286-4491-82BF-8F7DF1F7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285-FBE8-4D3C-8B6B-37DAD4D84FB8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169-C286-4491-82BF-8F7DF1F7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8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285-FBE8-4D3C-8B6B-37DAD4D84FB8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169-C286-4491-82BF-8F7DF1F7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0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A7285-FBE8-4D3C-8B6B-37DAD4D84FB8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8B169-C286-4491-82BF-8F7DF1F75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2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443" y="656979"/>
            <a:ext cx="151216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Papers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195736" y="102980"/>
            <a:ext cx="2016224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Statcheck [gender] [+/-] 100 </a:t>
            </a:r>
            <a:r>
              <a:rPr lang="nl-NL" sz="1200" dirty="0" err="1" smtClean="0"/>
              <a:t>characters</a:t>
            </a:r>
            <a:r>
              <a:rPr lang="nl-NL" sz="1200" dirty="0" smtClean="0"/>
              <a:t> </a:t>
            </a:r>
            <a:r>
              <a:rPr lang="nl-NL" sz="1200" dirty="0" err="1" smtClean="0"/>
              <a:t>searched</a:t>
            </a:r>
            <a:r>
              <a:rPr lang="nl-NL" sz="1200" dirty="0" smtClean="0"/>
              <a:t> </a:t>
            </a:r>
            <a:r>
              <a:rPr lang="nl-NL" sz="1200" dirty="0" err="1" smtClean="0"/>
              <a:t>for</a:t>
            </a:r>
            <a:r>
              <a:rPr lang="nl-NL" sz="1200" dirty="0" smtClean="0"/>
              <a:t>: </a:t>
            </a:r>
          </a:p>
          <a:p>
            <a:pPr algn="ctr"/>
            <a:r>
              <a:rPr lang="nl-NL" sz="1200" dirty="0" smtClean="0"/>
              <a:t>“gender” OR</a:t>
            </a:r>
          </a:p>
          <a:p>
            <a:pPr algn="ctr"/>
            <a:r>
              <a:rPr lang="nl-NL" sz="1200" dirty="0" smtClean="0"/>
              <a:t>“</a:t>
            </a:r>
            <a:r>
              <a:rPr lang="nl-NL" sz="1200" dirty="0" err="1" smtClean="0"/>
              <a:t>sex</a:t>
            </a:r>
            <a:r>
              <a:rPr lang="nl-NL" sz="1200" dirty="0" smtClean="0"/>
              <a:t>” OR</a:t>
            </a:r>
          </a:p>
          <a:p>
            <a:pPr algn="ctr"/>
            <a:r>
              <a:rPr lang="nl-NL" sz="1200" dirty="0" smtClean="0"/>
              <a:t>(“</a:t>
            </a:r>
            <a:r>
              <a:rPr lang="nl-NL" sz="1200" dirty="0" err="1" smtClean="0"/>
              <a:t>female</a:t>
            </a:r>
            <a:r>
              <a:rPr lang="nl-NL" sz="1200" dirty="0" smtClean="0"/>
              <a:t>” AND “male”) OR</a:t>
            </a:r>
          </a:p>
          <a:p>
            <a:pPr algn="ctr"/>
            <a:r>
              <a:rPr lang="en-US" sz="1200" dirty="0" smtClean="0"/>
              <a:t>(“ man” AND “ woman”) OR</a:t>
            </a:r>
          </a:p>
          <a:p>
            <a:pPr algn="ctr"/>
            <a:r>
              <a:rPr lang="en-US" sz="1200" dirty="0" smtClean="0"/>
              <a:t>(“ men” AND “ women”)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650651" y="472311"/>
            <a:ext cx="151216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1200" dirty="0" err="1" smtClean="0"/>
              <a:t>Remove</a:t>
            </a:r>
            <a:r>
              <a:rPr lang="nl-NL" sz="1200" dirty="0" smtClean="0"/>
              <a:t> </a:t>
            </a:r>
            <a:r>
              <a:rPr lang="nl-NL" sz="1200" dirty="0" err="1" smtClean="0"/>
              <a:t>decision</a:t>
            </a:r>
            <a:r>
              <a:rPr lang="nl-NL" sz="1200" dirty="0" smtClean="0"/>
              <a:t> </a:t>
            </a:r>
            <a:r>
              <a:rPr lang="nl-NL" sz="1200" dirty="0" err="1" smtClean="0"/>
              <a:t>errors</a:t>
            </a:r>
            <a:r>
              <a:rPr lang="nl-NL" sz="1200" dirty="0" smtClean="0"/>
              <a:t>, select </a:t>
            </a:r>
            <a:r>
              <a:rPr lang="nl-NL" sz="1200" dirty="0" err="1" smtClean="0"/>
              <a:t>only</a:t>
            </a:r>
            <a:r>
              <a:rPr lang="nl-NL" sz="1200" dirty="0" smtClean="0"/>
              <a:t> gender TRUE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948264" y="287647"/>
            <a:ext cx="151216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Random ordering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9" idx="3"/>
            <a:endCxn id="11" idx="1"/>
          </p:cNvCxnSpPr>
          <p:nvPr/>
        </p:nvCxnSpPr>
        <p:spPr>
          <a:xfrm flipV="1">
            <a:off x="6162819" y="426147"/>
            <a:ext cx="785445" cy="369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9" idx="1"/>
          </p:cNvCxnSpPr>
          <p:nvPr/>
        </p:nvCxnSpPr>
        <p:spPr>
          <a:xfrm flipV="1">
            <a:off x="4211960" y="795477"/>
            <a:ext cx="43869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8" idx="1"/>
          </p:cNvCxnSpPr>
          <p:nvPr/>
        </p:nvCxnSpPr>
        <p:spPr>
          <a:xfrm flipV="1">
            <a:off x="1656611" y="795478"/>
            <a:ext cx="53912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0" idx="0"/>
          </p:cNvCxnSpPr>
          <p:nvPr/>
        </p:nvCxnSpPr>
        <p:spPr>
          <a:xfrm>
            <a:off x="1054365" y="2455334"/>
            <a:ext cx="0" cy="325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8281" y="2780928"/>
            <a:ext cx="1512168" cy="2492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Paper </a:t>
            </a:r>
            <a:r>
              <a:rPr lang="nl-NL" sz="1200" dirty="0" err="1" smtClean="0"/>
              <a:t>reports</a:t>
            </a:r>
            <a:r>
              <a:rPr lang="nl-NL" sz="1200" dirty="0" smtClean="0"/>
              <a:t> </a:t>
            </a:r>
            <a:r>
              <a:rPr lang="nl-NL" sz="1200" dirty="0" err="1" smtClean="0"/>
              <a:t>alpha</a:t>
            </a:r>
            <a:r>
              <a:rPr lang="nl-NL" sz="1200" dirty="0" smtClean="0"/>
              <a:t>? CTRL+F </a:t>
            </a:r>
            <a:r>
              <a:rPr lang="nl-NL" sz="1200" dirty="0" err="1" smtClean="0"/>
              <a:t>for</a:t>
            </a:r>
            <a:r>
              <a:rPr lang="nl-NL" sz="1200" dirty="0" smtClean="0"/>
              <a:t> </a:t>
            </a:r>
            <a:r>
              <a:rPr lang="nl-NL" sz="1200" dirty="0" err="1" smtClean="0"/>
              <a:t>iff</a:t>
            </a:r>
            <a:r>
              <a:rPr lang="nl-NL" sz="1200" dirty="0" smtClean="0"/>
              <a:t> TRUE:</a:t>
            </a:r>
          </a:p>
          <a:p>
            <a:pPr algn="ctr"/>
            <a:r>
              <a:rPr lang="nl-NL" sz="1200" dirty="0" err="1" smtClean="0"/>
              <a:t>alpha</a:t>
            </a:r>
            <a:endParaRPr lang="nl-NL" sz="1200" dirty="0" smtClean="0"/>
          </a:p>
          <a:p>
            <a:pPr algn="ctr"/>
            <a:r>
              <a:rPr lang="nl-NL" sz="1200" dirty="0" smtClean="0"/>
              <a:t>α</a:t>
            </a:r>
          </a:p>
          <a:p>
            <a:pPr algn="ctr"/>
            <a:r>
              <a:rPr lang="nl-NL" sz="1200" dirty="0" err="1"/>
              <a:t>m</a:t>
            </a:r>
            <a:r>
              <a:rPr lang="nl-NL" sz="1200" dirty="0" err="1" smtClean="0"/>
              <a:t>arginal</a:t>
            </a:r>
            <a:endParaRPr lang="nl-NL" sz="1200" dirty="0" smtClean="0"/>
          </a:p>
          <a:p>
            <a:pPr algn="ctr"/>
            <a:r>
              <a:rPr lang="nl-NL" sz="1200" dirty="0" err="1" smtClean="0"/>
              <a:t>significan</a:t>
            </a:r>
            <a:endParaRPr lang="nl-NL" sz="1200" dirty="0" smtClean="0"/>
          </a:p>
          <a:p>
            <a:pPr algn="ctr"/>
            <a:r>
              <a:rPr lang="nl-NL" sz="1200" dirty="0" err="1" smtClean="0"/>
              <a:t>nominal</a:t>
            </a:r>
            <a:endParaRPr lang="nl-NL" sz="1200" dirty="0" smtClean="0"/>
          </a:p>
          <a:p>
            <a:pPr algn="ctr"/>
            <a:r>
              <a:rPr lang="nl-NL" sz="1200" dirty="0" smtClean="0"/>
              <a:t>‘.01 ‘</a:t>
            </a:r>
          </a:p>
          <a:p>
            <a:pPr algn="ctr"/>
            <a:r>
              <a:rPr lang="nl-NL" sz="1200" dirty="0" smtClean="0"/>
              <a:t>‘.10 ‘</a:t>
            </a:r>
          </a:p>
          <a:p>
            <a:pPr algn="ctr"/>
            <a:endParaRPr lang="nl-NL" sz="1200" dirty="0" smtClean="0"/>
          </a:p>
          <a:p>
            <a:pPr algn="ctr"/>
            <a:r>
              <a:rPr lang="nl-NL" sz="1200" dirty="0" err="1" smtClean="0"/>
              <a:t>If</a:t>
            </a:r>
            <a:r>
              <a:rPr lang="nl-NL" sz="1200" dirty="0" smtClean="0"/>
              <a:t> no </a:t>
            </a:r>
            <a:r>
              <a:rPr lang="nl-NL" sz="1200" dirty="0" err="1" smtClean="0"/>
              <a:t>indication</a:t>
            </a:r>
            <a:r>
              <a:rPr lang="nl-NL" sz="1200" dirty="0" smtClean="0"/>
              <a:t> </a:t>
            </a:r>
            <a:r>
              <a:rPr lang="nl-NL" sz="1200" dirty="0" err="1" smtClean="0"/>
              <a:t>for</a:t>
            </a:r>
            <a:r>
              <a:rPr lang="nl-NL" sz="1200" dirty="0" smtClean="0"/>
              <a:t> </a:t>
            </a:r>
            <a:r>
              <a:rPr lang="nl-NL" sz="1200" dirty="0" err="1" smtClean="0"/>
              <a:t>alpha</a:t>
            </a:r>
            <a:r>
              <a:rPr lang="nl-NL" sz="1200" dirty="0" smtClean="0"/>
              <a:t> levels, </a:t>
            </a:r>
            <a:r>
              <a:rPr lang="nl-NL" sz="1200" dirty="0" err="1" smtClean="0"/>
              <a:t>assume</a:t>
            </a:r>
            <a:r>
              <a:rPr lang="nl-NL" sz="1200" dirty="0"/>
              <a:t> </a:t>
            </a:r>
            <a:r>
              <a:rPr lang="nl-NL" sz="1200" dirty="0" smtClean="0"/>
              <a:t>α = .05</a:t>
            </a:r>
            <a:endParaRPr lang="en-US" sz="1200" dirty="0"/>
          </a:p>
        </p:txBody>
      </p:sp>
      <p:cxnSp>
        <p:nvCxnSpPr>
          <p:cNvPr id="12" name="Elbow Connector 11"/>
          <p:cNvCxnSpPr>
            <a:stCxn id="11" idx="3"/>
            <a:endCxn id="45" idx="3"/>
          </p:cNvCxnSpPr>
          <p:nvPr/>
        </p:nvCxnSpPr>
        <p:spPr>
          <a:xfrm flipH="1">
            <a:off x="8431071" y="426147"/>
            <a:ext cx="29361" cy="848692"/>
          </a:xfrm>
          <a:prstGeom prst="bentConnector3">
            <a:avLst>
              <a:gd name="adj1" fmla="val -7785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170084" y="2967627"/>
            <a:ext cx="158417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/>
              <a:t>[+/-] 500 </a:t>
            </a:r>
            <a:r>
              <a:rPr lang="nl-NL" sz="1200" dirty="0" err="1"/>
              <a:t>characters</a:t>
            </a:r>
            <a:r>
              <a:rPr lang="nl-NL" sz="1200" dirty="0"/>
              <a:t>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result</a:t>
            </a:r>
            <a:r>
              <a:rPr lang="nl-NL" sz="1200" dirty="0"/>
              <a:t> </a:t>
            </a:r>
            <a:r>
              <a:rPr lang="nl-NL" sz="1200" dirty="0" err="1"/>
              <a:t>indicate</a:t>
            </a:r>
            <a:r>
              <a:rPr lang="nl-NL" sz="1200" dirty="0"/>
              <a:t> a </a:t>
            </a:r>
            <a:r>
              <a:rPr lang="nl-NL" sz="1200" dirty="0" err="1"/>
              <a:t>result</a:t>
            </a:r>
            <a:r>
              <a:rPr lang="nl-NL" sz="1200" dirty="0"/>
              <a:t> was </a:t>
            </a:r>
            <a:r>
              <a:rPr lang="nl-NL" sz="1200" dirty="0" err="1"/>
              <a:t>expected</a:t>
            </a:r>
            <a:r>
              <a:rPr lang="nl-NL" sz="1200" dirty="0"/>
              <a:t>? (“</a:t>
            </a:r>
            <a:r>
              <a:rPr lang="nl-NL" sz="1200" dirty="0" err="1"/>
              <a:t>confirmed</a:t>
            </a:r>
            <a:r>
              <a:rPr lang="nl-NL" sz="1200" dirty="0"/>
              <a:t>”, “as [</a:t>
            </a:r>
            <a:r>
              <a:rPr lang="nl-NL" sz="1200" dirty="0" err="1"/>
              <a:t>expected</a:t>
            </a:r>
            <a:r>
              <a:rPr lang="nl-NL" sz="1200" dirty="0"/>
              <a:t>/</a:t>
            </a:r>
            <a:r>
              <a:rPr lang="nl-NL" sz="1200" dirty="0" err="1"/>
              <a:t>theorized</a:t>
            </a:r>
            <a:r>
              <a:rPr lang="nl-NL" sz="1200" dirty="0"/>
              <a:t>/</a:t>
            </a:r>
            <a:r>
              <a:rPr lang="nl-NL" sz="1200" dirty="0" err="1"/>
              <a:t>hypothesized</a:t>
            </a:r>
            <a:r>
              <a:rPr lang="nl-NL" sz="1200" dirty="0"/>
              <a:t>]”) 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4578643" y="3455264"/>
            <a:ext cx="158417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 smtClean="0"/>
              <a:t>Is </a:t>
            </a:r>
            <a:r>
              <a:rPr lang="nl-NL" sz="1200" dirty="0" err="1" smtClean="0"/>
              <a:t>an</a:t>
            </a:r>
            <a:r>
              <a:rPr lang="nl-NL" sz="1200" dirty="0" smtClean="0"/>
              <a:t> effect </a:t>
            </a:r>
            <a:r>
              <a:rPr lang="nl-NL" sz="1200" dirty="0" err="1" smtClean="0"/>
              <a:t>expected</a:t>
            </a:r>
            <a:r>
              <a:rPr lang="nl-NL" sz="1200" dirty="0" smtClean="0"/>
              <a:t>? (i.e., H1)</a:t>
            </a:r>
            <a:endParaRPr lang="en-US" sz="1200" dirty="0"/>
          </a:p>
        </p:txBody>
      </p:sp>
      <p:cxnSp>
        <p:nvCxnSpPr>
          <p:cNvPr id="74" name="Straight Arrow Connector 73"/>
          <p:cNvCxnSpPr>
            <a:endCxn id="72" idx="1"/>
          </p:cNvCxnSpPr>
          <p:nvPr/>
        </p:nvCxnSpPr>
        <p:spPr>
          <a:xfrm>
            <a:off x="3754260" y="3470519"/>
            <a:ext cx="824383" cy="215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851920" y="3209283"/>
            <a:ext cx="49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 smtClean="0"/>
              <a:t>Yes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70084" y="4686037"/>
            <a:ext cx="1584176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 smtClean="0"/>
              <a:t>Do </a:t>
            </a:r>
            <a:r>
              <a:rPr lang="nl-NL" sz="1200" dirty="0" err="1" smtClean="0"/>
              <a:t>any</a:t>
            </a:r>
            <a:r>
              <a:rPr lang="nl-NL" sz="1200" dirty="0" smtClean="0"/>
              <a:t> </a:t>
            </a:r>
            <a:r>
              <a:rPr lang="nl-NL" sz="1200" dirty="0" err="1" smtClean="0"/>
              <a:t>references</a:t>
            </a:r>
            <a:r>
              <a:rPr lang="nl-NL" sz="1200" dirty="0" smtClean="0"/>
              <a:t> in the paper </a:t>
            </a:r>
            <a:r>
              <a:rPr lang="nl-NL" sz="1200" dirty="0" err="1" smtClean="0"/>
              <a:t>to</a:t>
            </a:r>
            <a:r>
              <a:rPr lang="nl-NL" sz="1200" dirty="0" smtClean="0"/>
              <a:t> “gender”, “</a:t>
            </a:r>
            <a:r>
              <a:rPr lang="nl-NL" sz="1200" dirty="0" err="1" smtClean="0"/>
              <a:t>sex</a:t>
            </a:r>
            <a:r>
              <a:rPr lang="nl-NL" sz="1200" dirty="0" smtClean="0"/>
              <a:t>”, “</a:t>
            </a:r>
            <a:r>
              <a:rPr lang="nl-NL" sz="1200" dirty="0" err="1" smtClean="0"/>
              <a:t>female</a:t>
            </a:r>
            <a:r>
              <a:rPr lang="nl-NL" sz="1200" dirty="0" smtClean="0"/>
              <a:t>”, or “male” </a:t>
            </a:r>
            <a:r>
              <a:rPr lang="nl-NL" sz="1200" dirty="0" err="1" smtClean="0"/>
              <a:t>indicate</a:t>
            </a:r>
            <a:r>
              <a:rPr lang="nl-NL" sz="1200" dirty="0" smtClean="0"/>
              <a:t> </a:t>
            </a:r>
            <a:r>
              <a:rPr lang="nl-NL" sz="1200" dirty="0" err="1" smtClean="0"/>
              <a:t>an</a:t>
            </a:r>
            <a:r>
              <a:rPr lang="nl-NL" sz="1200" dirty="0" smtClean="0"/>
              <a:t> hypothesis?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2943866" y="4192700"/>
            <a:ext cx="49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 smtClean="0"/>
              <a:t>No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826538" y="6032901"/>
            <a:ext cx="49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 smtClean="0"/>
              <a:t>No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182486" y="6063679"/>
            <a:ext cx="158417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 smtClean="0"/>
              <a:t>Code 0 = no </a:t>
            </a:r>
            <a:r>
              <a:rPr lang="nl-NL" sz="1200" dirty="0" err="1" smtClean="0"/>
              <a:t>expectation</a:t>
            </a:r>
            <a:endParaRPr lang="en-US" sz="1200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962172" y="4070683"/>
            <a:ext cx="0" cy="518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endCxn id="88" idx="1"/>
          </p:cNvCxnSpPr>
          <p:nvPr/>
        </p:nvCxnSpPr>
        <p:spPr>
          <a:xfrm rot="16200000" flipH="1">
            <a:off x="4727287" y="3839312"/>
            <a:ext cx="690085" cy="42203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62277" y="5598493"/>
            <a:ext cx="158417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 smtClean="0"/>
              <a:t>Code the </a:t>
            </a:r>
            <a:r>
              <a:rPr lang="nl-NL" sz="1200" dirty="0" err="1" smtClean="0"/>
              <a:t>alpha</a:t>
            </a:r>
            <a:r>
              <a:rPr lang="nl-NL" sz="1200" dirty="0" smtClean="0"/>
              <a:t> level.</a:t>
            </a:r>
            <a:endParaRPr lang="en-US" sz="1200" dirty="0"/>
          </a:p>
        </p:txBody>
      </p:sp>
      <p:cxnSp>
        <p:nvCxnSpPr>
          <p:cNvPr id="98" name="Straight Arrow Connector 97"/>
          <p:cNvCxnSpPr>
            <a:stCxn id="40" idx="2"/>
            <a:endCxn id="97" idx="0"/>
          </p:cNvCxnSpPr>
          <p:nvPr/>
        </p:nvCxnSpPr>
        <p:spPr>
          <a:xfrm>
            <a:off x="1054365" y="5273918"/>
            <a:ext cx="0" cy="324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578643" y="4334403"/>
            <a:ext cx="158417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 smtClean="0"/>
              <a:t>Is </a:t>
            </a:r>
            <a:r>
              <a:rPr lang="nl-NL" sz="1200" dirty="0" err="1" smtClean="0"/>
              <a:t>there</a:t>
            </a:r>
            <a:r>
              <a:rPr lang="nl-NL" sz="1200" dirty="0" smtClean="0"/>
              <a:t> no effect </a:t>
            </a:r>
            <a:r>
              <a:rPr lang="nl-NL" sz="1200" dirty="0" err="1" smtClean="0"/>
              <a:t>expected</a:t>
            </a:r>
            <a:r>
              <a:rPr lang="nl-NL" sz="1200" dirty="0" smtClean="0"/>
              <a:t>? (i.e., H0)</a:t>
            </a:r>
            <a:endParaRPr lang="en-US" sz="1200" dirty="0"/>
          </a:p>
        </p:txBody>
      </p:sp>
      <p:cxnSp>
        <p:nvCxnSpPr>
          <p:cNvPr id="107" name="Straight Arrow Connector 106"/>
          <p:cNvCxnSpPr>
            <a:stCxn id="72" idx="2"/>
            <a:endCxn id="105" idx="0"/>
          </p:cNvCxnSpPr>
          <p:nvPr/>
        </p:nvCxnSpPr>
        <p:spPr>
          <a:xfrm>
            <a:off x="5370731" y="3916929"/>
            <a:ext cx="0" cy="417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endCxn id="72" idx="1"/>
          </p:cNvCxnSpPr>
          <p:nvPr/>
        </p:nvCxnSpPr>
        <p:spPr>
          <a:xfrm flipV="1">
            <a:off x="3754260" y="3686097"/>
            <a:ext cx="824383" cy="14104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737120" y="4203598"/>
            <a:ext cx="49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 smtClean="0"/>
              <a:t>Yes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413927" y="4014281"/>
            <a:ext cx="49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 smtClean="0"/>
              <a:t>No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82486" y="3452794"/>
            <a:ext cx="158417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 smtClean="0"/>
              <a:t>Code 2 = effect </a:t>
            </a:r>
            <a:r>
              <a:rPr lang="nl-NL" sz="1200" dirty="0" err="1" smtClean="0"/>
              <a:t>expected</a:t>
            </a:r>
            <a:endParaRPr lang="en-US" sz="1200" dirty="0"/>
          </a:p>
        </p:txBody>
      </p:sp>
      <p:cxnSp>
        <p:nvCxnSpPr>
          <p:cNvPr id="135" name="Elbow Connector 134"/>
          <p:cNvCxnSpPr>
            <a:stCxn id="105" idx="2"/>
            <a:endCxn id="88" idx="0"/>
          </p:cNvCxnSpPr>
          <p:nvPr/>
        </p:nvCxnSpPr>
        <p:spPr>
          <a:xfrm rot="16200000" flipH="1">
            <a:off x="6038847" y="4127951"/>
            <a:ext cx="1267611" cy="26038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456682" y="5126578"/>
            <a:ext cx="49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 smtClean="0"/>
              <a:t>No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456682" y="3459573"/>
            <a:ext cx="49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 smtClean="0"/>
              <a:t>Yes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455684" y="4229571"/>
            <a:ext cx="49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 smtClean="0"/>
              <a:t>Yes</a:t>
            </a:r>
          </a:p>
        </p:txBody>
      </p:sp>
      <p:cxnSp>
        <p:nvCxnSpPr>
          <p:cNvPr id="14" name="Elbow Connector 13"/>
          <p:cNvCxnSpPr>
            <a:stCxn id="97" idx="2"/>
            <a:endCxn id="67" idx="1"/>
          </p:cNvCxnSpPr>
          <p:nvPr/>
        </p:nvCxnSpPr>
        <p:spPr>
          <a:xfrm rot="5400000" flipH="1" flipV="1">
            <a:off x="458374" y="4163782"/>
            <a:ext cx="2307700" cy="1115719"/>
          </a:xfrm>
          <a:prstGeom prst="bentConnector4">
            <a:avLst>
              <a:gd name="adj1" fmla="val -9906"/>
              <a:gd name="adj2" fmla="val 854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2" idx="3"/>
            <a:endCxn id="130" idx="1"/>
          </p:cNvCxnSpPr>
          <p:nvPr/>
        </p:nvCxnSpPr>
        <p:spPr>
          <a:xfrm flipV="1">
            <a:off x="6162819" y="3683627"/>
            <a:ext cx="1019667" cy="2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182486" y="4334403"/>
            <a:ext cx="158417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200" dirty="0" smtClean="0"/>
              <a:t>Code 1 = no effect </a:t>
            </a:r>
            <a:r>
              <a:rPr lang="nl-NL" sz="1200" dirty="0" err="1" smtClean="0"/>
              <a:t>expected</a:t>
            </a:r>
            <a:endParaRPr lang="en-US" sz="1200" dirty="0"/>
          </a:p>
        </p:txBody>
      </p:sp>
      <p:cxnSp>
        <p:nvCxnSpPr>
          <p:cNvPr id="81" name="Straight Arrow Connector 80"/>
          <p:cNvCxnSpPr>
            <a:stCxn id="105" idx="3"/>
            <a:endCxn id="80" idx="1"/>
          </p:cNvCxnSpPr>
          <p:nvPr/>
        </p:nvCxnSpPr>
        <p:spPr>
          <a:xfrm>
            <a:off x="6162819" y="4565236"/>
            <a:ext cx="10196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918903" y="767007"/>
            <a:ext cx="1512168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1200" dirty="0"/>
              <a:t>[+/-] 500 </a:t>
            </a:r>
            <a:r>
              <a:rPr lang="nl-NL" sz="1200" dirty="0" err="1"/>
              <a:t>characters</a:t>
            </a:r>
            <a:r>
              <a:rPr lang="nl-NL" sz="1200" dirty="0"/>
              <a:t> </a:t>
            </a:r>
            <a:r>
              <a:rPr lang="nl-NL" sz="1200" dirty="0" err="1"/>
              <a:t>actually</a:t>
            </a:r>
            <a:r>
              <a:rPr lang="nl-NL" sz="1200" dirty="0"/>
              <a:t> </a:t>
            </a:r>
            <a:r>
              <a:rPr lang="nl-NL" sz="1200" dirty="0" err="1"/>
              <a:t>indicate</a:t>
            </a:r>
            <a:r>
              <a:rPr lang="nl-NL" sz="1200" dirty="0"/>
              <a:t> </a:t>
            </a:r>
            <a:r>
              <a:rPr lang="nl-NL" sz="1200" dirty="0" err="1"/>
              <a:t>it</a:t>
            </a:r>
            <a:r>
              <a:rPr lang="nl-NL" sz="1200" dirty="0"/>
              <a:t> </a:t>
            </a:r>
            <a:r>
              <a:rPr lang="nl-NL" sz="1200" dirty="0" err="1"/>
              <a:t>regards</a:t>
            </a:r>
            <a:r>
              <a:rPr lang="nl-NL" sz="1200" dirty="0"/>
              <a:t> gender effect? (manual, </a:t>
            </a:r>
            <a:r>
              <a:rPr lang="nl-NL" sz="1200" dirty="0" err="1"/>
              <a:t>one</a:t>
            </a:r>
            <a:r>
              <a:rPr lang="nl-NL" sz="1200" dirty="0"/>
              <a:t> </a:t>
            </a:r>
            <a:r>
              <a:rPr lang="nl-NL" sz="1200" dirty="0" err="1"/>
              <a:t>coder</a:t>
            </a:r>
            <a:r>
              <a:rPr lang="nl-NL" sz="1200" dirty="0"/>
              <a:t> </a:t>
            </a:r>
            <a:r>
              <a:rPr lang="nl-NL" sz="1200" dirty="0" err="1"/>
              <a:t>CHJH</a:t>
            </a:r>
            <a:r>
              <a:rPr lang="nl-NL" sz="1200" dirty="0"/>
              <a:t>)</a:t>
            </a:r>
            <a:endParaRPr lang="en-US" sz="1200" dirty="0"/>
          </a:p>
        </p:txBody>
      </p:sp>
      <p:cxnSp>
        <p:nvCxnSpPr>
          <p:cNvPr id="48" name="Straight Arrow Connector 47"/>
          <p:cNvCxnSpPr>
            <a:stCxn id="45" idx="2"/>
            <a:endCxn id="57" idx="0"/>
          </p:cNvCxnSpPr>
          <p:nvPr/>
        </p:nvCxnSpPr>
        <p:spPr>
          <a:xfrm>
            <a:off x="7674987" y="1782670"/>
            <a:ext cx="533417" cy="55806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2"/>
            <a:endCxn id="53" idx="0"/>
          </p:cNvCxnSpPr>
          <p:nvPr/>
        </p:nvCxnSpPr>
        <p:spPr>
          <a:xfrm flipH="1">
            <a:off x="6429528" y="1782670"/>
            <a:ext cx="1245459" cy="58768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673444" y="2370351"/>
            <a:ext cx="151216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1200" dirty="0" err="1" smtClean="0"/>
              <a:t>Retain</a:t>
            </a:r>
            <a:r>
              <a:rPr lang="nl-NL" sz="1200" dirty="0" smtClean="0"/>
              <a:t> </a:t>
            </a:r>
            <a:r>
              <a:rPr lang="nl-NL" sz="1200" dirty="0" err="1" smtClean="0"/>
              <a:t>result</a:t>
            </a:r>
            <a:r>
              <a:rPr lang="nl-NL" sz="1200" dirty="0" smtClean="0"/>
              <a:t>, select out </a:t>
            </a:r>
            <a:r>
              <a:rPr lang="nl-NL" sz="1200" dirty="0" err="1" smtClean="0"/>
              <a:t>all</a:t>
            </a:r>
            <a:r>
              <a:rPr lang="nl-NL" sz="1200" dirty="0" smtClean="0"/>
              <a:t> </a:t>
            </a:r>
            <a:r>
              <a:rPr lang="nl-NL" sz="1200" dirty="0" err="1" smtClean="0"/>
              <a:t>other</a:t>
            </a:r>
            <a:r>
              <a:rPr lang="nl-NL" sz="1200" dirty="0" smtClean="0"/>
              <a:t> </a:t>
            </a:r>
            <a:r>
              <a:rPr lang="nl-NL" sz="1200" dirty="0" err="1" smtClean="0"/>
              <a:t>results</a:t>
            </a:r>
            <a:r>
              <a:rPr lang="nl-NL" sz="1200" dirty="0" smtClean="0"/>
              <a:t> </a:t>
            </a:r>
            <a:r>
              <a:rPr lang="nl-NL" sz="1200" dirty="0" err="1" smtClean="0"/>
              <a:t>from</a:t>
            </a:r>
            <a:r>
              <a:rPr lang="nl-NL" sz="1200" dirty="0" smtClean="0"/>
              <a:t> </a:t>
            </a:r>
            <a:r>
              <a:rPr lang="nl-NL" sz="1200" dirty="0" err="1" smtClean="0"/>
              <a:t>that</a:t>
            </a:r>
            <a:r>
              <a:rPr lang="nl-NL" sz="1200" dirty="0" smtClean="0"/>
              <a:t> paper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7452320" y="2340732"/>
            <a:ext cx="151216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1200" dirty="0" err="1" smtClean="0"/>
              <a:t>Disgard</a:t>
            </a:r>
            <a:r>
              <a:rPr lang="nl-NL" sz="1200" dirty="0" smtClean="0"/>
              <a:t> </a:t>
            </a:r>
            <a:r>
              <a:rPr lang="nl-NL" sz="1200" dirty="0" err="1" smtClean="0"/>
              <a:t>result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6560676" y="1923602"/>
            <a:ext cx="49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 smtClean="0"/>
              <a:t>Yes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919383" y="1898125"/>
            <a:ext cx="491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 smtClean="0"/>
              <a:t>No</a:t>
            </a:r>
          </a:p>
        </p:txBody>
      </p:sp>
      <p:cxnSp>
        <p:nvCxnSpPr>
          <p:cNvPr id="33" name="Elbow Connector 32"/>
          <p:cNvCxnSpPr>
            <a:stCxn id="53" idx="1"/>
            <a:endCxn id="45" idx="1"/>
          </p:cNvCxnSpPr>
          <p:nvPr/>
        </p:nvCxnSpPr>
        <p:spPr>
          <a:xfrm rot="10800000" flipH="1">
            <a:off x="5673443" y="1274839"/>
            <a:ext cx="1245459" cy="1418678"/>
          </a:xfrm>
          <a:prstGeom prst="bentConnector3">
            <a:avLst>
              <a:gd name="adj1" fmla="val -398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7" idx="2"/>
            <a:endCxn id="45" idx="1"/>
          </p:cNvCxnSpPr>
          <p:nvPr/>
        </p:nvCxnSpPr>
        <p:spPr>
          <a:xfrm rot="5400000" flipH="1">
            <a:off x="6892208" y="1301535"/>
            <a:ext cx="1342892" cy="1289501"/>
          </a:xfrm>
          <a:prstGeom prst="bentConnector4">
            <a:avLst>
              <a:gd name="adj1" fmla="val -45288"/>
              <a:gd name="adj2" fmla="val 2347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641862" y="2112560"/>
            <a:ext cx="16077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 err="1" smtClean="0"/>
              <a:t>Repeat</a:t>
            </a:r>
            <a:r>
              <a:rPr lang="nl-NL" sz="1100" dirty="0" smtClean="0"/>
              <a:t> </a:t>
            </a:r>
            <a:r>
              <a:rPr lang="nl-NL" sz="1100" dirty="0" err="1" smtClean="0"/>
              <a:t>until</a:t>
            </a:r>
            <a:r>
              <a:rPr lang="nl-NL" sz="1100" dirty="0" smtClean="0"/>
              <a:t> quotum </a:t>
            </a:r>
            <a:r>
              <a:rPr lang="nl-NL" sz="1100" dirty="0" err="1" smtClean="0"/>
              <a:t>reached</a:t>
            </a:r>
            <a:r>
              <a:rPr lang="nl-NL" sz="1100" dirty="0" smtClean="0"/>
              <a:t> (90 </a:t>
            </a:r>
            <a:r>
              <a:rPr lang="nl-NL" sz="1100" dirty="0" err="1" smtClean="0"/>
              <a:t>sig</a:t>
            </a:r>
            <a:r>
              <a:rPr lang="nl-NL" sz="1100" dirty="0" smtClean="0"/>
              <a:t>, 90 </a:t>
            </a:r>
            <a:r>
              <a:rPr lang="nl-NL" sz="1100" dirty="0" err="1" smtClean="0"/>
              <a:t>nsig</a:t>
            </a:r>
            <a:r>
              <a:rPr lang="nl-NL" sz="1100" dirty="0" smtClean="0"/>
              <a:t>) </a:t>
            </a:r>
          </a:p>
        </p:txBody>
      </p:sp>
      <p:cxnSp>
        <p:nvCxnSpPr>
          <p:cNvPr id="43" name="Elbow Connector 42"/>
          <p:cNvCxnSpPr>
            <a:endCxn id="40" idx="0"/>
          </p:cNvCxnSpPr>
          <p:nvPr/>
        </p:nvCxnSpPr>
        <p:spPr>
          <a:xfrm rot="10800000" flipV="1">
            <a:off x="1054366" y="1898124"/>
            <a:ext cx="4093699" cy="8828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86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76672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Cluster sampling </a:t>
            </a:r>
            <a:r>
              <a:rPr lang="nl-NL" dirty="0" err="1" smtClean="0"/>
              <a:t>under</a:t>
            </a:r>
            <a:r>
              <a:rPr lang="nl-NL" dirty="0" smtClean="0"/>
              <a:t> the </a:t>
            </a:r>
            <a:r>
              <a:rPr lang="nl-NL" dirty="0" err="1" smtClean="0"/>
              <a:t>middle</a:t>
            </a:r>
            <a:r>
              <a:rPr lang="nl-NL" dirty="0" smtClean="0"/>
              <a:t> of the </a:t>
            </a:r>
            <a:r>
              <a:rPr lang="nl-NL" dirty="0" err="1" smtClean="0"/>
              <a:t>median</a:t>
            </a:r>
            <a:r>
              <a:rPr lang="nl-NL" dirty="0" smtClean="0"/>
              <a:t> effect range found in Hyde (2005); d = .23, i.e. r ~= .11. </a:t>
            </a:r>
            <a:r>
              <a:rPr lang="nl-NL" dirty="0" err="1" smtClean="0"/>
              <a:t>Given</a:t>
            </a:r>
            <a:r>
              <a:rPr lang="nl-NL" dirty="0" smtClean="0"/>
              <a:t> </a:t>
            </a:r>
            <a:r>
              <a:rPr lang="nl-NL" dirty="0" err="1" smtClean="0"/>
              <a:t>median</a:t>
            </a:r>
            <a:r>
              <a:rPr lang="nl-NL" dirty="0" smtClean="0"/>
              <a:t> sample </a:t>
            </a:r>
            <a:r>
              <a:rPr lang="nl-NL" dirty="0" err="1" smtClean="0"/>
              <a:t>size</a:t>
            </a:r>
            <a:r>
              <a:rPr lang="nl-NL" dirty="0" smtClean="0"/>
              <a:t>, power </a:t>
            </a:r>
            <a:r>
              <a:rPr lang="nl-NL" dirty="0" err="1" smtClean="0"/>
              <a:t>for</a:t>
            </a:r>
            <a:r>
              <a:rPr lang="nl-NL" dirty="0" smtClean="0"/>
              <a:t> Fisher </a:t>
            </a:r>
            <a:r>
              <a:rPr lang="nl-NL" dirty="0" err="1" smtClean="0"/>
              <a:t>method</a:t>
            </a:r>
            <a:r>
              <a:rPr lang="nl-NL" dirty="0" smtClean="0"/>
              <a:t> is .80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 effect </a:t>
            </a:r>
            <a:r>
              <a:rPr lang="nl-NL" dirty="0" err="1" smtClean="0"/>
              <a:t>size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k=15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43857"/>
              </p:ext>
            </p:extLst>
          </p:nvPr>
        </p:nvGraphicFramePr>
        <p:xfrm>
          <a:off x="1403648" y="2132856"/>
          <a:ext cx="60960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No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expectation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H0 </a:t>
                      </a:r>
                      <a:r>
                        <a:rPr lang="nl-NL" dirty="0" err="1" smtClean="0"/>
                        <a:t>expected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H1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expected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Significant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Nonsignificant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39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283</Words>
  <Application>Microsoft Office PowerPoint</Application>
  <PresentationFormat>On-screen Show (4:3)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Tilburg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C.H.J. Hartgerink</dc:creator>
  <cp:lastModifiedBy>C.H.J. Hartgerink</cp:lastModifiedBy>
  <cp:revision>40</cp:revision>
  <cp:lastPrinted>2014-10-24T06:44:13Z</cp:lastPrinted>
  <dcterms:created xsi:type="dcterms:W3CDTF">2014-10-09T13:31:23Z</dcterms:created>
  <dcterms:modified xsi:type="dcterms:W3CDTF">2015-01-14T11:19:42Z</dcterms:modified>
</cp:coreProperties>
</file>