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742113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.H.J. Hartgerink" initials="CH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00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7285-FBE8-4D3C-8B6B-37DAD4D84FB8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169-C286-4491-82BF-8F7DF1F75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8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7285-FBE8-4D3C-8B6B-37DAD4D84FB8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169-C286-4491-82BF-8F7DF1F75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1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7285-FBE8-4D3C-8B6B-37DAD4D84FB8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169-C286-4491-82BF-8F7DF1F75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7285-FBE8-4D3C-8B6B-37DAD4D84FB8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169-C286-4491-82BF-8F7DF1F75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4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7285-FBE8-4D3C-8B6B-37DAD4D84FB8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169-C286-4491-82BF-8F7DF1F75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23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7285-FBE8-4D3C-8B6B-37DAD4D84FB8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169-C286-4491-82BF-8F7DF1F75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6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7285-FBE8-4D3C-8B6B-37DAD4D84FB8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169-C286-4491-82BF-8F7DF1F75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59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7285-FBE8-4D3C-8B6B-37DAD4D84FB8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169-C286-4491-82BF-8F7DF1F75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94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7285-FBE8-4D3C-8B6B-37DAD4D84FB8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169-C286-4491-82BF-8F7DF1F75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7285-FBE8-4D3C-8B6B-37DAD4D84FB8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169-C286-4491-82BF-8F7DF1F75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8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7285-FBE8-4D3C-8B6B-37DAD4D84FB8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169-C286-4491-82BF-8F7DF1F75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0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A7285-FBE8-4D3C-8B6B-37DAD4D84FB8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8B169-C286-4491-82BF-8F7DF1F75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2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443" y="656979"/>
            <a:ext cx="151216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Papers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195736" y="102980"/>
            <a:ext cx="2016224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Statcheck [gender] [+/-] 100 </a:t>
            </a:r>
            <a:r>
              <a:rPr lang="nl-NL" sz="1200" dirty="0" err="1" smtClean="0"/>
              <a:t>characters</a:t>
            </a:r>
            <a:r>
              <a:rPr lang="nl-NL" sz="1200" dirty="0" smtClean="0"/>
              <a:t> </a:t>
            </a:r>
            <a:r>
              <a:rPr lang="nl-NL" sz="1200" dirty="0" err="1" smtClean="0"/>
              <a:t>searched</a:t>
            </a:r>
            <a:r>
              <a:rPr lang="nl-NL" sz="1200" dirty="0" smtClean="0"/>
              <a:t> </a:t>
            </a:r>
            <a:r>
              <a:rPr lang="nl-NL" sz="1200" dirty="0" err="1" smtClean="0"/>
              <a:t>for</a:t>
            </a:r>
            <a:r>
              <a:rPr lang="nl-NL" sz="1200" dirty="0" smtClean="0"/>
              <a:t>: </a:t>
            </a:r>
          </a:p>
          <a:p>
            <a:pPr algn="ctr"/>
            <a:r>
              <a:rPr lang="nl-NL" sz="1200" dirty="0" smtClean="0"/>
              <a:t>“gender” OR</a:t>
            </a:r>
          </a:p>
          <a:p>
            <a:pPr algn="ctr"/>
            <a:r>
              <a:rPr lang="nl-NL" sz="1200" dirty="0" smtClean="0"/>
              <a:t>“</a:t>
            </a:r>
            <a:r>
              <a:rPr lang="nl-NL" sz="1200" dirty="0" err="1" smtClean="0"/>
              <a:t>sex</a:t>
            </a:r>
            <a:r>
              <a:rPr lang="nl-NL" sz="1200" dirty="0" smtClean="0"/>
              <a:t>” OR</a:t>
            </a:r>
          </a:p>
          <a:p>
            <a:pPr algn="ctr"/>
            <a:r>
              <a:rPr lang="nl-NL" sz="1200" dirty="0" smtClean="0"/>
              <a:t>(“</a:t>
            </a:r>
            <a:r>
              <a:rPr lang="nl-NL" sz="1200" dirty="0" err="1" smtClean="0"/>
              <a:t>female</a:t>
            </a:r>
            <a:r>
              <a:rPr lang="nl-NL" sz="1200" dirty="0" smtClean="0"/>
              <a:t>” AND “male”) OR</a:t>
            </a:r>
          </a:p>
          <a:p>
            <a:pPr algn="ctr"/>
            <a:r>
              <a:rPr lang="en-US" sz="1200" dirty="0" smtClean="0"/>
              <a:t>(“ man” AND “ woman”) OR</a:t>
            </a:r>
          </a:p>
          <a:p>
            <a:pPr algn="ctr"/>
            <a:r>
              <a:rPr lang="en-US" sz="1200" dirty="0" smtClean="0"/>
              <a:t>(“ men” AND “ women”)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650651" y="472311"/>
            <a:ext cx="151216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sz="1200" dirty="0" err="1" smtClean="0"/>
              <a:t>Remove</a:t>
            </a:r>
            <a:r>
              <a:rPr lang="nl-NL" sz="1200" dirty="0" smtClean="0"/>
              <a:t> </a:t>
            </a:r>
            <a:r>
              <a:rPr lang="nl-NL" sz="1200" dirty="0" err="1" smtClean="0"/>
              <a:t>decision</a:t>
            </a:r>
            <a:r>
              <a:rPr lang="nl-NL" sz="1200" dirty="0" smtClean="0"/>
              <a:t> </a:t>
            </a:r>
            <a:r>
              <a:rPr lang="nl-NL" sz="1200" dirty="0" err="1" smtClean="0"/>
              <a:t>errors</a:t>
            </a:r>
            <a:r>
              <a:rPr lang="nl-NL" sz="1200" dirty="0" smtClean="0"/>
              <a:t>, select </a:t>
            </a:r>
            <a:r>
              <a:rPr lang="nl-NL" sz="1200" dirty="0" err="1" smtClean="0"/>
              <a:t>only</a:t>
            </a:r>
            <a:r>
              <a:rPr lang="nl-NL" sz="1200" dirty="0" smtClean="0"/>
              <a:t> gender TRUE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948264" y="287647"/>
            <a:ext cx="151216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Random ordering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stCxn id="9" idx="3"/>
            <a:endCxn id="11" idx="1"/>
          </p:cNvCxnSpPr>
          <p:nvPr/>
        </p:nvCxnSpPr>
        <p:spPr>
          <a:xfrm flipV="1">
            <a:off x="6162819" y="426147"/>
            <a:ext cx="785445" cy="369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9" idx="1"/>
          </p:cNvCxnSpPr>
          <p:nvPr/>
        </p:nvCxnSpPr>
        <p:spPr>
          <a:xfrm flipV="1">
            <a:off x="4211960" y="795477"/>
            <a:ext cx="43869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8" idx="1"/>
          </p:cNvCxnSpPr>
          <p:nvPr/>
        </p:nvCxnSpPr>
        <p:spPr>
          <a:xfrm flipV="1">
            <a:off x="1656611" y="795478"/>
            <a:ext cx="53912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11" idx="3"/>
            <a:endCxn id="45" idx="3"/>
          </p:cNvCxnSpPr>
          <p:nvPr/>
        </p:nvCxnSpPr>
        <p:spPr>
          <a:xfrm flipH="1">
            <a:off x="8431071" y="426147"/>
            <a:ext cx="29361" cy="848692"/>
          </a:xfrm>
          <a:prstGeom prst="bentConnector3">
            <a:avLst>
              <a:gd name="adj1" fmla="val -7785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36179" y="2794292"/>
            <a:ext cx="158417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200" dirty="0"/>
              <a:t>[+/-] 500 </a:t>
            </a:r>
            <a:r>
              <a:rPr lang="nl-NL" sz="1200" dirty="0" err="1"/>
              <a:t>characters</a:t>
            </a:r>
            <a:r>
              <a:rPr lang="nl-NL" sz="1200" dirty="0"/>
              <a:t> </a:t>
            </a:r>
            <a:r>
              <a:rPr lang="nl-NL" sz="1200" dirty="0" err="1"/>
              <a:t>from</a:t>
            </a:r>
            <a:r>
              <a:rPr lang="nl-NL" sz="1200" dirty="0"/>
              <a:t> </a:t>
            </a:r>
            <a:r>
              <a:rPr lang="nl-NL" sz="1200" dirty="0" err="1"/>
              <a:t>result</a:t>
            </a:r>
            <a:r>
              <a:rPr lang="nl-NL" sz="1200" dirty="0"/>
              <a:t> </a:t>
            </a:r>
            <a:r>
              <a:rPr lang="nl-NL" sz="1200" dirty="0" err="1"/>
              <a:t>indicate</a:t>
            </a:r>
            <a:r>
              <a:rPr lang="nl-NL" sz="1200" dirty="0"/>
              <a:t> a </a:t>
            </a:r>
            <a:r>
              <a:rPr lang="nl-NL" sz="1200" dirty="0" err="1"/>
              <a:t>result</a:t>
            </a:r>
            <a:r>
              <a:rPr lang="nl-NL" sz="1200" dirty="0"/>
              <a:t> was </a:t>
            </a:r>
            <a:r>
              <a:rPr lang="nl-NL" sz="1200" dirty="0" err="1"/>
              <a:t>expected</a:t>
            </a:r>
            <a:r>
              <a:rPr lang="nl-NL" sz="1200" dirty="0"/>
              <a:t>? (“confirmed”, “as [expected/theorized/hypothesized</a:t>
            </a:r>
            <a:r>
              <a:rPr lang="nl-NL" sz="1200" dirty="0" smtClean="0"/>
              <a:t>]”, etc.) 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1835696" y="4221325"/>
            <a:ext cx="158417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200" dirty="0" smtClean="0"/>
              <a:t>Is </a:t>
            </a:r>
            <a:r>
              <a:rPr lang="nl-NL" sz="1200" dirty="0" smtClean="0"/>
              <a:t>the effect significant? </a:t>
            </a:r>
            <a:r>
              <a:rPr lang="nl-NL" sz="1200" dirty="0" smtClean="0"/>
              <a:t>(i.e., H1)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1375290" y="4180247"/>
            <a:ext cx="491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100" dirty="0" smtClean="0"/>
              <a:t>Yes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90501" y="6032901"/>
            <a:ext cx="491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100" dirty="0" smtClean="0"/>
              <a:t>No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411760" y="6087632"/>
            <a:ext cx="158417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200" dirty="0" smtClean="0"/>
              <a:t>Code 3 = no expectation</a:t>
            </a:r>
            <a:endParaRPr lang="en-US" sz="1200" dirty="0"/>
          </a:p>
        </p:txBody>
      </p:sp>
      <p:cxnSp>
        <p:nvCxnSpPr>
          <p:cNvPr id="94" name="Elbow Connector 93"/>
          <p:cNvCxnSpPr>
            <a:stCxn id="67" idx="2"/>
            <a:endCxn id="88" idx="1"/>
          </p:cNvCxnSpPr>
          <p:nvPr/>
        </p:nvCxnSpPr>
        <p:spPr>
          <a:xfrm rot="16200000" flipH="1">
            <a:off x="608091" y="4514796"/>
            <a:ext cx="2323844" cy="12834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753038" y="5032524"/>
            <a:ext cx="172154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200" dirty="0" smtClean="0"/>
              <a:t>Is </a:t>
            </a:r>
            <a:r>
              <a:rPr lang="nl-NL" sz="1200" dirty="0" smtClean="0"/>
              <a:t>the effect nonsignificant? </a:t>
            </a:r>
            <a:r>
              <a:rPr lang="nl-NL" sz="1200" dirty="0" smtClean="0"/>
              <a:t>(i.e., H0)</a:t>
            </a:r>
            <a:endParaRPr lang="en-US" sz="1200" dirty="0"/>
          </a:p>
        </p:txBody>
      </p:sp>
      <p:cxnSp>
        <p:nvCxnSpPr>
          <p:cNvPr id="107" name="Straight Arrow Connector 106"/>
          <p:cNvCxnSpPr>
            <a:stCxn id="72" idx="2"/>
          </p:cNvCxnSpPr>
          <p:nvPr/>
        </p:nvCxnSpPr>
        <p:spPr>
          <a:xfrm>
            <a:off x="2627784" y="4682990"/>
            <a:ext cx="0" cy="343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561059" y="4708576"/>
            <a:ext cx="491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100" dirty="0" smtClean="0"/>
              <a:t>No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4129034" y="4221324"/>
            <a:ext cx="158417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200" dirty="0" smtClean="0"/>
              <a:t>Code 2 = effect </a:t>
            </a:r>
            <a:r>
              <a:rPr lang="nl-NL" sz="1200" dirty="0" err="1" smtClean="0"/>
              <a:t>expected</a:t>
            </a:r>
            <a:endParaRPr lang="en-US" sz="1200" dirty="0"/>
          </a:p>
        </p:txBody>
      </p:sp>
      <p:sp>
        <p:nvSpPr>
          <p:cNvPr id="139" name="TextBox 138"/>
          <p:cNvSpPr txBox="1"/>
          <p:nvPr/>
        </p:nvSpPr>
        <p:spPr>
          <a:xfrm>
            <a:off x="3474587" y="4166599"/>
            <a:ext cx="491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100" dirty="0" smtClean="0"/>
              <a:t>Yes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3542725" y="4971080"/>
            <a:ext cx="491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100" dirty="0" smtClean="0"/>
              <a:t>Yes</a:t>
            </a:r>
          </a:p>
        </p:txBody>
      </p:sp>
      <p:cxnSp>
        <p:nvCxnSpPr>
          <p:cNvPr id="14" name="Elbow Connector 13"/>
          <p:cNvCxnSpPr>
            <a:stCxn id="67" idx="2"/>
            <a:endCxn id="72" idx="1"/>
          </p:cNvCxnSpPr>
          <p:nvPr/>
        </p:nvCxnSpPr>
        <p:spPr>
          <a:xfrm rot="16200000" flipH="1">
            <a:off x="1253213" y="3869674"/>
            <a:ext cx="457537" cy="70742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2" idx="3"/>
            <a:endCxn id="130" idx="1"/>
          </p:cNvCxnSpPr>
          <p:nvPr/>
        </p:nvCxnSpPr>
        <p:spPr>
          <a:xfrm flipV="1">
            <a:off x="3419872" y="4452157"/>
            <a:ext cx="70916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129034" y="5026548"/>
            <a:ext cx="158417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200" dirty="0" smtClean="0"/>
              <a:t>Code 1 = no effect </a:t>
            </a:r>
            <a:r>
              <a:rPr lang="nl-NL" sz="1200" dirty="0" err="1" smtClean="0"/>
              <a:t>expected</a:t>
            </a:r>
            <a:endParaRPr lang="en-US" sz="1200" dirty="0"/>
          </a:p>
        </p:txBody>
      </p:sp>
      <p:cxnSp>
        <p:nvCxnSpPr>
          <p:cNvPr id="81" name="Straight Arrow Connector 80"/>
          <p:cNvCxnSpPr>
            <a:endCxn id="80" idx="1"/>
          </p:cNvCxnSpPr>
          <p:nvPr/>
        </p:nvCxnSpPr>
        <p:spPr>
          <a:xfrm flipV="1">
            <a:off x="3488558" y="5257381"/>
            <a:ext cx="640476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918903" y="767007"/>
            <a:ext cx="1512168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sz="1200" dirty="0"/>
              <a:t>[+/-] 500 </a:t>
            </a:r>
            <a:r>
              <a:rPr lang="nl-NL" sz="1200" dirty="0" err="1"/>
              <a:t>characters</a:t>
            </a:r>
            <a:r>
              <a:rPr lang="nl-NL" sz="1200" dirty="0"/>
              <a:t> </a:t>
            </a:r>
            <a:r>
              <a:rPr lang="nl-NL" sz="1200" dirty="0" err="1"/>
              <a:t>actually</a:t>
            </a:r>
            <a:r>
              <a:rPr lang="nl-NL" sz="1200" dirty="0"/>
              <a:t> </a:t>
            </a:r>
            <a:r>
              <a:rPr lang="nl-NL" sz="1200" dirty="0" err="1"/>
              <a:t>indicate</a:t>
            </a:r>
            <a:r>
              <a:rPr lang="nl-NL" sz="1200" dirty="0"/>
              <a:t> </a:t>
            </a:r>
            <a:r>
              <a:rPr lang="nl-NL" sz="1200" dirty="0" err="1"/>
              <a:t>it</a:t>
            </a:r>
            <a:r>
              <a:rPr lang="nl-NL" sz="1200" dirty="0"/>
              <a:t> </a:t>
            </a:r>
            <a:r>
              <a:rPr lang="nl-NL" sz="1200" dirty="0" err="1"/>
              <a:t>regards</a:t>
            </a:r>
            <a:r>
              <a:rPr lang="nl-NL" sz="1200" dirty="0"/>
              <a:t> gender effect? (manual, </a:t>
            </a:r>
            <a:r>
              <a:rPr lang="nl-NL" sz="1200" dirty="0" err="1"/>
              <a:t>one</a:t>
            </a:r>
            <a:r>
              <a:rPr lang="nl-NL" sz="1200" dirty="0"/>
              <a:t> </a:t>
            </a:r>
            <a:r>
              <a:rPr lang="nl-NL" sz="1200" dirty="0" err="1"/>
              <a:t>coder</a:t>
            </a:r>
            <a:r>
              <a:rPr lang="nl-NL" sz="1200" dirty="0"/>
              <a:t> </a:t>
            </a:r>
            <a:r>
              <a:rPr lang="nl-NL" sz="1200" dirty="0" err="1"/>
              <a:t>CHJH</a:t>
            </a:r>
            <a:r>
              <a:rPr lang="nl-NL" sz="1200" dirty="0"/>
              <a:t>)</a:t>
            </a:r>
            <a:endParaRPr lang="en-US" sz="1200" dirty="0"/>
          </a:p>
        </p:txBody>
      </p:sp>
      <p:cxnSp>
        <p:nvCxnSpPr>
          <p:cNvPr id="48" name="Straight Arrow Connector 47"/>
          <p:cNvCxnSpPr>
            <a:stCxn id="45" idx="2"/>
            <a:endCxn id="57" idx="0"/>
          </p:cNvCxnSpPr>
          <p:nvPr/>
        </p:nvCxnSpPr>
        <p:spPr>
          <a:xfrm>
            <a:off x="7674987" y="1782670"/>
            <a:ext cx="533417" cy="558062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2"/>
            <a:endCxn id="53" idx="0"/>
          </p:cNvCxnSpPr>
          <p:nvPr/>
        </p:nvCxnSpPr>
        <p:spPr>
          <a:xfrm flipH="1">
            <a:off x="6429528" y="1782670"/>
            <a:ext cx="1245459" cy="587681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673444" y="2370351"/>
            <a:ext cx="151216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sz="1200" dirty="0" err="1" smtClean="0"/>
              <a:t>Retain</a:t>
            </a:r>
            <a:r>
              <a:rPr lang="nl-NL" sz="1200" dirty="0" smtClean="0"/>
              <a:t> </a:t>
            </a:r>
            <a:r>
              <a:rPr lang="nl-NL" sz="1200" dirty="0" err="1" smtClean="0"/>
              <a:t>result</a:t>
            </a:r>
            <a:r>
              <a:rPr lang="nl-NL" sz="1200" dirty="0" smtClean="0"/>
              <a:t>, select out </a:t>
            </a:r>
            <a:r>
              <a:rPr lang="nl-NL" sz="1200" dirty="0" err="1" smtClean="0"/>
              <a:t>all</a:t>
            </a:r>
            <a:r>
              <a:rPr lang="nl-NL" sz="1200" dirty="0" smtClean="0"/>
              <a:t> </a:t>
            </a:r>
            <a:r>
              <a:rPr lang="nl-NL" sz="1200" dirty="0" err="1" smtClean="0"/>
              <a:t>other</a:t>
            </a:r>
            <a:r>
              <a:rPr lang="nl-NL" sz="1200" dirty="0" smtClean="0"/>
              <a:t> </a:t>
            </a:r>
            <a:r>
              <a:rPr lang="nl-NL" sz="1200" dirty="0" err="1" smtClean="0"/>
              <a:t>results</a:t>
            </a:r>
            <a:r>
              <a:rPr lang="nl-NL" sz="1200" dirty="0" smtClean="0"/>
              <a:t> </a:t>
            </a:r>
            <a:r>
              <a:rPr lang="nl-NL" sz="1200" dirty="0" err="1" smtClean="0"/>
              <a:t>from</a:t>
            </a:r>
            <a:r>
              <a:rPr lang="nl-NL" sz="1200" dirty="0" smtClean="0"/>
              <a:t> </a:t>
            </a:r>
            <a:r>
              <a:rPr lang="nl-NL" sz="1200" dirty="0" err="1" smtClean="0"/>
              <a:t>that</a:t>
            </a:r>
            <a:r>
              <a:rPr lang="nl-NL" sz="1200" dirty="0" smtClean="0"/>
              <a:t> paper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7452320" y="2340732"/>
            <a:ext cx="151216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Discard </a:t>
            </a:r>
            <a:r>
              <a:rPr lang="nl-NL" sz="1200" dirty="0" smtClean="0"/>
              <a:t>result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6560676" y="1923602"/>
            <a:ext cx="491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100" dirty="0" smtClean="0"/>
              <a:t>Yes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919383" y="1898125"/>
            <a:ext cx="491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100" dirty="0" smtClean="0"/>
              <a:t>No</a:t>
            </a:r>
          </a:p>
        </p:txBody>
      </p:sp>
      <p:cxnSp>
        <p:nvCxnSpPr>
          <p:cNvPr id="33" name="Elbow Connector 32"/>
          <p:cNvCxnSpPr>
            <a:stCxn id="53" idx="1"/>
            <a:endCxn id="45" idx="1"/>
          </p:cNvCxnSpPr>
          <p:nvPr/>
        </p:nvCxnSpPr>
        <p:spPr>
          <a:xfrm rot="10800000" flipH="1">
            <a:off x="5673443" y="1274839"/>
            <a:ext cx="1245459" cy="1418678"/>
          </a:xfrm>
          <a:prstGeom prst="bentConnector3">
            <a:avLst>
              <a:gd name="adj1" fmla="val -398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57" idx="2"/>
            <a:endCxn id="45" idx="1"/>
          </p:cNvCxnSpPr>
          <p:nvPr/>
        </p:nvCxnSpPr>
        <p:spPr>
          <a:xfrm rot="5400000" flipH="1">
            <a:off x="6892208" y="1301535"/>
            <a:ext cx="1342892" cy="1289501"/>
          </a:xfrm>
          <a:prstGeom prst="bentConnector4">
            <a:avLst>
              <a:gd name="adj1" fmla="val -45288"/>
              <a:gd name="adj2" fmla="val 2347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641862" y="2112560"/>
            <a:ext cx="16077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100" dirty="0" err="1" smtClean="0"/>
              <a:t>Repeat</a:t>
            </a:r>
            <a:r>
              <a:rPr lang="nl-NL" sz="1100" dirty="0" smtClean="0"/>
              <a:t> </a:t>
            </a:r>
            <a:r>
              <a:rPr lang="nl-NL" sz="1100" dirty="0" err="1" smtClean="0"/>
              <a:t>until</a:t>
            </a:r>
            <a:r>
              <a:rPr lang="nl-NL" sz="1100" dirty="0" smtClean="0"/>
              <a:t> quotum </a:t>
            </a:r>
            <a:r>
              <a:rPr lang="nl-NL" sz="1100" dirty="0" err="1" smtClean="0"/>
              <a:t>reached</a:t>
            </a:r>
            <a:r>
              <a:rPr lang="nl-NL" sz="1100" dirty="0" smtClean="0"/>
              <a:t> (90 </a:t>
            </a:r>
            <a:r>
              <a:rPr lang="nl-NL" sz="1100" dirty="0" err="1" smtClean="0"/>
              <a:t>sig</a:t>
            </a:r>
            <a:r>
              <a:rPr lang="nl-NL" sz="1100" dirty="0" smtClean="0"/>
              <a:t>, 90 </a:t>
            </a:r>
            <a:r>
              <a:rPr lang="nl-NL" sz="1100" dirty="0" err="1" smtClean="0"/>
              <a:t>nsig</a:t>
            </a:r>
            <a:r>
              <a:rPr lang="nl-NL" sz="1100" dirty="0" smtClean="0"/>
              <a:t>) </a:t>
            </a:r>
          </a:p>
        </p:txBody>
      </p:sp>
      <p:cxnSp>
        <p:nvCxnSpPr>
          <p:cNvPr id="43" name="Elbow Connector 42"/>
          <p:cNvCxnSpPr>
            <a:endCxn id="67" idx="0"/>
          </p:cNvCxnSpPr>
          <p:nvPr/>
        </p:nvCxnSpPr>
        <p:spPr>
          <a:xfrm rot="10800000" flipV="1">
            <a:off x="1128268" y="1898124"/>
            <a:ext cx="4019801" cy="896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129499" y="2097180"/>
            <a:ext cx="9220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100" dirty="0" smtClean="0"/>
              <a:t>For each result</a:t>
            </a:r>
            <a:endParaRPr lang="nl-NL" sz="11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6403100" y="4265800"/>
            <a:ext cx="72677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200" dirty="0" smtClean="0"/>
              <a:t>P &gt; .05?</a:t>
            </a:r>
            <a:endParaRPr lang="en-US" sz="1200" dirty="0"/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5686374" y="4438294"/>
            <a:ext cx="70916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437516" y="5096217"/>
            <a:ext cx="72677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200" dirty="0" smtClean="0"/>
              <a:t>P &lt; .05?</a:t>
            </a:r>
            <a:endParaRPr lang="en-US" sz="1200" dirty="0"/>
          </a:p>
        </p:txBody>
      </p:sp>
      <p:cxnSp>
        <p:nvCxnSpPr>
          <p:cNvPr id="78" name="Straight Arrow Connector 77"/>
          <p:cNvCxnSpPr/>
          <p:nvPr/>
        </p:nvCxnSpPr>
        <p:spPr>
          <a:xfrm flipV="1">
            <a:off x="5720790" y="5268711"/>
            <a:ext cx="70916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7140790" y="4398782"/>
            <a:ext cx="70916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7175206" y="5229199"/>
            <a:ext cx="70916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843260" y="4077072"/>
            <a:ext cx="72677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200" dirty="0" smtClean="0"/>
              <a:t>Recode alpha to .1</a:t>
            </a:r>
            <a:endParaRPr 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7877676" y="4942909"/>
            <a:ext cx="87078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200" dirty="0" smtClean="0"/>
              <a:t>Recode alpha to .01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6686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476672"/>
            <a:ext cx="684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Cluster sampling </a:t>
            </a:r>
            <a:r>
              <a:rPr lang="nl-NL" dirty="0" err="1" smtClean="0"/>
              <a:t>under</a:t>
            </a:r>
            <a:r>
              <a:rPr lang="nl-NL" dirty="0" smtClean="0"/>
              <a:t> the </a:t>
            </a:r>
            <a:r>
              <a:rPr lang="nl-NL" dirty="0" err="1" smtClean="0"/>
              <a:t>middle</a:t>
            </a:r>
            <a:r>
              <a:rPr lang="nl-NL" dirty="0" smtClean="0"/>
              <a:t> of the </a:t>
            </a:r>
            <a:r>
              <a:rPr lang="nl-NL" dirty="0" err="1" smtClean="0"/>
              <a:t>median</a:t>
            </a:r>
            <a:r>
              <a:rPr lang="nl-NL" dirty="0" smtClean="0"/>
              <a:t> effect range found in Hyde (2005); d = .23, i.e. r ~= .11. </a:t>
            </a:r>
            <a:r>
              <a:rPr lang="nl-NL" dirty="0" err="1" smtClean="0"/>
              <a:t>Given</a:t>
            </a:r>
            <a:r>
              <a:rPr lang="nl-NL" dirty="0" smtClean="0"/>
              <a:t> </a:t>
            </a:r>
            <a:r>
              <a:rPr lang="nl-NL" dirty="0" err="1" smtClean="0"/>
              <a:t>median</a:t>
            </a:r>
            <a:r>
              <a:rPr lang="nl-NL" dirty="0" smtClean="0"/>
              <a:t> sample </a:t>
            </a:r>
            <a:r>
              <a:rPr lang="nl-NL" dirty="0" err="1" smtClean="0"/>
              <a:t>size</a:t>
            </a:r>
            <a:r>
              <a:rPr lang="nl-NL" dirty="0" smtClean="0"/>
              <a:t>, power </a:t>
            </a:r>
            <a:r>
              <a:rPr lang="nl-NL" dirty="0" err="1" smtClean="0"/>
              <a:t>for</a:t>
            </a:r>
            <a:r>
              <a:rPr lang="nl-NL" dirty="0" smtClean="0"/>
              <a:t> Fisher </a:t>
            </a:r>
            <a:r>
              <a:rPr lang="nl-NL" dirty="0" err="1" smtClean="0"/>
              <a:t>method</a:t>
            </a:r>
            <a:r>
              <a:rPr lang="nl-NL" dirty="0" smtClean="0"/>
              <a:t> is .80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this</a:t>
            </a:r>
            <a:r>
              <a:rPr lang="nl-NL" dirty="0" smtClean="0"/>
              <a:t> effect </a:t>
            </a:r>
            <a:r>
              <a:rPr lang="nl-NL" dirty="0" err="1" smtClean="0"/>
              <a:t>size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k=15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43857"/>
              </p:ext>
            </p:extLst>
          </p:nvPr>
        </p:nvGraphicFramePr>
        <p:xfrm>
          <a:off x="1403648" y="2132856"/>
          <a:ext cx="60960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No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expectation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H0 </a:t>
                      </a:r>
                      <a:r>
                        <a:rPr lang="nl-NL" dirty="0" err="1" smtClean="0"/>
                        <a:t>expected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H1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expected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Significant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Nonsignificant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39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243</Words>
  <Application>Microsoft Office PowerPoint</Application>
  <PresentationFormat>On-screen Show (4:3)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Tilburg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C.H.J. Hartgerink</dc:creator>
  <cp:lastModifiedBy>Chris Hartgerink</cp:lastModifiedBy>
  <cp:revision>43</cp:revision>
  <cp:lastPrinted>2014-10-24T06:44:13Z</cp:lastPrinted>
  <dcterms:created xsi:type="dcterms:W3CDTF">2014-10-09T13:31:23Z</dcterms:created>
  <dcterms:modified xsi:type="dcterms:W3CDTF">2015-03-09T07:50:12Z</dcterms:modified>
</cp:coreProperties>
</file>