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9775A-03F4-4354-BFAA-2D94D7FD3A01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F9913-4CDA-480B-A80F-29C1E1201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35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F9913-4CDA-480B-A80F-29C1E12014F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46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8D7A-7E0B-2B64-DAC0-C87CAE4C8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6C69A-E54A-1206-6FB3-6A4B3EBC3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FEDB-A3B7-C0C9-1563-7F72A7D4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EDFDC-3F4E-81C1-9CEA-42795C32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10617-293C-66CF-51B8-56B9C104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1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46A1-485E-3484-0B7D-21FF1D95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6107E-B626-4587-3913-A6B6BC46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9FE75-0FAA-C073-C41F-C0FCED16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A8499-34C9-F3B5-8682-8B078877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7212-EA4B-FC3D-696D-444DA178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56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BDC46-8DBF-D021-40FF-1E856C2933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3208E-1F8B-8900-FB8C-E15AEFD81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6606-4BC2-5393-E58F-40808906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0FF68-3B1A-94E9-AC42-A5C309C3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7C17-964F-0413-722D-5C89B9C9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23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4444F-ADAE-3A76-591D-BB77E3EA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46AFF-E19C-71AA-41B4-7DBDF1461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C83C-45AF-C170-05BC-E65F487D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AA20-6D1A-D21A-EBE5-EBD08EE4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788BE-EB92-5BD9-D4F3-C73DC0E0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33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D8FE-69DE-3500-723B-C83BC962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54D9-552C-00B4-DBF1-46C1AE621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EB86D-7FEB-071F-D7E3-01A4E031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D6C26-C8FE-3385-E6DC-D3A01C64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770C2-1F3B-5C14-1DB0-357F7AEF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9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A847-93B2-5CEE-2F20-7A1E1199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F8FA-A9AF-D9A6-E7D7-0063E49FD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EA80B-B80F-C552-AB2A-6EE96056C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09BB2-E7D5-13F4-2C94-BFC08E0B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5298A-5B7B-225B-3113-71E1A594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52512-8675-0804-2104-381CA2A6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2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5AB8-6F19-E3C2-AA90-44CB884B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F1CC4-801D-DA46-0D1D-13E215481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33775-CF34-D4F1-403C-1BF17A44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4CF6F-EDDB-0C91-5011-085B3E355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407DF3-494E-BC75-EDDD-7934844A7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644EC-B080-C048-4383-A16D5FE2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ADF16-3197-1CBF-1411-AA7CBDA2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A498A-3402-B375-EAF3-4F8747B4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23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ECC6-8E65-C32D-1989-DBE4EA30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4FF2E-C427-D0FB-ADB7-D0A3A039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3BBF4-C371-00A3-5FAB-655EAD9A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C2B53-EC48-B250-DB9D-95FD302B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562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F21F9-8F4E-0439-E672-2C88874A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720A4-0C69-3F85-2883-A003C9CF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B3353-F11E-A277-8B23-EF663278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89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CEA3-0850-8331-7DA3-E8514886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4FC60-B35A-FD1F-28C9-48F637100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2F0CA-226C-724B-9B02-E8412BC16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ABDF2-EF5D-6821-6ED0-279616CF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9E3AF-69E2-4DE0-3BFA-FC11417F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E80A6-8E25-D9E2-CF56-CDE64F82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18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8574-8A8F-6DF8-C71E-BE83B365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5BC62-36BB-0707-D084-D154ACCB9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CA685-5AA7-ABD1-8213-47FBAEC17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F3A34-A1B2-57D6-CD31-0F74448D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3DC87-7065-46F1-BEAA-23C2D0A8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54DA3-5F5D-33DC-E14A-A394043E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16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C23D9-FE83-995F-42C4-9996F5AF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F21F1-986E-E99E-F4DA-F804F5FA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E6A9C-5C09-C617-6B1B-E2B2A852E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B0CFE-4515-4374-AE3E-01401D59B6FA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A446D-0634-D819-3469-88F1D8E94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65FC9-93FC-4766-38A0-AE104A833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086F79-00F7-4192-A911-BC2BA11EB9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7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nounproject.com/icon/electricity-6841490/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thenounproject.com/icon/cooling-tower-304339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thenounproject.com/icon/electricity-6841490/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thenounproject.com/icon/time-series-chart-6877916/" TargetMode="External"/><Relationship Id="rId5" Type="http://schemas.openxmlformats.org/officeDocument/2006/relationships/hyperlink" Target="https://thenounproject.com/icon/cooling-tower-304339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thenounproject.com/icon/photovoltaic-panel-pv-560404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2D5F-5420-06DB-F2A7-E4F0BE401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Prospective LCI of Direct Air Capture (DAC) product system from 2020-2050</a:t>
            </a:r>
          </a:p>
        </p:txBody>
      </p:sp>
    </p:spTree>
    <p:extLst>
      <p:ext uri="{BB962C8B-B14F-4D97-AF65-F5344CB8AC3E}">
        <p14:creationId xmlns:p14="http://schemas.microsoft.com/office/powerpoint/2010/main" val="80400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n explainer on direct air capture and carbon capture, and why both are  growing in Louisiana | Business | theadvocate.com">
            <a:extLst>
              <a:ext uri="{FF2B5EF4-FFF2-40B4-BE49-F238E27FC236}">
                <a16:creationId xmlns:a16="http://schemas.microsoft.com/office/drawing/2014/main" id="{89195676-03FC-40B6-5F02-F04BCA91D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328" y="0"/>
            <a:ext cx="77851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0411E56-7AD8-8FEA-A693-9CA94E5F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912" y="659568"/>
            <a:ext cx="4095660" cy="1995639"/>
          </a:xfrm>
        </p:spPr>
        <p:txBody>
          <a:bodyPr>
            <a:normAutofit/>
          </a:bodyPr>
          <a:lstStyle/>
          <a:p>
            <a:r>
              <a:rPr lang="en-IN" sz="3200" b="1" dirty="0"/>
              <a:t>Quick overview:</a:t>
            </a:r>
          </a:p>
        </p:txBody>
      </p:sp>
    </p:spTree>
    <p:extLst>
      <p:ext uri="{BB962C8B-B14F-4D97-AF65-F5344CB8AC3E}">
        <p14:creationId xmlns:p14="http://schemas.microsoft.com/office/powerpoint/2010/main" val="133048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5883C5-130E-3197-9CFA-BA6DE6E6E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228" y="1712848"/>
            <a:ext cx="1838724" cy="218600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B84D2B-04FE-8284-989B-58452B591EF5}"/>
              </a:ext>
            </a:extLst>
          </p:cNvPr>
          <p:cNvCxnSpPr>
            <a:cxnSpLocks/>
          </p:cNvCxnSpPr>
          <p:nvPr/>
        </p:nvCxnSpPr>
        <p:spPr>
          <a:xfrm flipV="1">
            <a:off x="2830639" y="3663042"/>
            <a:ext cx="2601319" cy="18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17E042-8309-A338-F243-108A05BBA748}"/>
              </a:ext>
            </a:extLst>
          </p:cNvPr>
          <p:cNvSpPr txBox="1"/>
          <p:nvPr/>
        </p:nvSpPr>
        <p:spPr>
          <a:xfrm>
            <a:off x="5866579" y="5496358"/>
            <a:ext cx="125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Electricity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03242D5-5103-401F-88C3-A03D0CA8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19" y="12319"/>
            <a:ext cx="10515600" cy="784107"/>
          </a:xfrm>
        </p:spPr>
        <p:txBody>
          <a:bodyPr>
            <a:normAutofit/>
          </a:bodyPr>
          <a:lstStyle/>
          <a:p>
            <a:r>
              <a:rPr lang="en-IN" sz="3200" b="1" dirty="0"/>
              <a:t>Single life cycle inventory of DAC product system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54B9167-3F6A-4158-5065-F9926A979A19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4905979" y="4003472"/>
            <a:ext cx="1585229" cy="1375993"/>
          </a:xfrm>
          <a:prstGeom prst="bentConnector3">
            <a:avLst>
              <a:gd name="adj1" fmla="val 3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314D67-9E4D-F55C-BADF-169E63B5F881}"/>
              </a:ext>
            </a:extLst>
          </p:cNvPr>
          <p:cNvSpPr txBox="1"/>
          <p:nvPr/>
        </p:nvSpPr>
        <p:spPr>
          <a:xfrm>
            <a:off x="828443" y="4138337"/>
            <a:ext cx="1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Energy (heat)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A7DFF7-7639-8AB3-9549-9E55A9AB7020}"/>
              </a:ext>
            </a:extLst>
          </p:cNvPr>
          <p:cNvSpPr/>
          <p:nvPr/>
        </p:nvSpPr>
        <p:spPr>
          <a:xfrm>
            <a:off x="8967019" y="1690688"/>
            <a:ext cx="2453067" cy="45921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6A8B5A-A5E3-49FC-2FA7-459B5E40F5B6}"/>
              </a:ext>
            </a:extLst>
          </p:cNvPr>
          <p:cNvCxnSpPr/>
          <p:nvPr/>
        </p:nvCxnSpPr>
        <p:spPr>
          <a:xfrm>
            <a:off x="9065342" y="2195192"/>
            <a:ext cx="2143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572C99-FE34-D19A-FB27-1CCA797F9132}"/>
              </a:ext>
            </a:extLst>
          </p:cNvPr>
          <p:cNvCxnSpPr/>
          <p:nvPr/>
        </p:nvCxnSpPr>
        <p:spPr>
          <a:xfrm>
            <a:off x="9065342" y="2910699"/>
            <a:ext cx="2143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C37F76-AD79-5327-EF5B-B8F12D302B5E}"/>
              </a:ext>
            </a:extLst>
          </p:cNvPr>
          <p:cNvCxnSpPr/>
          <p:nvPr/>
        </p:nvCxnSpPr>
        <p:spPr>
          <a:xfrm>
            <a:off x="9065342" y="3596148"/>
            <a:ext cx="2143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2A41B8-1B1D-016E-56A5-0B322EFF281F}"/>
              </a:ext>
            </a:extLst>
          </p:cNvPr>
          <p:cNvCxnSpPr/>
          <p:nvPr/>
        </p:nvCxnSpPr>
        <p:spPr>
          <a:xfrm>
            <a:off x="9065342" y="4864650"/>
            <a:ext cx="2143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E67C54-CCCD-FF28-9EB7-4EED9D9AB899}"/>
              </a:ext>
            </a:extLst>
          </p:cNvPr>
          <p:cNvCxnSpPr/>
          <p:nvPr/>
        </p:nvCxnSpPr>
        <p:spPr>
          <a:xfrm>
            <a:off x="9065342" y="5164534"/>
            <a:ext cx="2143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71F0A2-CAA9-B0AB-AE80-72CA45BFDDE4}"/>
              </a:ext>
            </a:extLst>
          </p:cNvPr>
          <p:cNvCxnSpPr/>
          <p:nvPr/>
        </p:nvCxnSpPr>
        <p:spPr>
          <a:xfrm>
            <a:off x="9065342" y="5484082"/>
            <a:ext cx="2143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8EBD7D-5B48-EB25-A6FF-EF7C6D123B61}"/>
              </a:ext>
            </a:extLst>
          </p:cNvPr>
          <p:cNvCxnSpPr/>
          <p:nvPr/>
        </p:nvCxnSpPr>
        <p:spPr>
          <a:xfrm>
            <a:off x="9065342" y="5774134"/>
            <a:ext cx="21434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B96C62-EE9C-B330-0F5F-1784458EA98E}"/>
              </a:ext>
            </a:extLst>
          </p:cNvPr>
          <p:cNvSpPr txBox="1"/>
          <p:nvPr/>
        </p:nvSpPr>
        <p:spPr>
          <a:xfrm>
            <a:off x="9121836" y="1790677"/>
            <a:ext cx="146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</a:t>
            </a:r>
            <a:r>
              <a:rPr lang="en-IN" sz="1100" dirty="0"/>
              <a:t>2</a:t>
            </a:r>
            <a:r>
              <a:rPr lang="en-IN" dirty="0"/>
              <a:t> …. 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5BFBB4-220A-5ED6-5060-94FE2B0494E4}"/>
              </a:ext>
            </a:extLst>
          </p:cNvPr>
          <p:cNvSpPr txBox="1"/>
          <p:nvPr/>
        </p:nvSpPr>
        <p:spPr>
          <a:xfrm>
            <a:off x="9121836" y="2528814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</a:t>
            </a:r>
            <a:r>
              <a:rPr lang="en-IN" sz="1100" dirty="0"/>
              <a:t>4</a:t>
            </a:r>
            <a:r>
              <a:rPr lang="en-IN" dirty="0"/>
              <a:t> …. 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2CEBE2-5C6C-3C1F-6C3A-CFB156C5F8C7}"/>
              </a:ext>
            </a:extLst>
          </p:cNvPr>
          <p:cNvSpPr txBox="1"/>
          <p:nvPr/>
        </p:nvSpPr>
        <p:spPr>
          <a:xfrm>
            <a:off x="9257071" y="915573"/>
            <a:ext cx="266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Life Cycle Inventory (LCI)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E414FA-4706-A158-FC15-CCF28D7C0E74}"/>
              </a:ext>
            </a:extLst>
          </p:cNvPr>
          <p:cNvSpPr txBox="1"/>
          <p:nvPr/>
        </p:nvSpPr>
        <p:spPr>
          <a:xfrm>
            <a:off x="9121836" y="3163064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</a:t>
            </a:r>
            <a:r>
              <a:rPr lang="en-IN" sz="1100" dirty="0"/>
              <a:t>2</a:t>
            </a:r>
            <a:r>
              <a:rPr lang="en-IN" dirty="0"/>
              <a:t> …. g</a:t>
            </a:r>
          </a:p>
        </p:txBody>
      </p:sp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AA6965C-96DE-C78B-4710-98C306AA55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9" t="4999" r="63511" b="12741"/>
          <a:stretch/>
        </p:blipFill>
        <p:spPr>
          <a:xfrm>
            <a:off x="4298159" y="4763228"/>
            <a:ext cx="518826" cy="1553605"/>
          </a:xfrm>
          <a:prstGeom prst="rect">
            <a:avLst/>
          </a:prstGeom>
        </p:spPr>
      </p:pic>
      <p:pic>
        <p:nvPicPr>
          <p:cNvPr id="1026" name="Picture 2" descr="cooling tower icon">
            <a:hlinkClick r:id="rId4" tooltip="cooling tower icon"/>
            <a:extLst>
              <a:ext uri="{FF2B5EF4-FFF2-40B4-BE49-F238E27FC236}">
                <a16:creationId xmlns:a16="http://schemas.microsoft.com/office/drawing/2014/main" id="{CFEF420E-14B2-8FE1-40FD-BEE8E94C8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805" y="2988257"/>
            <a:ext cx="1122865" cy="112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6EE9838-3DA6-3E17-8CB0-5A3FAB4347B2}"/>
              </a:ext>
            </a:extLst>
          </p:cNvPr>
          <p:cNvSpPr txBox="1"/>
          <p:nvPr/>
        </p:nvSpPr>
        <p:spPr>
          <a:xfrm>
            <a:off x="5431958" y="997088"/>
            <a:ext cx="2262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Direct Air Capture</a:t>
            </a:r>
          </a:p>
          <a:p>
            <a:r>
              <a:rPr lang="en-IN" dirty="0"/>
              <a:t>System; LCA Model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E3D496-DF35-61E8-F95A-DA9A1611CD08}"/>
              </a:ext>
            </a:extLst>
          </p:cNvPr>
          <p:cNvSpPr txBox="1"/>
          <p:nvPr/>
        </p:nvSpPr>
        <p:spPr>
          <a:xfrm>
            <a:off x="5398390" y="4490375"/>
            <a:ext cx="104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0.4 kWh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BA750-8B94-5D7E-64D1-5FE1AC6BEA62}"/>
              </a:ext>
            </a:extLst>
          </p:cNvPr>
          <p:cNvSpPr txBox="1"/>
          <p:nvPr/>
        </p:nvSpPr>
        <p:spPr>
          <a:xfrm>
            <a:off x="3704177" y="3686629"/>
            <a:ext cx="69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 MJ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3ACB2C-F4AA-08FF-BF6A-356A1214D94B}"/>
              </a:ext>
            </a:extLst>
          </p:cNvPr>
          <p:cNvCxnSpPr>
            <a:cxnSpLocks/>
          </p:cNvCxnSpPr>
          <p:nvPr/>
        </p:nvCxnSpPr>
        <p:spPr>
          <a:xfrm>
            <a:off x="8579798" y="1112438"/>
            <a:ext cx="0" cy="521914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D74C69-8DA4-15D0-314B-5DCC94097203}"/>
              </a:ext>
            </a:extLst>
          </p:cNvPr>
          <p:cNvCxnSpPr>
            <a:cxnSpLocks/>
          </p:cNvCxnSpPr>
          <p:nvPr/>
        </p:nvCxnSpPr>
        <p:spPr>
          <a:xfrm>
            <a:off x="7211042" y="2756632"/>
            <a:ext cx="1245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98A05C-019A-0AF3-8516-B7D61B1D234D}"/>
              </a:ext>
            </a:extLst>
          </p:cNvPr>
          <p:cNvSpPr txBox="1"/>
          <p:nvPr/>
        </p:nvSpPr>
        <p:spPr>
          <a:xfrm>
            <a:off x="7396750" y="2745000"/>
            <a:ext cx="112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</a:t>
            </a:r>
            <a:r>
              <a:rPr lang="en-IN" sz="1400" dirty="0"/>
              <a:t>2</a:t>
            </a:r>
            <a:r>
              <a:rPr lang="en-IN" dirty="0"/>
              <a:t> captured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F123E4-FFE0-C2AC-0743-E946894B520B}"/>
              </a:ext>
            </a:extLst>
          </p:cNvPr>
          <p:cNvSpPr txBox="1"/>
          <p:nvPr/>
        </p:nvSpPr>
        <p:spPr>
          <a:xfrm>
            <a:off x="7359394" y="2387300"/>
            <a:ext cx="7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kg </a:t>
            </a:r>
          </a:p>
        </p:txBody>
      </p:sp>
      <p:pic>
        <p:nvPicPr>
          <p:cNvPr id="12" name="Picture 2" descr="electricity icon">
            <a:hlinkClick r:id="rId6" tooltip="electricity icon"/>
            <a:extLst>
              <a:ext uri="{FF2B5EF4-FFF2-40B4-BE49-F238E27FC236}">
                <a16:creationId xmlns:a16="http://schemas.microsoft.com/office/drawing/2014/main" id="{87585D31-7B6B-3395-C240-59BA1962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694" y="5173275"/>
            <a:ext cx="733510" cy="73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9DDE6FE-2E97-7D7D-742A-31D5447E35C6}"/>
              </a:ext>
            </a:extLst>
          </p:cNvPr>
          <p:cNvSpPr txBox="1"/>
          <p:nvPr/>
        </p:nvSpPr>
        <p:spPr>
          <a:xfrm>
            <a:off x="4238682" y="6247298"/>
            <a:ext cx="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21C0F3-9CAE-1E0A-34CF-BCA108F42DAD}"/>
              </a:ext>
            </a:extLst>
          </p:cNvPr>
          <p:cNvSpPr txBox="1"/>
          <p:nvPr/>
        </p:nvSpPr>
        <p:spPr>
          <a:xfrm>
            <a:off x="2556014" y="4832537"/>
            <a:ext cx="990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Coal</a:t>
            </a:r>
          </a:p>
          <a:p>
            <a:r>
              <a:rPr lang="en-IN" dirty="0"/>
              <a:t>Nuclear</a:t>
            </a:r>
          </a:p>
          <a:p>
            <a:r>
              <a:rPr lang="en-IN" dirty="0"/>
              <a:t>…..</a:t>
            </a:r>
          </a:p>
          <a:p>
            <a:r>
              <a:rPr lang="en-IN" dirty="0"/>
              <a:t>……</a:t>
            </a:r>
          </a:p>
          <a:p>
            <a:r>
              <a:rPr lang="en-IN" b="1" dirty="0"/>
              <a:t>PV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80C2F2-7F17-C8EE-2035-2A04CEF71CAB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511571" y="5540030"/>
            <a:ext cx="7865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93972C-CC27-4E7D-CFCE-86FC83AED39B}"/>
              </a:ext>
            </a:extLst>
          </p:cNvPr>
          <p:cNvSpPr txBox="1"/>
          <p:nvPr/>
        </p:nvSpPr>
        <p:spPr>
          <a:xfrm>
            <a:off x="3689522" y="2064927"/>
            <a:ext cx="1622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/>
              <a:t>Air, water</a:t>
            </a:r>
          </a:p>
          <a:p>
            <a:pPr algn="r"/>
            <a:r>
              <a:rPr lang="en-IN" dirty="0"/>
              <a:t>Chemicals ….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571F38-DC8E-8DED-564B-815B31197EA8}"/>
              </a:ext>
            </a:extLst>
          </p:cNvPr>
          <p:cNvCxnSpPr>
            <a:cxnSpLocks/>
          </p:cNvCxnSpPr>
          <p:nvPr/>
        </p:nvCxnSpPr>
        <p:spPr>
          <a:xfrm flipV="1">
            <a:off x="3973676" y="2387300"/>
            <a:ext cx="14247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04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25883C5-130E-3197-9CFA-BA6DE6E6E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228" y="1712848"/>
            <a:ext cx="1838724" cy="218600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B84D2B-04FE-8284-989B-58452B591EF5}"/>
              </a:ext>
            </a:extLst>
          </p:cNvPr>
          <p:cNvCxnSpPr>
            <a:cxnSpLocks/>
          </p:cNvCxnSpPr>
          <p:nvPr/>
        </p:nvCxnSpPr>
        <p:spPr>
          <a:xfrm flipV="1">
            <a:off x="2442715" y="3607474"/>
            <a:ext cx="2601319" cy="18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17E042-8309-A338-F243-108A05BBA748}"/>
              </a:ext>
            </a:extLst>
          </p:cNvPr>
          <p:cNvSpPr txBox="1"/>
          <p:nvPr/>
        </p:nvSpPr>
        <p:spPr>
          <a:xfrm>
            <a:off x="5866579" y="5496358"/>
            <a:ext cx="125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Electricity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03242D5-5103-401F-88C3-A03D0CA8F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19" y="12319"/>
            <a:ext cx="10933208" cy="769953"/>
          </a:xfrm>
        </p:spPr>
        <p:txBody>
          <a:bodyPr>
            <a:normAutofit/>
          </a:bodyPr>
          <a:lstStyle/>
          <a:p>
            <a:r>
              <a:rPr lang="en-IN" sz="3200" b="1" dirty="0"/>
              <a:t>Prospective life cycle inventory of DAC product system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54B9167-3F6A-4158-5065-F9926A979A19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4905979" y="4003472"/>
            <a:ext cx="1585229" cy="1375993"/>
          </a:xfrm>
          <a:prstGeom prst="bentConnector3">
            <a:avLst>
              <a:gd name="adj1" fmla="val 3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314D67-9E4D-F55C-BADF-169E63B5F881}"/>
              </a:ext>
            </a:extLst>
          </p:cNvPr>
          <p:cNvSpPr txBox="1"/>
          <p:nvPr/>
        </p:nvSpPr>
        <p:spPr>
          <a:xfrm>
            <a:off x="466326" y="4029015"/>
            <a:ext cx="153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Energy (heat)</a:t>
            </a:r>
          </a:p>
        </p:txBody>
      </p:sp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AA6965C-96DE-C78B-4710-98C306AA55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9" t="4999" r="63511" b="12741"/>
          <a:stretch/>
        </p:blipFill>
        <p:spPr>
          <a:xfrm>
            <a:off x="4298159" y="4763228"/>
            <a:ext cx="518826" cy="1553605"/>
          </a:xfrm>
          <a:prstGeom prst="rect">
            <a:avLst/>
          </a:prstGeom>
        </p:spPr>
      </p:pic>
      <p:pic>
        <p:nvPicPr>
          <p:cNvPr id="1026" name="Picture 2" descr="cooling tower icon">
            <a:hlinkClick r:id="rId5" tooltip="cooling tower icon"/>
            <a:extLst>
              <a:ext uri="{FF2B5EF4-FFF2-40B4-BE49-F238E27FC236}">
                <a16:creationId xmlns:a16="http://schemas.microsoft.com/office/drawing/2014/main" id="{CFEF420E-14B2-8FE1-40FD-BEE8E94C8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81" y="2932689"/>
            <a:ext cx="1122865" cy="112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6EE9838-3DA6-3E17-8CB0-5A3FAB4347B2}"/>
              </a:ext>
            </a:extLst>
          </p:cNvPr>
          <p:cNvSpPr txBox="1"/>
          <p:nvPr/>
        </p:nvSpPr>
        <p:spPr>
          <a:xfrm>
            <a:off x="5398346" y="900144"/>
            <a:ext cx="2262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Direct Air Capture</a:t>
            </a:r>
          </a:p>
          <a:p>
            <a:r>
              <a:rPr lang="en-IN" dirty="0"/>
              <a:t>System; LCA Model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D74C69-8DA4-15D0-314B-5DCC94097203}"/>
              </a:ext>
            </a:extLst>
          </p:cNvPr>
          <p:cNvCxnSpPr>
            <a:cxnSpLocks/>
          </p:cNvCxnSpPr>
          <p:nvPr/>
        </p:nvCxnSpPr>
        <p:spPr>
          <a:xfrm>
            <a:off x="7211042" y="2756632"/>
            <a:ext cx="1245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98A05C-019A-0AF3-8516-B7D61B1D234D}"/>
              </a:ext>
            </a:extLst>
          </p:cNvPr>
          <p:cNvSpPr txBox="1"/>
          <p:nvPr/>
        </p:nvSpPr>
        <p:spPr>
          <a:xfrm>
            <a:off x="7396750" y="2745000"/>
            <a:ext cx="1129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</a:t>
            </a:r>
            <a:r>
              <a:rPr lang="en-IN" sz="1400" dirty="0"/>
              <a:t>2</a:t>
            </a:r>
            <a:r>
              <a:rPr lang="en-IN" dirty="0"/>
              <a:t> captured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F123E4-FFE0-C2AC-0743-E946894B520B}"/>
              </a:ext>
            </a:extLst>
          </p:cNvPr>
          <p:cNvSpPr txBox="1"/>
          <p:nvPr/>
        </p:nvSpPr>
        <p:spPr>
          <a:xfrm>
            <a:off x="7359394" y="2387300"/>
            <a:ext cx="722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kg </a:t>
            </a:r>
          </a:p>
        </p:txBody>
      </p:sp>
      <p:pic>
        <p:nvPicPr>
          <p:cNvPr id="12" name="Picture 2" descr="electricity icon">
            <a:hlinkClick r:id="rId7" tooltip="electricity icon"/>
            <a:extLst>
              <a:ext uri="{FF2B5EF4-FFF2-40B4-BE49-F238E27FC236}">
                <a16:creationId xmlns:a16="http://schemas.microsoft.com/office/drawing/2014/main" id="{87585D31-7B6B-3395-C240-59BA1962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175" y="5173275"/>
            <a:ext cx="733510" cy="73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otovoltaic panel pv icon">
            <a:hlinkClick r:id="rId9" tooltip="photovoltaic panel pv icon"/>
            <a:extLst>
              <a:ext uri="{FF2B5EF4-FFF2-40B4-BE49-F238E27FC236}">
                <a16:creationId xmlns:a16="http://schemas.microsoft.com/office/drawing/2014/main" id="{8E3772AB-BAFB-DB67-3682-DDF749127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7" t="18446" r="7828" b="21183"/>
          <a:stretch/>
        </p:blipFill>
        <p:spPr bwMode="auto">
          <a:xfrm>
            <a:off x="767482" y="5838843"/>
            <a:ext cx="771914" cy="54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9DDE6FE-2E97-7D7D-742A-31D5447E35C6}"/>
              </a:ext>
            </a:extLst>
          </p:cNvPr>
          <p:cNvSpPr txBox="1"/>
          <p:nvPr/>
        </p:nvSpPr>
        <p:spPr>
          <a:xfrm>
            <a:off x="4238682" y="6247298"/>
            <a:ext cx="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Grid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21C0F3-9CAE-1E0A-34CF-BCA108F42DAD}"/>
              </a:ext>
            </a:extLst>
          </p:cNvPr>
          <p:cNvSpPr txBox="1"/>
          <p:nvPr/>
        </p:nvSpPr>
        <p:spPr>
          <a:xfrm>
            <a:off x="2556014" y="4832537"/>
            <a:ext cx="9903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Coal</a:t>
            </a:r>
          </a:p>
          <a:p>
            <a:r>
              <a:rPr lang="en-IN" dirty="0"/>
              <a:t>Nuclear</a:t>
            </a:r>
          </a:p>
          <a:p>
            <a:r>
              <a:rPr lang="en-IN" dirty="0"/>
              <a:t>…..</a:t>
            </a:r>
          </a:p>
          <a:p>
            <a:r>
              <a:rPr lang="en-IN" dirty="0"/>
              <a:t>……</a:t>
            </a:r>
          </a:p>
          <a:p>
            <a:r>
              <a:rPr lang="en-IN" b="1" dirty="0"/>
              <a:t>PV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80C2F2-7F17-C8EE-2035-2A04CEF71CAB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511571" y="5540030"/>
            <a:ext cx="7865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563045-3A72-9DC8-6130-E4E82A88C762}"/>
              </a:ext>
            </a:extLst>
          </p:cNvPr>
          <p:cNvSpPr txBox="1"/>
          <p:nvPr/>
        </p:nvSpPr>
        <p:spPr>
          <a:xfrm>
            <a:off x="2221023" y="3185639"/>
            <a:ext cx="280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6.3 MJ…………………5.5 MJ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6EEAA-D690-250B-73BE-560DA8F5E3A0}"/>
              </a:ext>
            </a:extLst>
          </p:cNvPr>
          <p:cNvSpPr txBox="1"/>
          <p:nvPr/>
        </p:nvSpPr>
        <p:spPr>
          <a:xfrm>
            <a:off x="2166079" y="3638399"/>
            <a:ext cx="288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(2020)………………….(2050)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1CC8F3-31E7-71CA-A722-3C1DE1BA682F}"/>
              </a:ext>
            </a:extLst>
          </p:cNvPr>
          <p:cNvGrpSpPr/>
          <p:nvPr/>
        </p:nvGrpSpPr>
        <p:grpSpPr>
          <a:xfrm>
            <a:off x="9645485" y="1602790"/>
            <a:ext cx="2453067" cy="4592125"/>
            <a:chOff x="8967019" y="1690688"/>
            <a:chExt cx="2453067" cy="4592125"/>
          </a:xfrm>
          <a:solidFill>
            <a:schemeClr val="bg1"/>
          </a:solidFill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092AD-1364-42E7-46A5-E825E5B29390}"/>
                </a:ext>
              </a:extLst>
            </p:cNvPr>
            <p:cNvSpPr/>
            <p:nvPr/>
          </p:nvSpPr>
          <p:spPr>
            <a:xfrm>
              <a:off x="8967019" y="1690688"/>
              <a:ext cx="2453067" cy="4592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53A811B-03CC-5DC6-1257-2C0E948E4B8C}"/>
                </a:ext>
              </a:extLst>
            </p:cNvPr>
            <p:cNvCxnSpPr/>
            <p:nvPr/>
          </p:nvCxnSpPr>
          <p:spPr>
            <a:xfrm>
              <a:off x="9065342" y="2195192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3487C89-31B7-4390-C4B6-6BBD44F3F325}"/>
                </a:ext>
              </a:extLst>
            </p:cNvPr>
            <p:cNvCxnSpPr/>
            <p:nvPr/>
          </p:nvCxnSpPr>
          <p:spPr>
            <a:xfrm>
              <a:off x="9065342" y="2910699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1E3719-02AE-1F57-25B3-1E0D4EF8F6AA}"/>
                </a:ext>
              </a:extLst>
            </p:cNvPr>
            <p:cNvCxnSpPr/>
            <p:nvPr/>
          </p:nvCxnSpPr>
          <p:spPr>
            <a:xfrm>
              <a:off x="9065342" y="3596148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D86F61B-AD2E-92AE-BD73-F96582EC9DF1}"/>
                </a:ext>
              </a:extLst>
            </p:cNvPr>
            <p:cNvCxnSpPr/>
            <p:nvPr/>
          </p:nvCxnSpPr>
          <p:spPr>
            <a:xfrm>
              <a:off x="9065342" y="4864650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439F00-5667-EE53-EB82-1A4D0249A9E7}"/>
                </a:ext>
              </a:extLst>
            </p:cNvPr>
            <p:cNvCxnSpPr/>
            <p:nvPr/>
          </p:nvCxnSpPr>
          <p:spPr>
            <a:xfrm>
              <a:off x="9065342" y="5164534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C7832DC-05FD-A26B-7C95-54B4F568AA32}"/>
                </a:ext>
              </a:extLst>
            </p:cNvPr>
            <p:cNvCxnSpPr/>
            <p:nvPr/>
          </p:nvCxnSpPr>
          <p:spPr>
            <a:xfrm>
              <a:off x="9065342" y="5484082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FC67AE2-EC22-F0D6-1062-99B401A38598}"/>
                </a:ext>
              </a:extLst>
            </p:cNvPr>
            <p:cNvCxnSpPr/>
            <p:nvPr/>
          </p:nvCxnSpPr>
          <p:spPr>
            <a:xfrm>
              <a:off x="9065342" y="5774134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DD5143-FA94-6815-B2F0-87511F67276D}"/>
                </a:ext>
              </a:extLst>
            </p:cNvPr>
            <p:cNvSpPr txBox="1"/>
            <p:nvPr/>
          </p:nvSpPr>
          <p:spPr>
            <a:xfrm>
              <a:off x="9121836" y="1790677"/>
              <a:ext cx="146750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CO</a:t>
              </a:r>
              <a:r>
                <a:rPr lang="en-IN" sz="1100" dirty="0"/>
                <a:t>2</a:t>
              </a:r>
              <a:r>
                <a:rPr lang="en-IN" dirty="0"/>
                <a:t> …. 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3076868-72C8-870D-F2A0-B32173CF7B50}"/>
                </a:ext>
              </a:extLst>
            </p:cNvPr>
            <p:cNvSpPr txBox="1"/>
            <p:nvPr/>
          </p:nvSpPr>
          <p:spPr>
            <a:xfrm>
              <a:off x="9121836" y="2528814"/>
              <a:ext cx="21434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CH</a:t>
              </a:r>
              <a:r>
                <a:rPr lang="en-IN" sz="1100" dirty="0"/>
                <a:t>4</a:t>
              </a:r>
              <a:r>
                <a:rPr lang="en-IN" dirty="0"/>
                <a:t> …. 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D27386-3DA1-7BD8-5028-73E42443B073}"/>
                </a:ext>
              </a:extLst>
            </p:cNvPr>
            <p:cNvSpPr txBox="1"/>
            <p:nvPr/>
          </p:nvSpPr>
          <p:spPr>
            <a:xfrm>
              <a:off x="9121836" y="3163064"/>
              <a:ext cx="21434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SO</a:t>
              </a:r>
              <a:r>
                <a:rPr lang="en-IN" sz="1100" dirty="0"/>
                <a:t>2</a:t>
              </a:r>
              <a:r>
                <a:rPr lang="en-IN" dirty="0"/>
                <a:t> …. g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D0A4569-8E3B-B2DA-D388-D8CF35AAA2F8}"/>
              </a:ext>
            </a:extLst>
          </p:cNvPr>
          <p:cNvGrpSpPr/>
          <p:nvPr/>
        </p:nvGrpSpPr>
        <p:grpSpPr>
          <a:xfrm>
            <a:off x="9255056" y="1610022"/>
            <a:ext cx="2453067" cy="4592125"/>
            <a:chOff x="8967019" y="1690688"/>
            <a:chExt cx="2453067" cy="4592125"/>
          </a:xfrm>
          <a:solidFill>
            <a:schemeClr val="bg1"/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67A1EF1-6514-18BD-BA0E-73B1501C58A6}"/>
                </a:ext>
              </a:extLst>
            </p:cNvPr>
            <p:cNvSpPr/>
            <p:nvPr/>
          </p:nvSpPr>
          <p:spPr>
            <a:xfrm>
              <a:off x="8967019" y="1690688"/>
              <a:ext cx="2453067" cy="4592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240570D-23BA-D9FB-DA44-42F33F5F797D}"/>
                </a:ext>
              </a:extLst>
            </p:cNvPr>
            <p:cNvCxnSpPr/>
            <p:nvPr/>
          </p:nvCxnSpPr>
          <p:spPr>
            <a:xfrm>
              <a:off x="9065342" y="2195192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2DBCC6-4C6B-76EF-3359-C3531A82B4E0}"/>
                </a:ext>
              </a:extLst>
            </p:cNvPr>
            <p:cNvCxnSpPr/>
            <p:nvPr/>
          </p:nvCxnSpPr>
          <p:spPr>
            <a:xfrm>
              <a:off x="9065342" y="2910699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E35AEBD-F425-BF34-E780-134E68C11BEA}"/>
                </a:ext>
              </a:extLst>
            </p:cNvPr>
            <p:cNvCxnSpPr/>
            <p:nvPr/>
          </p:nvCxnSpPr>
          <p:spPr>
            <a:xfrm>
              <a:off x="9065342" y="3596148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6D3F03-8300-5787-019E-6737E39221FD}"/>
                </a:ext>
              </a:extLst>
            </p:cNvPr>
            <p:cNvCxnSpPr/>
            <p:nvPr/>
          </p:nvCxnSpPr>
          <p:spPr>
            <a:xfrm>
              <a:off x="9065342" y="4864650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92B360-7C1D-AB1C-8FB3-A8EDB3C963AE}"/>
                </a:ext>
              </a:extLst>
            </p:cNvPr>
            <p:cNvCxnSpPr/>
            <p:nvPr/>
          </p:nvCxnSpPr>
          <p:spPr>
            <a:xfrm>
              <a:off x="9065342" y="5164534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A159366-AD35-8CAC-E145-FC5D4274250F}"/>
                </a:ext>
              </a:extLst>
            </p:cNvPr>
            <p:cNvCxnSpPr/>
            <p:nvPr/>
          </p:nvCxnSpPr>
          <p:spPr>
            <a:xfrm>
              <a:off x="9065342" y="5484082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8E1B435-3724-D6A9-D82D-F8C1726FAB74}"/>
                </a:ext>
              </a:extLst>
            </p:cNvPr>
            <p:cNvCxnSpPr/>
            <p:nvPr/>
          </p:nvCxnSpPr>
          <p:spPr>
            <a:xfrm>
              <a:off x="9065342" y="5774134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6A4DD4D-9B6D-FFE7-3C28-791116855EB9}"/>
                </a:ext>
              </a:extLst>
            </p:cNvPr>
            <p:cNvSpPr txBox="1"/>
            <p:nvPr/>
          </p:nvSpPr>
          <p:spPr>
            <a:xfrm>
              <a:off x="9121836" y="1790677"/>
              <a:ext cx="146750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CO</a:t>
              </a:r>
              <a:r>
                <a:rPr lang="en-IN" sz="1100" dirty="0"/>
                <a:t>2</a:t>
              </a:r>
              <a:r>
                <a:rPr lang="en-IN" dirty="0"/>
                <a:t> …. g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78071CC-839E-F975-D453-3FA35E2F5470}"/>
                </a:ext>
              </a:extLst>
            </p:cNvPr>
            <p:cNvSpPr txBox="1"/>
            <p:nvPr/>
          </p:nvSpPr>
          <p:spPr>
            <a:xfrm>
              <a:off x="9121836" y="2528814"/>
              <a:ext cx="21434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CH</a:t>
              </a:r>
              <a:r>
                <a:rPr lang="en-IN" sz="1100" dirty="0"/>
                <a:t>4</a:t>
              </a:r>
              <a:r>
                <a:rPr lang="en-IN" dirty="0"/>
                <a:t> …. g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D78BAFE-BC3A-2856-59F3-85302483B314}"/>
                </a:ext>
              </a:extLst>
            </p:cNvPr>
            <p:cNvSpPr txBox="1"/>
            <p:nvPr/>
          </p:nvSpPr>
          <p:spPr>
            <a:xfrm>
              <a:off x="9121836" y="3163064"/>
              <a:ext cx="21434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SO</a:t>
              </a:r>
              <a:r>
                <a:rPr lang="en-IN" sz="1100" dirty="0"/>
                <a:t>2</a:t>
              </a:r>
              <a:r>
                <a:rPr lang="en-IN" dirty="0"/>
                <a:t> …. g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021FD69-F8AB-1E8A-F63A-B17B8ABDB8AE}"/>
              </a:ext>
            </a:extLst>
          </p:cNvPr>
          <p:cNvSpPr txBox="1"/>
          <p:nvPr/>
        </p:nvSpPr>
        <p:spPr>
          <a:xfrm>
            <a:off x="9189438" y="773629"/>
            <a:ext cx="2664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Multiple, future Life Cycle Inventories (LCIs)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582D92-743D-9841-7DC7-79A922C1C1AB}"/>
              </a:ext>
            </a:extLst>
          </p:cNvPr>
          <p:cNvGrpSpPr/>
          <p:nvPr/>
        </p:nvGrpSpPr>
        <p:grpSpPr>
          <a:xfrm>
            <a:off x="8836560" y="1610022"/>
            <a:ext cx="2453067" cy="4592125"/>
            <a:chOff x="8967019" y="1690688"/>
            <a:chExt cx="2453067" cy="4592125"/>
          </a:xfrm>
          <a:solidFill>
            <a:schemeClr val="bg1"/>
          </a:solidFill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4B7AC96-A700-7031-526A-02180749ABB6}"/>
                </a:ext>
              </a:extLst>
            </p:cNvPr>
            <p:cNvSpPr/>
            <p:nvPr/>
          </p:nvSpPr>
          <p:spPr>
            <a:xfrm>
              <a:off x="8967019" y="1690688"/>
              <a:ext cx="2453067" cy="459212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1553B84-8BB1-39C9-349B-D781BC5C5002}"/>
                </a:ext>
              </a:extLst>
            </p:cNvPr>
            <p:cNvCxnSpPr/>
            <p:nvPr/>
          </p:nvCxnSpPr>
          <p:spPr>
            <a:xfrm>
              <a:off x="9065342" y="2195192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431D88E-8859-FF6D-7AAA-4A9C7AC1226C}"/>
                </a:ext>
              </a:extLst>
            </p:cNvPr>
            <p:cNvCxnSpPr/>
            <p:nvPr/>
          </p:nvCxnSpPr>
          <p:spPr>
            <a:xfrm>
              <a:off x="9065342" y="2910699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5D332146-A9D4-2634-BF0D-42A17DFA3EB6}"/>
                </a:ext>
              </a:extLst>
            </p:cNvPr>
            <p:cNvCxnSpPr/>
            <p:nvPr/>
          </p:nvCxnSpPr>
          <p:spPr>
            <a:xfrm>
              <a:off x="9065342" y="3596148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2126BFEE-0511-F259-932E-7CCE6A503CE7}"/>
                </a:ext>
              </a:extLst>
            </p:cNvPr>
            <p:cNvCxnSpPr/>
            <p:nvPr/>
          </p:nvCxnSpPr>
          <p:spPr>
            <a:xfrm>
              <a:off x="9065342" y="4864650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3B78E464-345E-0536-2B29-F38DE016C81F}"/>
                </a:ext>
              </a:extLst>
            </p:cNvPr>
            <p:cNvCxnSpPr/>
            <p:nvPr/>
          </p:nvCxnSpPr>
          <p:spPr>
            <a:xfrm>
              <a:off x="9065342" y="5164534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E8E1337E-AA30-7EDF-77AC-EB302806B43B}"/>
                </a:ext>
              </a:extLst>
            </p:cNvPr>
            <p:cNvCxnSpPr/>
            <p:nvPr/>
          </p:nvCxnSpPr>
          <p:spPr>
            <a:xfrm>
              <a:off x="9065342" y="5484082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646D57D3-A8EA-C1D4-4E76-2E733AECE3FB}"/>
                </a:ext>
              </a:extLst>
            </p:cNvPr>
            <p:cNvCxnSpPr/>
            <p:nvPr/>
          </p:nvCxnSpPr>
          <p:spPr>
            <a:xfrm>
              <a:off x="9065342" y="5774134"/>
              <a:ext cx="2143432" cy="0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810D3EBC-7E14-FFF2-8F69-727BD7D9379D}"/>
                </a:ext>
              </a:extLst>
            </p:cNvPr>
            <p:cNvSpPr txBox="1"/>
            <p:nvPr/>
          </p:nvSpPr>
          <p:spPr>
            <a:xfrm>
              <a:off x="9121836" y="1790677"/>
              <a:ext cx="146750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CO</a:t>
              </a:r>
              <a:r>
                <a:rPr lang="en-IN" sz="1100" dirty="0"/>
                <a:t>2</a:t>
              </a:r>
              <a:r>
                <a:rPr lang="en-IN" dirty="0"/>
                <a:t> …. g</a:t>
              </a:r>
            </a:p>
          </p:txBody>
        </p: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94630AB1-6DC1-7C02-A835-1D0953FBF3EA}"/>
                </a:ext>
              </a:extLst>
            </p:cNvPr>
            <p:cNvSpPr txBox="1"/>
            <p:nvPr/>
          </p:nvSpPr>
          <p:spPr>
            <a:xfrm>
              <a:off x="9121836" y="2528814"/>
              <a:ext cx="21434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CH</a:t>
              </a:r>
              <a:r>
                <a:rPr lang="en-IN" sz="1100" dirty="0"/>
                <a:t>4</a:t>
              </a:r>
              <a:r>
                <a:rPr lang="en-IN" dirty="0"/>
                <a:t> …. g</a:t>
              </a:r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D87584B8-787A-4A39-F61C-6E87EC48033A}"/>
                </a:ext>
              </a:extLst>
            </p:cNvPr>
            <p:cNvSpPr txBox="1"/>
            <p:nvPr/>
          </p:nvSpPr>
          <p:spPr>
            <a:xfrm>
              <a:off x="9121836" y="3163064"/>
              <a:ext cx="21434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SO</a:t>
              </a:r>
              <a:r>
                <a:rPr lang="en-IN" sz="1100" dirty="0"/>
                <a:t>2</a:t>
              </a:r>
              <a:r>
                <a:rPr lang="en-IN" dirty="0"/>
                <a:t> …. g</a:t>
              </a:r>
            </a:p>
          </p:txBody>
        </p:sp>
      </p:grp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0656E9F4-23DD-9D7B-C6F4-30C7F9CCAD6E}"/>
              </a:ext>
            </a:extLst>
          </p:cNvPr>
          <p:cNvCxnSpPr>
            <a:cxnSpLocks/>
          </p:cNvCxnSpPr>
          <p:nvPr/>
        </p:nvCxnSpPr>
        <p:spPr>
          <a:xfrm>
            <a:off x="8567275" y="1179647"/>
            <a:ext cx="0" cy="521914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2B57C04-CF73-2DBE-7A7A-ACA57A0FCA94}"/>
              </a:ext>
            </a:extLst>
          </p:cNvPr>
          <p:cNvSpPr txBox="1"/>
          <p:nvPr/>
        </p:nvSpPr>
        <p:spPr>
          <a:xfrm>
            <a:off x="4993348" y="4075491"/>
            <a:ext cx="312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0.35kWh ……….. 0.3 kWh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F25F6021-2BC0-B42D-12F8-443FDC6DED85}"/>
              </a:ext>
            </a:extLst>
          </p:cNvPr>
          <p:cNvSpPr txBox="1"/>
          <p:nvPr/>
        </p:nvSpPr>
        <p:spPr>
          <a:xfrm>
            <a:off x="5203156" y="4398347"/>
            <a:ext cx="228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(2020)………….(2050)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F22178B-5988-8033-355D-089C38FA0021}"/>
              </a:ext>
            </a:extLst>
          </p:cNvPr>
          <p:cNvSpPr txBox="1"/>
          <p:nvPr/>
        </p:nvSpPr>
        <p:spPr>
          <a:xfrm>
            <a:off x="172361" y="5540030"/>
            <a:ext cx="2204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17%…..…….... 23%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77CA520A-9059-7D11-82EF-5D471AEC5C36}"/>
              </a:ext>
            </a:extLst>
          </p:cNvPr>
          <p:cNvSpPr txBox="1"/>
          <p:nvPr/>
        </p:nvSpPr>
        <p:spPr>
          <a:xfrm>
            <a:off x="0" y="6202147"/>
            <a:ext cx="286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(2020)………….(2050)</a:t>
            </a:r>
          </a:p>
        </p:txBody>
      </p:sp>
      <p:pic>
        <p:nvPicPr>
          <p:cNvPr id="1039" name="Picture 2" descr="time series chart icon">
            <a:hlinkClick r:id="rId11" tooltip="time series chart icon"/>
            <a:extLst>
              <a:ext uri="{FF2B5EF4-FFF2-40B4-BE49-F238E27FC236}">
                <a16:creationId xmlns:a16="http://schemas.microsoft.com/office/drawing/2014/main" id="{F67C4812-F974-02C7-5AF0-43300FC97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19" y="661008"/>
            <a:ext cx="735085" cy="73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D9E880-911C-E6F2-1E42-E7215083300D}"/>
              </a:ext>
            </a:extLst>
          </p:cNvPr>
          <p:cNvSpPr txBox="1"/>
          <p:nvPr/>
        </p:nvSpPr>
        <p:spPr>
          <a:xfrm>
            <a:off x="3689522" y="2014902"/>
            <a:ext cx="1622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dirty="0"/>
              <a:t>Air, water</a:t>
            </a:r>
          </a:p>
          <a:p>
            <a:pPr algn="r"/>
            <a:r>
              <a:rPr lang="en-IN" dirty="0"/>
              <a:t>Chemicals ….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DA8511-00CA-5F8B-FACD-41B3E054A14B}"/>
              </a:ext>
            </a:extLst>
          </p:cNvPr>
          <p:cNvCxnSpPr>
            <a:cxnSpLocks/>
          </p:cNvCxnSpPr>
          <p:nvPr/>
        </p:nvCxnSpPr>
        <p:spPr>
          <a:xfrm flipV="1">
            <a:off x="3973676" y="2337275"/>
            <a:ext cx="14247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00502A-850A-E4B8-409C-7EBD176A9459}"/>
              </a:ext>
            </a:extLst>
          </p:cNvPr>
          <p:cNvSpPr txBox="1"/>
          <p:nvPr/>
        </p:nvSpPr>
        <p:spPr>
          <a:xfrm>
            <a:off x="9160397" y="6320826"/>
            <a:ext cx="296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(2020)…………………...(2050)</a:t>
            </a:r>
          </a:p>
        </p:txBody>
      </p:sp>
    </p:spTree>
    <p:extLst>
      <p:ext uri="{BB962C8B-B14F-4D97-AF65-F5344CB8AC3E}">
        <p14:creationId xmlns:p14="http://schemas.microsoft.com/office/powerpoint/2010/main" val="200368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175</Words>
  <Application>Microsoft Office PowerPoint</Application>
  <PresentationFormat>Widescreen</PresentationFormat>
  <Paragraphs>56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Prospective LCI of Direct Air Capture (DAC) product system from 2020-2050</vt:lpstr>
      <vt:lpstr>Quick overview:</vt:lpstr>
      <vt:lpstr>Single life cycle inventory of DAC product system</vt:lpstr>
      <vt:lpstr>Prospective life cycle inventory of DAC product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Siluvai Antony</dc:creator>
  <cp:lastModifiedBy>Praveen Siluvai Antony</cp:lastModifiedBy>
  <cp:revision>38</cp:revision>
  <dcterms:created xsi:type="dcterms:W3CDTF">2024-05-22T16:09:58Z</dcterms:created>
  <dcterms:modified xsi:type="dcterms:W3CDTF">2024-05-24T14:09:27Z</dcterms:modified>
</cp:coreProperties>
</file>