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8D7A-7E0B-2B64-DAC0-C87CAE4C8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C69A-E54A-1206-6FB3-6A4B3EBC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FEDB-A3B7-C0C9-1563-7F72A7D4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DFDC-3F4E-81C1-9CEA-42795C32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0617-293C-66CF-51B8-56B9C104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46A1-485E-3484-0B7D-21FF1D95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6107E-B626-4587-3913-A6B6BC4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FE75-0FAA-C073-C41F-C0FCED16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8499-34C9-F3B5-8682-8B078877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7212-EA4B-FC3D-696D-444DA17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6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BDC46-8DBF-D021-40FF-1E856C293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3208E-1F8B-8900-FB8C-E15AEFD81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6606-4BC2-5393-E58F-40808906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FF68-3B1A-94E9-AC42-A5C309C3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7C17-964F-0413-722D-5C89B9C9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444F-ADAE-3A76-591D-BB77E3EA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6AFF-E19C-71AA-41B4-7DBDF146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83C-45AF-C170-05BC-E65F487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AA20-6D1A-D21A-EBE5-EBD08EE4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88BE-EB92-5BD9-D4F3-C73DC0E0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8FE-69DE-3500-723B-C83BC962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54D9-552C-00B4-DBF1-46C1AE62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B86D-7FEB-071F-D7E3-01A4E03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6C26-C8FE-3385-E6DC-D3A01C6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70C2-1F3B-5C14-1DB0-357F7AEF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847-93B2-5CEE-2F20-7A1E1199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F8FA-A9AF-D9A6-E7D7-0063E49F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EA80B-B80F-C552-AB2A-6EE96056C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09BB2-E7D5-13F4-2C94-BFC08E0B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5298A-5B7B-225B-3113-71E1A594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2512-8675-0804-2104-381CA2A6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5AB8-6F19-E3C2-AA90-44CB884B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1CC4-801D-DA46-0D1D-13E21548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3775-CF34-D4F1-403C-1BF17A44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CF6F-EDDB-0C91-5011-085B3E35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07DF3-494E-BC75-EDDD-7934844A7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644EC-B080-C048-4383-A16D5FE2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ADF16-3197-1CBF-1411-AA7CBDA2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498A-3402-B375-EAF3-4F8747B4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ECC6-8E65-C32D-1989-DBE4EA30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4FF2E-C427-D0FB-ADB7-D0A3A03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3BBF4-C371-00A3-5FAB-655EAD9A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C2B53-EC48-B250-DB9D-95FD302B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F21F9-8F4E-0439-E672-2C88874A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720A4-0C69-3F85-2883-A003C9CF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B3353-F11E-A277-8B23-EF663278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CEA3-0850-8331-7DA3-E8514886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FC60-B35A-FD1F-28C9-48F63710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2F0CA-226C-724B-9B02-E8412BC1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ABDF2-EF5D-6821-6ED0-279616CF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E3AF-69E2-4DE0-3BFA-FC11417F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80A6-8E25-D9E2-CF56-CDE64F82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8574-8A8F-6DF8-C71E-BE83B365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BC62-36BB-0707-D084-D154ACCB9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CA685-5AA7-ABD1-8213-47FBAEC17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3A34-A1B2-57D6-CD31-0F74448D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DC87-7065-46F1-BEAA-23C2D0A8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4DA3-5F5D-33DC-E14A-A394043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6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C23D9-FE83-995F-42C4-9996F5AF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21F1-986E-E99E-F4DA-F804F5F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6A9C-5C09-C617-6B1B-E2B2A852E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446D-0634-D819-3469-88F1D8E9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5FC9-93FC-4766-38A0-AE104A833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henounproject.com/icon/cooling-tower-30433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ounproject.com/icon/time-series-chart-6877916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thenounproject.com/icon/cooling-tower-30433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2D5F-5420-06DB-F2A7-E4F0BE401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DAC is generating LCI data for prospective LCA?</a:t>
            </a:r>
          </a:p>
        </p:txBody>
      </p:sp>
    </p:spTree>
    <p:extLst>
      <p:ext uri="{BB962C8B-B14F-4D97-AF65-F5344CB8AC3E}">
        <p14:creationId xmlns:p14="http://schemas.microsoft.com/office/powerpoint/2010/main" val="80400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8C20-15AA-0FA1-3638-68F2F0F4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Parameters used in Premise DAC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8680-F92F-3DB9-CD44-06C43BE4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052" cy="4351338"/>
          </a:xfrm>
        </p:spPr>
        <p:txBody>
          <a:bodyPr>
            <a:normAutofit/>
          </a:bodyPr>
          <a:lstStyle/>
          <a:p>
            <a:r>
              <a:rPr lang="en-IN" sz="2400" b="1" dirty="0"/>
              <a:t>Energy:</a:t>
            </a:r>
          </a:p>
          <a:p>
            <a:pPr lvl="1"/>
            <a:r>
              <a:rPr lang="en-IN" sz="2000" dirty="0"/>
              <a:t>Electricity consumption</a:t>
            </a:r>
          </a:p>
          <a:p>
            <a:pPr lvl="1"/>
            <a:r>
              <a:rPr lang="en-IN" sz="2000" dirty="0"/>
              <a:t>Heat consumption</a:t>
            </a:r>
          </a:p>
          <a:p>
            <a:r>
              <a:rPr lang="en-IN" sz="2400" b="1" dirty="0"/>
              <a:t>Not considered: </a:t>
            </a:r>
            <a:r>
              <a:rPr lang="en-IN" sz="2400" dirty="0"/>
              <a:t>Negligible inventories (less impacts) are not considered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FFBA7-E594-CAEB-4E46-12512CC4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52" y="2737399"/>
            <a:ext cx="6855349" cy="41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5883C5-130E-3197-9CFA-BA6DE6E6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79" y="2160009"/>
            <a:ext cx="2156421" cy="17567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84D2B-04FE-8284-989B-58452B591E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76855" y="3033466"/>
            <a:ext cx="2262724" cy="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17E042-8309-A338-F243-108A05BBA748}"/>
              </a:ext>
            </a:extLst>
          </p:cNvPr>
          <p:cNvSpPr txBox="1"/>
          <p:nvPr/>
        </p:nvSpPr>
        <p:spPr>
          <a:xfrm>
            <a:off x="1839816" y="3118242"/>
            <a:ext cx="179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Electricity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3242D5-5103-401F-88C3-A03D0CA8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1231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Single life cycle inventory of DAC system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4B9167-3F6A-4158-5065-F9926A979A1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78531" y="3916790"/>
            <a:ext cx="3439259" cy="11909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314D67-9E4D-F55C-BADF-169E63B5F881}"/>
              </a:ext>
            </a:extLst>
          </p:cNvPr>
          <p:cNvSpPr txBox="1"/>
          <p:nvPr/>
        </p:nvSpPr>
        <p:spPr>
          <a:xfrm>
            <a:off x="1839816" y="5125209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(heat)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A7DFF7-7639-8AB3-9549-9E55A9AB7020}"/>
              </a:ext>
            </a:extLst>
          </p:cNvPr>
          <p:cNvSpPr/>
          <p:nvPr/>
        </p:nvSpPr>
        <p:spPr>
          <a:xfrm>
            <a:off x="8967019" y="1690688"/>
            <a:ext cx="2453067" cy="4592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6A8B5A-A5E3-49FC-2FA7-459B5E40F5B6}"/>
              </a:ext>
            </a:extLst>
          </p:cNvPr>
          <p:cNvCxnSpPr/>
          <p:nvPr/>
        </p:nvCxnSpPr>
        <p:spPr>
          <a:xfrm>
            <a:off x="9065342" y="2195192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72C99-FE34-D19A-FB27-1CCA797F9132}"/>
              </a:ext>
            </a:extLst>
          </p:cNvPr>
          <p:cNvCxnSpPr/>
          <p:nvPr/>
        </p:nvCxnSpPr>
        <p:spPr>
          <a:xfrm>
            <a:off x="9065342" y="2910699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C37F76-AD79-5327-EF5B-B8F12D302B5E}"/>
              </a:ext>
            </a:extLst>
          </p:cNvPr>
          <p:cNvCxnSpPr/>
          <p:nvPr/>
        </p:nvCxnSpPr>
        <p:spPr>
          <a:xfrm>
            <a:off x="9065342" y="3596148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2A41B8-1B1D-016E-56A5-0B322EFF281F}"/>
              </a:ext>
            </a:extLst>
          </p:cNvPr>
          <p:cNvCxnSpPr/>
          <p:nvPr/>
        </p:nvCxnSpPr>
        <p:spPr>
          <a:xfrm>
            <a:off x="9065342" y="4864650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E67C54-CCCD-FF28-9EB7-4EED9D9AB899}"/>
              </a:ext>
            </a:extLst>
          </p:cNvPr>
          <p:cNvCxnSpPr/>
          <p:nvPr/>
        </p:nvCxnSpPr>
        <p:spPr>
          <a:xfrm>
            <a:off x="9065342" y="5164534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71F0A2-CAA9-B0AB-AE80-72CA45BFDDE4}"/>
              </a:ext>
            </a:extLst>
          </p:cNvPr>
          <p:cNvCxnSpPr/>
          <p:nvPr/>
        </p:nvCxnSpPr>
        <p:spPr>
          <a:xfrm>
            <a:off x="9065342" y="5484082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8EBD7D-5B48-EB25-A6FF-EF7C6D123B61}"/>
              </a:ext>
            </a:extLst>
          </p:cNvPr>
          <p:cNvCxnSpPr/>
          <p:nvPr/>
        </p:nvCxnSpPr>
        <p:spPr>
          <a:xfrm>
            <a:off x="9065342" y="5774134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B96C62-EE9C-B330-0F5F-1784458EA98E}"/>
              </a:ext>
            </a:extLst>
          </p:cNvPr>
          <p:cNvSpPr txBox="1"/>
          <p:nvPr/>
        </p:nvSpPr>
        <p:spPr>
          <a:xfrm>
            <a:off x="9121836" y="1790677"/>
            <a:ext cx="146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sz="1100" dirty="0"/>
              <a:t>2</a:t>
            </a:r>
            <a:r>
              <a:rPr lang="en-IN" dirty="0"/>
              <a:t> …. 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BFBB4-220A-5ED6-5060-94FE2B0494E4}"/>
              </a:ext>
            </a:extLst>
          </p:cNvPr>
          <p:cNvSpPr txBox="1"/>
          <p:nvPr/>
        </p:nvSpPr>
        <p:spPr>
          <a:xfrm>
            <a:off x="9121836" y="2528814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</a:t>
            </a:r>
            <a:r>
              <a:rPr lang="en-IN" sz="1100" dirty="0"/>
              <a:t>4</a:t>
            </a:r>
            <a:r>
              <a:rPr lang="en-IN" dirty="0"/>
              <a:t> …. 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2CEBE2-5C6C-3C1F-6C3A-CFB156C5F8C7}"/>
              </a:ext>
            </a:extLst>
          </p:cNvPr>
          <p:cNvSpPr txBox="1"/>
          <p:nvPr/>
        </p:nvSpPr>
        <p:spPr>
          <a:xfrm>
            <a:off x="9055510" y="1021473"/>
            <a:ext cx="26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Life Cycle Inventory (LCI)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E414FA-4706-A158-FC15-CCF28D7C0E74}"/>
              </a:ext>
            </a:extLst>
          </p:cNvPr>
          <p:cNvSpPr txBox="1"/>
          <p:nvPr/>
        </p:nvSpPr>
        <p:spPr>
          <a:xfrm>
            <a:off x="9121836" y="3163064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</a:t>
            </a:r>
            <a:r>
              <a:rPr lang="en-IN" sz="1100" dirty="0"/>
              <a:t>2</a:t>
            </a:r>
            <a:r>
              <a:rPr lang="en-IN" dirty="0"/>
              <a:t> …. g</a:t>
            </a:r>
          </a:p>
        </p:txBody>
      </p:sp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A6965C-96DE-C78B-4710-98C306AA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99" r="63511" b="12741"/>
          <a:stretch/>
        </p:blipFill>
        <p:spPr>
          <a:xfrm>
            <a:off x="412800" y="1865618"/>
            <a:ext cx="861085" cy="1941257"/>
          </a:xfrm>
          <a:prstGeom prst="rect">
            <a:avLst/>
          </a:prstGeom>
        </p:spPr>
      </p:pic>
      <p:pic>
        <p:nvPicPr>
          <p:cNvPr id="1026" name="Picture 2" descr="cooling tower icon">
            <a:hlinkClick r:id="rId4" tooltip="cooling tower icon"/>
            <a:extLst>
              <a:ext uri="{FF2B5EF4-FFF2-40B4-BE49-F238E27FC236}">
                <a16:creationId xmlns:a16="http://schemas.microsoft.com/office/drawing/2014/main" id="{CFEF420E-14B2-8FE1-40FD-BEE8E94C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8" y="4483984"/>
            <a:ext cx="1122865" cy="112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EE9838-3DA6-3E17-8CB0-5A3FAB4347B2}"/>
              </a:ext>
            </a:extLst>
          </p:cNvPr>
          <p:cNvSpPr txBox="1"/>
          <p:nvPr/>
        </p:nvSpPr>
        <p:spPr>
          <a:xfrm>
            <a:off x="4213577" y="1590278"/>
            <a:ext cx="2262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Direct Air Capture</a:t>
            </a:r>
          </a:p>
          <a:p>
            <a:r>
              <a:rPr lang="en-IN" dirty="0"/>
              <a:t>System; LCA Model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E3D496-DF35-61E8-F95A-DA9A1611CD08}"/>
              </a:ext>
            </a:extLst>
          </p:cNvPr>
          <p:cNvSpPr txBox="1"/>
          <p:nvPr/>
        </p:nvSpPr>
        <p:spPr>
          <a:xfrm>
            <a:off x="1839816" y="2672129"/>
            <a:ext cx="10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0.4 kWh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BA750-8B94-5D7E-64D1-5FE1AC6BEA62}"/>
              </a:ext>
            </a:extLst>
          </p:cNvPr>
          <p:cNvSpPr txBox="1"/>
          <p:nvPr/>
        </p:nvSpPr>
        <p:spPr>
          <a:xfrm>
            <a:off x="1839816" y="4706575"/>
            <a:ext cx="6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MJ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3ACB2C-F4AA-08FF-BF6A-356A1214D94B}"/>
              </a:ext>
            </a:extLst>
          </p:cNvPr>
          <p:cNvCxnSpPr>
            <a:cxnSpLocks/>
          </p:cNvCxnSpPr>
          <p:nvPr/>
        </p:nvCxnSpPr>
        <p:spPr>
          <a:xfrm>
            <a:off x="8304494" y="1260313"/>
            <a:ext cx="0" cy="521914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D74C69-8DA4-15D0-314B-5DCC9409720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6000" y="3038400"/>
            <a:ext cx="1828192" cy="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98A05C-019A-0AF3-8516-B7D61B1D234D}"/>
              </a:ext>
            </a:extLst>
          </p:cNvPr>
          <p:cNvSpPr txBox="1"/>
          <p:nvPr/>
        </p:nvSpPr>
        <p:spPr>
          <a:xfrm>
            <a:off x="6202303" y="3033466"/>
            <a:ext cx="154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sz="1400" dirty="0"/>
              <a:t>2</a:t>
            </a:r>
            <a:r>
              <a:rPr lang="en-IN" dirty="0"/>
              <a:t> captured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123E4-FFE0-C2AC-0743-E946894B520B}"/>
              </a:ext>
            </a:extLst>
          </p:cNvPr>
          <p:cNvSpPr txBox="1"/>
          <p:nvPr/>
        </p:nvSpPr>
        <p:spPr>
          <a:xfrm>
            <a:off x="6236489" y="2675620"/>
            <a:ext cx="10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kg </a:t>
            </a:r>
          </a:p>
        </p:txBody>
      </p:sp>
    </p:spTree>
    <p:extLst>
      <p:ext uri="{BB962C8B-B14F-4D97-AF65-F5344CB8AC3E}">
        <p14:creationId xmlns:p14="http://schemas.microsoft.com/office/powerpoint/2010/main" val="16090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FA3DFF-7CB6-048A-68CA-C5E48F1DDA91}"/>
              </a:ext>
            </a:extLst>
          </p:cNvPr>
          <p:cNvGrpSpPr/>
          <p:nvPr/>
        </p:nvGrpSpPr>
        <p:grpSpPr>
          <a:xfrm>
            <a:off x="9382704" y="1683456"/>
            <a:ext cx="2453067" cy="4592125"/>
            <a:chOff x="8967019" y="1690688"/>
            <a:chExt cx="2453067" cy="4592125"/>
          </a:xfrm>
          <a:solidFill>
            <a:schemeClr val="bg1"/>
          </a:solidFill>
        </p:grpSpPr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7E4CE5E3-A0DF-E457-63A0-AF99E96CCC50}"/>
                </a:ext>
              </a:extLst>
            </p:cNvPr>
            <p:cNvSpPr/>
            <p:nvPr/>
          </p:nvSpPr>
          <p:spPr>
            <a:xfrm>
              <a:off x="8967019" y="1690688"/>
              <a:ext cx="2453067" cy="4592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E56CD501-979C-E9BF-FF6B-D1AF15D13857}"/>
                </a:ext>
              </a:extLst>
            </p:cNvPr>
            <p:cNvCxnSpPr/>
            <p:nvPr/>
          </p:nvCxnSpPr>
          <p:spPr>
            <a:xfrm>
              <a:off x="9065342" y="219519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5BFA3AD4-F940-90B4-C4FC-DC80B0741F6D}"/>
                </a:ext>
              </a:extLst>
            </p:cNvPr>
            <p:cNvCxnSpPr/>
            <p:nvPr/>
          </p:nvCxnSpPr>
          <p:spPr>
            <a:xfrm>
              <a:off x="9065342" y="2910699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1EB1688C-CC61-3D43-F7FC-1492B24051C2}"/>
                </a:ext>
              </a:extLst>
            </p:cNvPr>
            <p:cNvCxnSpPr/>
            <p:nvPr/>
          </p:nvCxnSpPr>
          <p:spPr>
            <a:xfrm>
              <a:off x="9065342" y="3596148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012A22A1-623E-6C40-CFB9-E07BA1F30A3A}"/>
                </a:ext>
              </a:extLst>
            </p:cNvPr>
            <p:cNvCxnSpPr/>
            <p:nvPr/>
          </p:nvCxnSpPr>
          <p:spPr>
            <a:xfrm>
              <a:off x="9065342" y="4864650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45B6D781-36A4-2DE1-1AA9-15A2422C67F6}"/>
                </a:ext>
              </a:extLst>
            </p:cNvPr>
            <p:cNvCxnSpPr/>
            <p:nvPr/>
          </p:nvCxnSpPr>
          <p:spPr>
            <a:xfrm>
              <a:off x="9065342" y="51645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32C49AAE-FFB8-ED48-85C8-398E7400B1E4}"/>
                </a:ext>
              </a:extLst>
            </p:cNvPr>
            <p:cNvCxnSpPr/>
            <p:nvPr/>
          </p:nvCxnSpPr>
          <p:spPr>
            <a:xfrm>
              <a:off x="9065342" y="548408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DF5AA0AF-7794-7E20-6598-DA38EF5057B2}"/>
                </a:ext>
              </a:extLst>
            </p:cNvPr>
            <p:cNvCxnSpPr/>
            <p:nvPr/>
          </p:nvCxnSpPr>
          <p:spPr>
            <a:xfrm>
              <a:off x="9065342" y="57741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2BEEAE41-90E2-F362-C2E1-D35E4EE561F0}"/>
                </a:ext>
              </a:extLst>
            </p:cNvPr>
            <p:cNvSpPr txBox="1"/>
            <p:nvPr/>
          </p:nvSpPr>
          <p:spPr>
            <a:xfrm>
              <a:off x="9121836" y="1790677"/>
              <a:ext cx="14675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490FC1D5-702A-FE3F-44A0-BB20E95623AD}"/>
                </a:ext>
              </a:extLst>
            </p:cNvPr>
            <p:cNvSpPr txBox="1"/>
            <p:nvPr/>
          </p:nvSpPr>
          <p:spPr>
            <a:xfrm>
              <a:off x="9121836" y="252881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</a:t>
              </a:r>
              <a:r>
                <a:rPr lang="en-IN" sz="1100" dirty="0"/>
                <a:t>4</a:t>
              </a:r>
              <a:r>
                <a:rPr lang="en-IN" dirty="0"/>
                <a:t> …. g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7C99CE61-B669-C3C7-1261-7ACC17F448B3}"/>
                </a:ext>
              </a:extLst>
            </p:cNvPr>
            <p:cNvSpPr txBox="1"/>
            <p:nvPr/>
          </p:nvSpPr>
          <p:spPr>
            <a:xfrm>
              <a:off x="9121836" y="316306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BF4CEF9D-E6ED-CA54-B342-650EFAFF19A3}"/>
              </a:ext>
            </a:extLst>
          </p:cNvPr>
          <p:cNvGrpSpPr/>
          <p:nvPr/>
        </p:nvGrpSpPr>
        <p:grpSpPr>
          <a:xfrm>
            <a:off x="8992275" y="1690688"/>
            <a:ext cx="2453067" cy="4592125"/>
            <a:chOff x="8967019" y="1690688"/>
            <a:chExt cx="2453067" cy="4592125"/>
          </a:xfrm>
          <a:solidFill>
            <a:schemeClr val="bg1"/>
          </a:solidFill>
        </p:grpSpPr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15BEC715-0F28-EFFF-A793-3910A056CDC6}"/>
                </a:ext>
              </a:extLst>
            </p:cNvPr>
            <p:cNvSpPr/>
            <p:nvPr/>
          </p:nvSpPr>
          <p:spPr>
            <a:xfrm>
              <a:off x="8967019" y="1690688"/>
              <a:ext cx="2453067" cy="4592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4EB9B8F-0B06-58EE-8C52-280979D33DE6}"/>
                </a:ext>
              </a:extLst>
            </p:cNvPr>
            <p:cNvCxnSpPr/>
            <p:nvPr/>
          </p:nvCxnSpPr>
          <p:spPr>
            <a:xfrm>
              <a:off x="9065342" y="219519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0E2CC43E-D0A3-670C-36F8-8A122C30926D}"/>
                </a:ext>
              </a:extLst>
            </p:cNvPr>
            <p:cNvCxnSpPr/>
            <p:nvPr/>
          </p:nvCxnSpPr>
          <p:spPr>
            <a:xfrm>
              <a:off x="9065342" y="2910699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BFB5359-AFE9-B8EC-D898-5BE6E9EE7993}"/>
                </a:ext>
              </a:extLst>
            </p:cNvPr>
            <p:cNvCxnSpPr/>
            <p:nvPr/>
          </p:nvCxnSpPr>
          <p:spPr>
            <a:xfrm>
              <a:off x="9065342" y="3596148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4BE314D-A194-EA0F-E99C-B15B7A28C83F}"/>
                </a:ext>
              </a:extLst>
            </p:cNvPr>
            <p:cNvCxnSpPr/>
            <p:nvPr/>
          </p:nvCxnSpPr>
          <p:spPr>
            <a:xfrm>
              <a:off x="9065342" y="4864650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706A7F29-DFD7-0380-6A11-C5A6D0B63F71}"/>
                </a:ext>
              </a:extLst>
            </p:cNvPr>
            <p:cNvCxnSpPr/>
            <p:nvPr/>
          </p:nvCxnSpPr>
          <p:spPr>
            <a:xfrm>
              <a:off x="9065342" y="51645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97B0B2A7-EC8A-26CF-527E-7E797CADC3EC}"/>
                </a:ext>
              </a:extLst>
            </p:cNvPr>
            <p:cNvCxnSpPr/>
            <p:nvPr/>
          </p:nvCxnSpPr>
          <p:spPr>
            <a:xfrm>
              <a:off x="9065342" y="548408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BDC55EC9-DD0C-37C6-D260-B738C821B58D}"/>
                </a:ext>
              </a:extLst>
            </p:cNvPr>
            <p:cNvCxnSpPr/>
            <p:nvPr/>
          </p:nvCxnSpPr>
          <p:spPr>
            <a:xfrm>
              <a:off x="9065342" y="57741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87616BF5-44A9-6CEE-0C63-5D3C2669F4CF}"/>
                </a:ext>
              </a:extLst>
            </p:cNvPr>
            <p:cNvSpPr txBox="1"/>
            <p:nvPr/>
          </p:nvSpPr>
          <p:spPr>
            <a:xfrm>
              <a:off x="9121836" y="1790677"/>
              <a:ext cx="14675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B3C3B30B-B6A5-D5CA-44D8-EAD6513AFE96}"/>
                </a:ext>
              </a:extLst>
            </p:cNvPr>
            <p:cNvSpPr txBox="1"/>
            <p:nvPr/>
          </p:nvSpPr>
          <p:spPr>
            <a:xfrm>
              <a:off x="9121836" y="252881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</a:t>
              </a:r>
              <a:r>
                <a:rPr lang="en-IN" sz="1100" dirty="0"/>
                <a:t>4</a:t>
              </a:r>
              <a:r>
                <a:rPr lang="en-IN" dirty="0"/>
                <a:t> …. g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911E246A-B94A-3185-1F24-95DE549A315B}"/>
                </a:ext>
              </a:extLst>
            </p:cNvPr>
            <p:cNvSpPr txBox="1"/>
            <p:nvPr/>
          </p:nvSpPr>
          <p:spPr>
            <a:xfrm>
              <a:off x="9121836" y="316306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5883C5-130E-3197-9CFA-BA6DE6E6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79" y="2160009"/>
            <a:ext cx="2156421" cy="17567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84D2B-04FE-8284-989B-58452B591E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89291" y="3038400"/>
            <a:ext cx="3150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17E042-8309-A338-F243-108A05BBA748}"/>
              </a:ext>
            </a:extLst>
          </p:cNvPr>
          <p:cNvSpPr txBox="1"/>
          <p:nvPr/>
        </p:nvSpPr>
        <p:spPr>
          <a:xfrm>
            <a:off x="75349" y="3362550"/>
            <a:ext cx="12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Electricity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3242D5-5103-401F-88C3-A03D0CA8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1231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Single life cycle inventory of DAC system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4B9167-3F6A-4158-5065-F9926A979A19}"/>
              </a:ext>
            </a:extLst>
          </p:cNvPr>
          <p:cNvCxnSpPr>
            <a:cxnSpLocks/>
            <a:stCxn id="1026" idx="3"/>
            <a:endCxn id="6" idx="2"/>
          </p:cNvCxnSpPr>
          <p:nvPr/>
        </p:nvCxnSpPr>
        <p:spPr>
          <a:xfrm flipV="1">
            <a:off x="567539" y="3916790"/>
            <a:ext cx="4450251" cy="9283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314D67-9E4D-F55C-BADF-169E63B5F881}"/>
              </a:ext>
            </a:extLst>
          </p:cNvPr>
          <p:cNvSpPr txBox="1"/>
          <p:nvPr/>
        </p:nvSpPr>
        <p:spPr>
          <a:xfrm>
            <a:off x="-32777" y="5172315"/>
            <a:ext cx="95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(heat)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2CEBE2-5C6C-3C1F-6C3A-CFB156C5F8C7}"/>
              </a:ext>
            </a:extLst>
          </p:cNvPr>
          <p:cNvSpPr txBox="1"/>
          <p:nvPr/>
        </p:nvSpPr>
        <p:spPr>
          <a:xfrm>
            <a:off x="8926657" y="854295"/>
            <a:ext cx="26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Multiple, future Life Cycle Inventories (LCIs)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D44BD7-46A7-09B8-379B-E89947668109}"/>
              </a:ext>
            </a:extLst>
          </p:cNvPr>
          <p:cNvGrpSpPr/>
          <p:nvPr/>
        </p:nvGrpSpPr>
        <p:grpSpPr>
          <a:xfrm>
            <a:off x="8573779" y="1690688"/>
            <a:ext cx="2453067" cy="4592125"/>
            <a:chOff x="8967019" y="1690688"/>
            <a:chExt cx="2453067" cy="4592125"/>
          </a:xfrm>
          <a:solidFill>
            <a:schemeClr val="bg1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CA7DFF7-7639-8AB3-9549-9E55A9AB7020}"/>
                </a:ext>
              </a:extLst>
            </p:cNvPr>
            <p:cNvSpPr/>
            <p:nvPr/>
          </p:nvSpPr>
          <p:spPr>
            <a:xfrm>
              <a:off x="8967019" y="1690688"/>
              <a:ext cx="2453067" cy="4592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6A8B5A-A5E3-49FC-2FA7-459B5E40F5B6}"/>
                </a:ext>
              </a:extLst>
            </p:cNvPr>
            <p:cNvCxnSpPr/>
            <p:nvPr/>
          </p:nvCxnSpPr>
          <p:spPr>
            <a:xfrm>
              <a:off x="9065342" y="219519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572C99-FE34-D19A-FB27-1CCA797F9132}"/>
                </a:ext>
              </a:extLst>
            </p:cNvPr>
            <p:cNvCxnSpPr/>
            <p:nvPr/>
          </p:nvCxnSpPr>
          <p:spPr>
            <a:xfrm>
              <a:off x="9065342" y="2910699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C37F76-AD79-5327-EF5B-B8F12D302B5E}"/>
                </a:ext>
              </a:extLst>
            </p:cNvPr>
            <p:cNvCxnSpPr/>
            <p:nvPr/>
          </p:nvCxnSpPr>
          <p:spPr>
            <a:xfrm>
              <a:off x="9065342" y="3596148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2A41B8-1B1D-016E-56A5-0B322EFF281F}"/>
                </a:ext>
              </a:extLst>
            </p:cNvPr>
            <p:cNvCxnSpPr/>
            <p:nvPr/>
          </p:nvCxnSpPr>
          <p:spPr>
            <a:xfrm>
              <a:off x="9065342" y="4864650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E67C54-CCCD-FF28-9EB7-4EED9D9AB899}"/>
                </a:ext>
              </a:extLst>
            </p:cNvPr>
            <p:cNvCxnSpPr/>
            <p:nvPr/>
          </p:nvCxnSpPr>
          <p:spPr>
            <a:xfrm>
              <a:off x="9065342" y="51645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71F0A2-CAA9-B0AB-AE80-72CA45BFDDE4}"/>
                </a:ext>
              </a:extLst>
            </p:cNvPr>
            <p:cNvCxnSpPr/>
            <p:nvPr/>
          </p:nvCxnSpPr>
          <p:spPr>
            <a:xfrm>
              <a:off x="9065342" y="548408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8EBD7D-5B48-EB25-A6FF-EF7C6D123B61}"/>
                </a:ext>
              </a:extLst>
            </p:cNvPr>
            <p:cNvCxnSpPr/>
            <p:nvPr/>
          </p:nvCxnSpPr>
          <p:spPr>
            <a:xfrm>
              <a:off x="9065342" y="57741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B96C62-EE9C-B330-0F5F-1784458EA98E}"/>
                </a:ext>
              </a:extLst>
            </p:cNvPr>
            <p:cNvSpPr txBox="1"/>
            <p:nvPr/>
          </p:nvSpPr>
          <p:spPr>
            <a:xfrm>
              <a:off x="9121836" y="1790677"/>
              <a:ext cx="14675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5BFBB4-220A-5ED6-5060-94FE2B0494E4}"/>
                </a:ext>
              </a:extLst>
            </p:cNvPr>
            <p:cNvSpPr txBox="1"/>
            <p:nvPr/>
          </p:nvSpPr>
          <p:spPr>
            <a:xfrm>
              <a:off x="9121836" y="252881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</a:t>
              </a:r>
              <a:r>
                <a:rPr lang="en-IN" sz="1100" dirty="0"/>
                <a:t>4</a:t>
              </a:r>
              <a:r>
                <a:rPr lang="en-IN" dirty="0"/>
                <a:t> …. 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E414FA-4706-A158-FC15-CCF28D7C0E74}"/>
                </a:ext>
              </a:extLst>
            </p:cNvPr>
            <p:cNvSpPr txBox="1"/>
            <p:nvPr/>
          </p:nvSpPr>
          <p:spPr>
            <a:xfrm>
              <a:off x="9121836" y="316306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</p:grpSp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A6965C-96DE-C78B-4710-98C306AA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t="4999" r="63511" b="18495"/>
          <a:stretch/>
        </p:blipFill>
        <p:spPr>
          <a:xfrm>
            <a:off x="110286" y="2485507"/>
            <a:ext cx="298703" cy="825278"/>
          </a:xfrm>
          <a:prstGeom prst="rect">
            <a:avLst/>
          </a:prstGeom>
        </p:spPr>
      </p:pic>
      <p:pic>
        <p:nvPicPr>
          <p:cNvPr id="1026" name="Picture 2" descr="cooling tower icon">
            <a:hlinkClick r:id="rId4" tooltip="cooling tower icon"/>
            <a:extLst>
              <a:ext uri="{FF2B5EF4-FFF2-40B4-BE49-F238E27FC236}">
                <a16:creationId xmlns:a16="http://schemas.microsoft.com/office/drawing/2014/main" id="{CFEF420E-14B2-8FE1-40FD-BEE8E94C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45" y="4518188"/>
            <a:ext cx="653884" cy="6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EE9838-3DA6-3E17-8CB0-5A3FAB4347B2}"/>
              </a:ext>
            </a:extLst>
          </p:cNvPr>
          <p:cNvSpPr txBox="1"/>
          <p:nvPr/>
        </p:nvSpPr>
        <p:spPr>
          <a:xfrm>
            <a:off x="4213577" y="1590278"/>
            <a:ext cx="2262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Direct Air Capture</a:t>
            </a:r>
          </a:p>
          <a:p>
            <a:r>
              <a:rPr lang="en-IN" dirty="0"/>
              <a:t>System; LCA Model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BA750-8B94-5D7E-64D1-5FE1AC6BEA62}"/>
              </a:ext>
            </a:extLst>
          </p:cNvPr>
          <p:cNvSpPr txBox="1"/>
          <p:nvPr/>
        </p:nvSpPr>
        <p:spPr>
          <a:xfrm>
            <a:off x="1029879" y="4488086"/>
            <a:ext cx="338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MJ……………………..5 MJ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3ACB2C-F4AA-08FF-BF6A-356A1214D94B}"/>
              </a:ext>
            </a:extLst>
          </p:cNvPr>
          <p:cNvCxnSpPr>
            <a:cxnSpLocks/>
          </p:cNvCxnSpPr>
          <p:nvPr/>
        </p:nvCxnSpPr>
        <p:spPr>
          <a:xfrm>
            <a:off x="8304494" y="1260313"/>
            <a:ext cx="0" cy="521914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D74C69-8DA4-15D0-314B-5DCC9409720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6000" y="3038400"/>
            <a:ext cx="1828192" cy="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98A05C-019A-0AF3-8516-B7D61B1D234D}"/>
              </a:ext>
            </a:extLst>
          </p:cNvPr>
          <p:cNvSpPr txBox="1"/>
          <p:nvPr/>
        </p:nvSpPr>
        <p:spPr>
          <a:xfrm>
            <a:off x="6202303" y="3033466"/>
            <a:ext cx="154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sz="1400" dirty="0"/>
              <a:t>2</a:t>
            </a:r>
            <a:r>
              <a:rPr lang="en-IN" dirty="0"/>
              <a:t> captured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123E4-FFE0-C2AC-0743-E946894B520B}"/>
              </a:ext>
            </a:extLst>
          </p:cNvPr>
          <p:cNvSpPr txBox="1"/>
          <p:nvPr/>
        </p:nvSpPr>
        <p:spPr>
          <a:xfrm>
            <a:off x="6236489" y="2675620"/>
            <a:ext cx="10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kg </a:t>
            </a:r>
          </a:p>
        </p:txBody>
      </p:sp>
      <p:pic>
        <p:nvPicPr>
          <p:cNvPr id="1080" name="Picture 2" descr="time series chart icon">
            <a:hlinkClick r:id="rId6" tooltip="time series chart icon"/>
            <a:extLst>
              <a:ext uri="{FF2B5EF4-FFF2-40B4-BE49-F238E27FC236}">
                <a16:creationId xmlns:a16="http://schemas.microsoft.com/office/drawing/2014/main" id="{294A81AC-0651-B576-E91A-E489A1F2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84" y="5440556"/>
            <a:ext cx="1038902" cy="10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88C8D09F-27C3-1875-6CCC-7A3D320BBB73}"/>
              </a:ext>
            </a:extLst>
          </p:cNvPr>
          <p:cNvSpPr txBox="1"/>
          <p:nvPr/>
        </p:nvSpPr>
        <p:spPr>
          <a:xfrm>
            <a:off x="1051212" y="4878403"/>
            <a:ext cx="338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(2020)………………….(2050)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19434D93-A984-BB10-73C0-AA93DD1586E0}"/>
              </a:ext>
            </a:extLst>
          </p:cNvPr>
          <p:cNvSpPr txBox="1"/>
          <p:nvPr/>
        </p:nvSpPr>
        <p:spPr>
          <a:xfrm>
            <a:off x="807609" y="2589064"/>
            <a:ext cx="312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0.4 kWh……………….. 0.3 kWh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97C8F0ED-72D1-466C-B05E-FFFC50850F77}"/>
              </a:ext>
            </a:extLst>
          </p:cNvPr>
          <p:cNvSpPr txBox="1"/>
          <p:nvPr/>
        </p:nvSpPr>
        <p:spPr>
          <a:xfrm>
            <a:off x="839784" y="3018063"/>
            <a:ext cx="28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(2020)………………….(2050)</a:t>
            </a:r>
          </a:p>
        </p:txBody>
      </p:sp>
    </p:spTree>
    <p:extLst>
      <p:ext uri="{BB962C8B-B14F-4D97-AF65-F5344CB8AC3E}">
        <p14:creationId xmlns:p14="http://schemas.microsoft.com/office/powerpoint/2010/main" val="231213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How DAC is generating LCI data for prospective LCA?</vt:lpstr>
      <vt:lpstr>Parameters used in Premise DAC inventory</vt:lpstr>
      <vt:lpstr>Single life cycle inventory of DAC system</vt:lpstr>
      <vt:lpstr>Single life cycle inventory of DAC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Siluvai Antony</dc:creator>
  <cp:lastModifiedBy>Praveen Siluvai Antony</cp:lastModifiedBy>
  <cp:revision>17</cp:revision>
  <dcterms:created xsi:type="dcterms:W3CDTF">2024-05-22T16:09:58Z</dcterms:created>
  <dcterms:modified xsi:type="dcterms:W3CDTF">2024-05-22T18:43:28Z</dcterms:modified>
</cp:coreProperties>
</file>