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9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17:29:21.112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617 2067,'-46'-64,"-62"-65,30 38,15 14,-191-243,246 309,0 1,1-1,1 0,0 0,0-1,1 1,1-1,0-1,0 1,1 0,1-1,-1-19,2-7,2 0,2 0,1 1,2-1,2 1,21-64,-7 43,2 1,3 1,2 1,3 2,2 1,76-90,-14 37,135-114,-221 212,-1 1,1-1,0 2,1-1,-1 1,1 1,0 0,1 0,-1 1,1 1,0 0,0 0,16 0,15 2,1 2,-1 2,0 2,1 2,53 15,209 81,-210-67,112 37,233 91,-399-145,-2 2,0 2,59 45,97 102,-107-78,-4 3,-5 4,-4 4,97 171,-137-209,-2 3,46 134,-69-165,-1 0,-2 0,-2 0,-1 1,-2 0,-1 0,-7 62,-4-37,-4 0,-38 112,-64 115,102-260,-19 47,-4-1,-4-2,-82 118,55-108,-123 120,-99 50,52-81,126-96,101-71,-1 1,0-2,-1 0,1 0,-1-1,0 0,-16 2,-26 9,51-14,0 0,0 1,0-1,0 1,1-1,-1 1,0 0,1 0,0 0,-1 0,-1 3,-6 10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17:29:22.255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0,'11'0,"23"0,12 0,8 0,0 0,-9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24643D-3BBC-17F6-C8E3-0DD862EC3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6B624BF-BC6F-13D2-5AF0-4C2D0CEFE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9CF458-040C-F233-330C-B41C84637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11AC-8F1D-44BB-A92C-CF9BC8B0F772}" type="datetimeFigureOut">
              <a:rPr lang="fr-FR" smtClean="0"/>
              <a:t>23/05/2024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AD9B74-EA88-8C5A-4E50-9705FAFC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5DE36C-FE35-C04E-017F-C790CE97C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6AA50-26C6-4466-8E7E-D4D1CA7C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75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8CC90C-4757-3EFD-4A0A-86B9D9D7C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30D0490-848E-0399-99B5-978120692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E6E8B0-8566-869B-68ED-286166FEE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11AC-8F1D-44BB-A92C-CF9BC8B0F772}" type="datetimeFigureOut">
              <a:rPr lang="fr-FR" smtClean="0"/>
              <a:t>23/05/2024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810DA7-9F27-01D8-CBDC-E88EB0351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E67F29-94FD-4712-DDA2-1423BA779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6AA50-26C6-4466-8E7E-D4D1CA7C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4640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A1C4D18-F874-17D3-591F-CFCBA41C61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73BE09B-4B46-55B1-6312-838B27E17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15E1C2-9B44-E5FE-07A4-54793411A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11AC-8F1D-44BB-A92C-CF9BC8B0F772}" type="datetimeFigureOut">
              <a:rPr lang="fr-FR" smtClean="0"/>
              <a:t>23/05/2024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67E826-DFC9-0F87-33B0-4167CFD4A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2BFE5C-1F20-CFF2-ABA9-72E1B14D1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6AA50-26C6-4466-8E7E-D4D1CA7C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8224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DC6144-95A6-51F9-F424-18479B8BE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6A489B-9479-1A1F-3111-79A99DA45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39908A-D972-2B94-A4A1-E3523A160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11AC-8F1D-44BB-A92C-CF9BC8B0F772}" type="datetimeFigureOut">
              <a:rPr lang="fr-FR" smtClean="0"/>
              <a:t>23/05/2024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562BDE-21B4-D0E4-D0A1-31DC55556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D50015-6707-12BE-AED3-0E210B60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6AA50-26C6-4466-8E7E-D4D1CA7C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7896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AA5CC5-198E-AA05-97D4-72B7DD77F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5CDBBF-5738-A5AA-97E9-D42D6FE93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E84494-D358-3441-B267-B7F6C4577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11AC-8F1D-44BB-A92C-CF9BC8B0F772}" type="datetimeFigureOut">
              <a:rPr lang="fr-FR" smtClean="0"/>
              <a:t>23/05/2024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41DBC2-3B5B-7A98-6E32-F51AA9616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8880FB-3BF4-60F6-6A61-8A9477508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6AA50-26C6-4466-8E7E-D4D1CA7C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872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0103B9-FED0-392F-8754-D3759694C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9A850A-DE57-6B60-D5C4-F03E1BF06F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83B6566-C392-2C68-4695-C54261C3C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41B6E5-F264-36C8-8BB5-9ED7A2267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11AC-8F1D-44BB-A92C-CF9BC8B0F772}" type="datetimeFigureOut">
              <a:rPr lang="fr-FR" smtClean="0"/>
              <a:t>23/05/2024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544C28-D0D0-5B69-8996-2613505BA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1D3A1CD-22F0-9BAD-7F3B-93C4B099A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6AA50-26C6-4466-8E7E-D4D1CA7C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0803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84BEB2-C07E-171F-7AD5-2B64FD49E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E748EE-48E2-326B-5001-F95D8666D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B9E8ABD-1BCE-0CB0-2D94-7D5A17AB6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9CC86A0-A87E-D30F-A227-AAAEE4542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2BE2D4E-4998-E915-1B60-5609233BFE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2D12D78-AEFC-860E-1603-BE9AE5CA2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11AC-8F1D-44BB-A92C-CF9BC8B0F772}" type="datetimeFigureOut">
              <a:rPr lang="fr-FR" smtClean="0"/>
              <a:t>23/05/2024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E5B5168-C557-B9AF-1AFF-761688213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DC94FCA-6F3D-C808-BA67-0F822A8E0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6AA50-26C6-4466-8E7E-D4D1CA7C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165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439284-AF24-7678-E7CD-89A273C80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2732B81-ECAE-41B9-EA11-653D6A9C2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11AC-8F1D-44BB-A92C-CF9BC8B0F772}" type="datetimeFigureOut">
              <a:rPr lang="fr-FR" smtClean="0"/>
              <a:t>23/05/2024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687ABE5-6A1F-F666-B68B-C8352CE20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0BB6F5-B193-FDA2-4DD1-259B329F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6AA50-26C6-4466-8E7E-D4D1CA7C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378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97252A6-FD17-D6E3-FE01-60CB3D34B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11AC-8F1D-44BB-A92C-CF9BC8B0F772}" type="datetimeFigureOut">
              <a:rPr lang="fr-FR" smtClean="0"/>
              <a:t>23/05/2024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C1EB061-5310-8597-2889-01BA96A89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8791E3-A477-29EA-2FDB-841729337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6AA50-26C6-4466-8E7E-D4D1CA7C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83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2362E3-BD2A-F5D0-A852-02441C914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AE471D-1507-057F-790B-3448C34C1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60B489-9287-7FEC-34B7-CAA48A7A9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BBB048A-4201-E121-37E9-4367FF2D2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11AC-8F1D-44BB-A92C-CF9BC8B0F772}" type="datetimeFigureOut">
              <a:rPr lang="fr-FR" smtClean="0"/>
              <a:t>23/05/2024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AC9F2AC-9938-97D4-9C43-8EE1C79B4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360C68-F1A4-57EC-B03B-AD6C67CF5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6AA50-26C6-4466-8E7E-D4D1CA7C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986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09361E-3A56-AB06-37D5-3269CAF23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D1AA75D-BFF0-A747-BE7F-E1FDE7F82A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1D6D523-7519-FC0F-F434-18C93A80E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A5E74C-C4E5-C230-D98A-0B9251C9D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11AC-8F1D-44BB-A92C-CF9BC8B0F772}" type="datetimeFigureOut">
              <a:rPr lang="fr-FR" smtClean="0"/>
              <a:t>23/05/2024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9D816D-345A-CDEA-876C-1E1704DE5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2319AB3-BCC1-CB9C-4ED3-177E55732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6AA50-26C6-4466-8E7E-D4D1CA7C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49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05FD7A7-C17C-3D4F-2179-BFF8DA04F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6A3F31-1AB2-DE31-F583-C51CDAA3C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7B1F8D-0C34-D23C-EE34-D28CF824BD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2611AC-8F1D-44BB-A92C-CF9BC8B0F772}" type="datetimeFigureOut">
              <a:rPr lang="fr-FR" smtClean="0"/>
              <a:t>23/05/2024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CEFA47-F165-578B-7279-FA321258F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6FDF0F-C27D-1DAA-800B-D8FD0484DC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16AA50-26C6-4466-8E7E-D4D1CA7C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8911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40B990-D568-9A9F-0A2E-E9095603CD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37972CC-1DB1-BCA1-A372-9BF4FDCD54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940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92D422-90BA-9E6B-5ED8-90EC3A98F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12771" cy="1325563"/>
          </a:xfrm>
        </p:spPr>
        <p:txBody>
          <a:bodyPr/>
          <a:lstStyle/>
          <a:p>
            <a:r>
              <a:rPr lang="fr-FR"/>
              <a:t>Objectives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E3420D-6C72-FB88-B8BE-E9815C653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fr-FR"/>
              <a:t>Spatialized inventory</a:t>
            </a:r>
          </a:p>
          <a:p>
            <a:pPr lvl="1"/>
            <a:r>
              <a:rPr lang="fr-FR"/>
              <a:t>Grid mixes for each country available</a:t>
            </a:r>
          </a:p>
          <a:p>
            <a:r>
              <a:rPr lang="fr-FR"/>
              <a:t>Layers on the inventory</a:t>
            </a:r>
          </a:p>
          <a:p>
            <a:pPr lvl="1"/>
            <a:r>
              <a:rPr lang="fr-FR"/>
              <a:t>Datapackage with premise</a:t>
            </a:r>
          </a:p>
          <a:p>
            <a:pPr lvl="1"/>
            <a:r>
              <a:rPr lang="fr-FR"/>
              <a:t>Datapackage with retscreen spatial variation</a:t>
            </a:r>
          </a:p>
          <a:p>
            <a:r>
              <a:rPr lang="fr-FR"/>
              <a:t>Inventory for DAC</a:t>
            </a:r>
          </a:p>
          <a:p>
            <a:pPr lvl="1"/>
            <a:r>
              <a:rPr lang="fr-FR"/>
              <a:t>Develop/retrieve</a:t>
            </a:r>
          </a:p>
          <a:p>
            <a:pPr lvl="1"/>
            <a:r>
              <a:rPr lang="fr-FR"/>
              <a:t>Efficiency over time 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6663A8C6-CE04-2F6F-D628-59C0EBA5814C}"/>
              </a:ext>
            </a:extLst>
          </p:cNvPr>
          <p:cNvSpPr txBox="1">
            <a:spLocks/>
          </p:cNvSpPr>
          <p:nvPr/>
        </p:nvSpPr>
        <p:spPr>
          <a:xfrm>
            <a:off x="6683828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Heatmaps</a:t>
            </a:r>
          </a:p>
          <a:p>
            <a:pPr lvl="1"/>
            <a:r>
              <a:rPr lang="fr-FR"/>
              <a:t>GIF - Map of the world</a:t>
            </a:r>
          </a:p>
          <a:p>
            <a:pPr lvl="1"/>
            <a:r>
              <a:rPr lang="fr-FR"/>
              <a:t>Table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9BA258C1-FFE2-1A6D-216B-43CDC51A4B5F}"/>
              </a:ext>
            </a:extLst>
          </p:cNvPr>
          <p:cNvSpPr txBox="1">
            <a:spLocks/>
          </p:cNvSpPr>
          <p:nvPr/>
        </p:nvSpPr>
        <p:spPr>
          <a:xfrm>
            <a:off x="6683828" y="368527"/>
            <a:ext cx="42127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Format</a:t>
            </a:r>
          </a:p>
        </p:txBody>
      </p:sp>
    </p:spTree>
    <p:extLst>
      <p:ext uri="{BB962C8B-B14F-4D97-AF65-F5344CB8AC3E}">
        <p14:creationId xmlns:p14="http://schemas.microsoft.com/office/powerpoint/2010/main" val="1603298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92D422-90BA-9E6B-5ED8-90EC3A98F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12771" cy="1325563"/>
          </a:xfrm>
        </p:spPr>
        <p:txBody>
          <a:bodyPr/>
          <a:lstStyle/>
          <a:p>
            <a:r>
              <a:rPr lang="fr-FR"/>
              <a:t>Objectives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E3420D-6C72-FB88-B8BE-E9815C653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fr-FR"/>
              <a:t>Spatialized inventory</a:t>
            </a:r>
          </a:p>
          <a:p>
            <a:pPr lvl="1"/>
            <a:r>
              <a:rPr lang="fr-FR"/>
              <a:t>Grid mixes for each country available</a:t>
            </a:r>
          </a:p>
          <a:p>
            <a:r>
              <a:rPr lang="fr-FR"/>
              <a:t>Layers on the inventory</a:t>
            </a:r>
          </a:p>
          <a:p>
            <a:pPr lvl="1"/>
            <a:r>
              <a:rPr lang="fr-FR"/>
              <a:t>Datapackage with efficiency variations with premise</a:t>
            </a:r>
          </a:p>
          <a:p>
            <a:pPr lvl="1"/>
            <a:r>
              <a:rPr lang="fr-FR"/>
              <a:t>Datapackage with retscreen spatial variation</a:t>
            </a:r>
          </a:p>
          <a:p>
            <a:r>
              <a:rPr lang="fr-FR"/>
              <a:t>Inventory for DAC</a:t>
            </a:r>
          </a:p>
          <a:p>
            <a:pPr lvl="1"/>
            <a:r>
              <a:rPr lang="fr-FR"/>
              <a:t>Develop/retrieve</a:t>
            </a:r>
          </a:p>
          <a:p>
            <a:pPr lvl="1"/>
            <a:r>
              <a:rPr lang="fr-FR"/>
              <a:t>Efficiency over time 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9BA258C1-FFE2-1A6D-216B-43CDC51A4B5F}"/>
              </a:ext>
            </a:extLst>
          </p:cNvPr>
          <p:cNvSpPr txBox="1">
            <a:spLocks/>
          </p:cNvSpPr>
          <p:nvPr/>
        </p:nvSpPr>
        <p:spPr>
          <a:xfrm>
            <a:off x="6683828" y="368527"/>
            <a:ext cx="42127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Format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83DF3FA-BCDE-BF0F-A395-6786672F4ABB}"/>
              </a:ext>
            </a:extLst>
          </p:cNvPr>
          <p:cNvCxnSpPr/>
          <p:nvPr/>
        </p:nvCxnSpPr>
        <p:spPr>
          <a:xfrm>
            <a:off x="5736771" y="2188029"/>
            <a:ext cx="14804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DEF68AB-AB3D-ABF9-E155-E6A268544494}"/>
              </a:ext>
            </a:extLst>
          </p:cNvPr>
          <p:cNvSpPr txBox="1"/>
          <p:nvPr/>
        </p:nvSpPr>
        <p:spPr>
          <a:xfrm>
            <a:off x="7554687" y="2003363"/>
            <a:ext cx="3600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Foreground modelling in brightway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650FFCE-1DE9-2EBD-610E-7312E85F51C1}"/>
              </a:ext>
            </a:extLst>
          </p:cNvPr>
          <p:cNvSpPr txBox="1"/>
          <p:nvPr/>
        </p:nvSpPr>
        <p:spPr>
          <a:xfrm>
            <a:off x="6781801" y="3505202"/>
            <a:ext cx="996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Premise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87A9FD5A-92D0-D6B9-61F1-0968A36B07E5}"/>
              </a:ext>
            </a:extLst>
          </p:cNvPr>
          <p:cNvCxnSpPr/>
          <p:nvPr/>
        </p:nvCxnSpPr>
        <p:spPr>
          <a:xfrm>
            <a:off x="5203370" y="3689868"/>
            <a:ext cx="14804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158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92D422-90BA-9E6B-5ED8-90EC3A98F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12771" cy="1325563"/>
          </a:xfrm>
        </p:spPr>
        <p:txBody>
          <a:bodyPr/>
          <a:lstStyle/>
          <a:p>
            <a:r>
              <a:rPr lang="fr-FR"/>
              <a:t>Objectives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E3420D-6C72-FB88-B8BE-E9815C653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fr-FR"/>
              <a:t>Layers on the inventory</a:t>
            </a:r>
          </a:p>
          <a:p>
            <a:pPr lvl="1"/>
            <a:r>
              <a:rPr lang="fr-FR"/>
              <a:t>Datapackage with efficiency variations with premise</a:t>
            </a:r>
          </a:p>
          <a:p>
            <a:pPr lvl="1"/>
            <a:r>
              <a:rPr lang="fr-FR"/>
              <a:t>Datapackage with retscreen spatial variation</a:t>
            </a:r>
          </a:p>
          <a:p>
            <a:r>
              <a:rPr lang="fr-FR"/>
              <a:t>Inventory for DAC</a:t>
            </a:r>
          </a:p>
          <a:p>
            <a:pPr lvl="1"/>
            <a:r>
              <a:rPr lang="fr-FR"/>
              <a:t>Develop/retrieve</a:t>
            </a:r>
          </a:p>
          <a:p>
            <a:pPr lvl="1"/>
            <a:r>
              <a:rPr lang="fr-FR"/>
              <a:t>Efficiency over time 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9BA258C1-FFE2-1A6D-216B-43CDC51A4B5F}"/>
              </a:ext>
            </a:extLst>
          </p:cNvPr>
          <p:cNvSpPr txBox="1">
            <a:spLocks/>
          </p:cNvSpPr>
          <p:nvPr/>
        </p:nvSpPr>
        <p:spPr>
          <a:xfrm>
            <a:off x="6683828" y="368527"/>
            <a:ext cx="42127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Tasks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7C22FB27-ED38-68E6-6CAC-77974CF050D2}"/>
              </a:ext>
            </a:extLst>
          </p:cNvPr>
          <p:cNvSpPr txBox="1">
            <a:spLocks/>
          </p:cNvSpPr>
          <p:nvPr/>
        </p:nvSpPr>
        <p:spPr>
          <a:xfrm>
            <a:off x="6335486" y="1734231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Layers on the inventory</a:t>
            </a:r>
          </a:p>
          <a:p>
            <a:pPr lvl="1"/>
            <a:r>
              <a:rPr lang="fr-FR"/>
              <a:t>Datapackage with efficiency variations with premise</a:t>
            </a:r>
          </a:p>
          <a:p>
            <a:pPr lvl="1"/>
            <a:r>
              <a:rPr lang="fr-FR"/>
              <a:t>Datapackage with retscreen spatial variation</a:t>
            </a:r>
          </a:p>
          <a:p>
            <a:r>
              <a:rPr lang="fr-FR"/>
              <a:t>Inventory for DAC</a:t>
            </a:r>
          </a:p>
          <a:p>
            <a:pPr lvl="1"/>
            <a:r>
              <a:rPr lang="fr-FR"/>
              <a:t>Develop/retrieve</a:t>
            </a:r>
          </a:p>
          <a:p>
            <a:pPr lvl="1"/>
            <a:r>
              <a:rPr lang="fr-FR"/>
              <a:t>Efficiency over time </a:t>
            </a:r>
          </a:p>
        </p:txBody>
      </p:sp>
    </p:spTree>
    <p:extLst>
      <p:ext uri="{BB962C8B-B14F-4D97-AF65-F5344CB8AC3E}">
        <p14:creationId xmlns:p14="http://schemas.microsoft.com/office/powerpoint/2010/main" val="2685369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A62E74-6A02-7B15-32A8-B71FA57A7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PV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43FDE8-6DA1-4BA2-8FCC-1C376A314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96143" cy="580118"/>
          </a:xfrm>
        </p:spPr>
        <p:txBody>
          <a:bodyPr/>
          <a:lstStyle/>
          <a:p>
            <a:r>
              <a:rPr lang="fr-FR"/>
              <a:t>PV GIS</a:t>
            </a:r>
          </a:p>
        </p:txBody>
      </p:sp>
    </p:spTree>
    <p:extLst>
      <p:ext uri="{BB962C8B-B14F-4D97-AF65-F5344CB8AC3E}">
        <p14:creationId xmlns:p14="http://schemas.microsoft.com/office/powerpoint/2010/main" val="2053422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43FDE8-6DA1-4BA2-8FCC-1C376A314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7629" y="1929266"/>
            <a:ext cx="1796143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fr-FR"/>
          </a:p>
          <a:p>
            <a:r>
              <a:rPr lang="fr-FR"/>
              <a:t>PV GIS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085B391C-B53E-4E72-8ECB-316F3470F54D}"/>
              </a:ext>
            </a:extLst>
          </p:cNvPr>
          <p:cNvGrpSpPr/>
          <p:nvPr/>
        </p:nvGrpSpPr>
        <p:grpSpPr>
          <a:xfrm>
            <a:off x="313127" y="1875354"/>
            <a:ext cx="2484502" cy="369332"/>
            <a:chOff x="313127" y="1875354"/>
            <a:chExt cx="2484502" cy="369332"/>
          </a:xfrm>
        </p:grpSpPr>
        <p:cxnSp>
          <p:nvCxnSpPr>
            <p:cNvPr id="5" name="Connecteur droit avec flèche 4">
              <a:extLst>
                <a:ext uri="{FF2B5EF4-FFF2-40B4-BE49-F238E27FC236}">
                  <a16:creationId xmlns:a16="http://schemas.microsoft.com/office/drawing/2014/main" id="{76ABB648-A7EC-9AF9-CEB9-EC687CD40A6E}"/>
                </a:ext>
              </a:extLst>
            </p:cNvPr>
            <p:cNvCxnSpPr/>
            <p:nvPr/>
          </p:nvCxnSpPr>
          <p:spPr>
            <a:xfrm>
              <a:off x="1687286" y="2060020"/>
              <a:ext cx="1110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E9E3B61A-AE0D-42DE-EC26-E9D9CEFA2D58}"/>
                </a:ext>
              </a:extLst>
            </p:cNvPr>
            <p:cNvSpPr txBox="1"/>
            <p:nvPr/>
          </p:nvSpPr>
          <p:spPr>
            <a:xfrm>
              <a:off x="313127" y="1875354"/>
              <a:ext cx="1374159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fr-FR"/>
                <a:t>coordinates</a:t>
              </a:r>
            </a:p>
          </p:txBody>
        </p:sp>
      </p:grp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E5793B52-2D72-5761-CF33-EA700A86F44A}"/>
              </a:ext>
            </a:extLst>
          </p:cNvPr>
          <p:cNvGrpSpPr/>
          <p:nvPr/>
        </p:nvGrpSpPr>
        <p:grpSpPr>
          <a:xfrm>
            <a:off x="313127" y="2340428"/>
            <a:ext cx="2484502" cy="369332"/>
            <a:chOff x="313127" y="2340428"/>
            <a:chExt cx="2484502" cy="369332"/>
          </a:xfrm>
        </p:grpSpPr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EF792E9F-C13E-E11D-E345-366B89C9877D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1195548" y="2525094"/>
              <a:ext cx="16020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8A106219-10CD-0DB4-5815-DC6B729B98F1}"/>
                </a:ext>
              </a:extLst>
            </p:cNvPr>
            <p:cNvSpPr txBox="1"/>
            <p:nvPr/>
          </p:nvSpPr>
          <p:spPr>
            <a:xfrm>
              <a:off x="313127" y="2340428"/>
              <a:ext cx="882421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fr-FR"/>
                <a:t>techno</a:t>
              </a:r>
            </a:p>
          </p:txBody>
        </p: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4E6E83BE-0CE0-E6A5-DD94-07F71BB85E47}"/>
              </a:ext>
            </a:extLst>
          </p:cNvPr>
          <p:cNvGrpSpPr/>
          <p:nvPr/>
        </p:nvGrpSpPr>
        <p:grpSpPr>
          <a:xfrm>
            <a:off x="313127" y="2793164"/>
            <a:ext cx="2484502" cy="369332"/>
            <a:chOff x="313127" y="2793164"/>
            <a:chExt cx="2484502" cy="369332"/>
          </a:xfrm>
        </p:grpSpPr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5FE84084-CFA7-F860-FE69-7C60DD8B66EB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1297692" y="2977830"/>
              <a:ext cx="14999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6EF091A0-DF67-4F8E-2E24-8D200326E478}"/>
                </a:ext>
              </a:extLst>
            </p:cNvPr>
            <p:cNvSpPr txBox="1"/>
            <p:nvPr/>
          </p:nvSpPr>
          <p:spPr>
            <a:xfrm>
              <a:off x="313127" y="2793164"/>
              <a:ext cx="984565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fr-FR"/>
                <a:t>Angle …</a:t>
              </a:r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B96F8499-D1C9-D656-FA50-A0AA74BF766F}"/>
              </a:ext>
            </a:extLst>
          </p:cNvPr>
          <p:cNvGrpSpPr/>
          <p:nvPr/>
        </p:nvGrpSpPr>
        <p:grpSpPr>
          <a:xfrm>
            <a:off x="4593772" y="2244686"/>
            <a:ext cx="5433524" cy="369332"/>
            <a:chOff x="4593772" y="2244686"/>
            <a:chExt cx="5433524" cy="369332"/>
          </a:xfrm>
        </p:grpSpPr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8AF5855C-0B51-1CC8-D651-5465CD81FCD9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4593772" y="2429352"/>
              <a:ext cx="1009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0C7997FD-27F9-BA8B-A8C0-F9A5654038AB}"/>
                </a:ext>
              </a:extLst>
            </p:cNvPr>
            <p:cNvSpPr txBox="1"/>
            <p:nvPr/>
          </p:nvSpPr>
          <p:spPr>
            <a:xfrm>
              <a:off x="5603584" y="2244686"/>
              <a:ext cx="4423712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fr-FR"/>
                <a:t>Yearly energy generation at a given location</a:t>
              </a:r>
            </a:p>
          </p:txBody>
        </p:sp>
      </p:grp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C9015BA3-F5B0-B90F-912D-F5B055192F34}"/>
              </a:ext>
            </a:extLst>
          </p:cNvPr>
          <p:cNvSpPr txBox="1">
            <a:spLocks/>
          </p:cNvSpPr>
          <p:nvPr/>
        </p:nvSpPr>
        <p:spPr>
          <a:xfrm>
            <a:off x="2797629" y="3880170"/>
            <a:ext cx="1796143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/>
          </a:p>
          <a:p>
            <a:r>
              <a:rPr lang="fr-FR"/>
              <a:t>Premise</a:t>
            </a:r>
          </a:p>
        </p:txBody>
      </p: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AB563CEB-686F-8737-A683-673AB6FEB01B}"/>
              </a:ext>
            </a:extLst>
          </p:cNvPr>
          <p:cNvGrpSpPr/>
          <p:nvPr/>
        </p:nvGrpSpPr>
        <p:grpSpPr>
          <a:xfrm>
            <a:off x="313127" y="3958731"/>
            <a:ext cx="2484502" cy="369332"/>
            <a:chOff x="313127" y="3958731"/>
            <a:chExt cx="2484502" cy="369332"/>
          </a:xfrm>
        </p:grpSpPr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0F863A1C-8C10-6516-1920-198510E9D372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2663450" y="4143397"/>
              <a:ext cx="1341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5202A9D8-556C-7B18-EC83-ECEA9EE9FB21}"/>
                </a:ext>
              </a:extLst>
            </p:cNvPr>
            <p:cNvSpPr txBox="1"/>
            <p:nvPr/>
          </p:nvSpPr>
          <p:spPr>
            <a:xfrm>
              <a:off x="313127" y="3958731"/>
              <a:ext cx="2350323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fr-FR"/>
                <a:t>IAM model &amp; scenario</a:t>
              </a:r>
            </a:p>
          </p:txBody>
        </p: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160A9838-9A1F-3A4B-BC18-86BDC4FB3B94}"/>
              </a:ext>
            </a:extLst>
          </p:cNvPr>
          <p:cNvGrpSpPr/>
          <p:nvPr/>
        </p:nvGrpSpPr>
        <p:grpSpPr>
          <a:xfrm>
            <a:off x="313127" y="4489898"/>
            <a:ext cx="2484502" cy="369332"/>
            <a:chOff x="313127" y="4489898"/>
            <a:chExt cx="2484502" cy="369332"/>
          </a:xfrm>
        </p:grpSpPr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DDCBA4C1-3FA4-8E88-0186-10F29CCC34B2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>
              <a:off x="1617651" y="4674564"/>
              <a:ext cx="11799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B2D082A4-781E-91F9-88E4-9EBCCD765839}"/>
                </a:ext>
              </a:extLst>
            </p:cNvPr>
            <p:cNvSpPr txBox="1"/>
            <p:nvPr/>
          </p:nvSpPr>
          <p:spPr>
            <a:xfrm>
              <a:off x="313127" y="4489898"/>
              <a:ext cx="1304524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fr-FR"/>
                <a:t>Timestamp</a:t>
              </a:r>
            </a:p>
          </p:txBody>
        </p: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6223E6A3-B146-A31B-5986-0BF80068FCCD}"/>
              </a:ext>
            </a:extLst>
          </p:cNvPr>
          <p:cNvGrpSpPr/>
          <p:nvPr/>
        </p:nvGrpSpPr>
        <p:grpSpPr>
          <a:xfrm>
            <a:off x="313127" y="4968873"/>
            <a:ext cx="2484502" cy="369332"/>
            <a:chOff x="313127" y="4968873"/>
            <a:chExt cx="2484502" cy="369332"/>
          </a:xfrm>
        </p:grpSpPr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6851AA37-4A4F-3C33-3B1A-CFA32B74ACC1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2229357" y="5153539"/>
              <a:ext cx="5682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268A871D-2DAF-3856-AFE8-DA02EFAB8AC7}"/>
                </a:ext>
              </a:extLst>
            </p:cNvPr>
            <p:cNvSpPr txBox="1"/>
            <p:nvPr/>
          </p:nvSpPr>
          <p:spPr>
            <a:xfrm>
              <a:off x="313127" y="4968873"/>
              <a:ext cx="1916230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fr-FR"/>
                <a:t>Background EI db</a:t>
              </a:r>
            </a:p>
          </p:txBody>
        </p:sp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FBA5695C-FC1F-66A9-03E9-9BD7BC9A51E4}"/>
              </a:ext>
            </a:extLst>
          </p:cNvPr>
          <p:cNvGrpSpPr/>
          <p:nvPr/>
        </p:nvGrpSpPr>
        <p:grpSpPr>
          <a:xfrm>
            <a:off x="4593772" y="4376056"/>
            <a:ext cx="2669433" cy="369332"/>
            <a:chOff x="4593772" y="4376056"/>
            <a:chExt cx="2669433" cy="369332"/>
          </a:xfrm>
        </p:grpSpPr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9A690272-DCC1-3FF4-378B-15C9E80F11EE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4593772" y="4560722"/>
              <a:ext cx="1009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AC4B63C2-156A-E6E1-64E0-50C0D2101ACB}"/>
                </a:ext>
              </a:extLst>
            </p:cNvPr>
            <p:cNvSpPr txBox="1"/>
            <p:nvPr/>
          </p:nvSpPr>
          <p:spPr>
            <a:xfrm>
              <a:off x="5603584" y="4376056"/>
              <a:ext cx="1659621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fr-FR"/>
                <a:t>Fururized EI db</a:t>
              </a:r>
            </a:p>
          </p:txBody>
        </p:sp>
      </p:grpSp>
      <p:sp>
        <p:nvSpPr>
          <p:cNvPr id="35" name="ZoneTexte 34">
            <a:extLst>
              <a:ext uri="{FF2B5EF4-FFF2-40B4-BE49-F238E27FC236}">
                <a16:creationId xmlns:a16="http://schemas.microsoft.com/office/drawing/2014/main" id="{354E87EE-A36E-3B10-A999-0ECB05758155}"/>
              </a:ext>
            </a:extLst>
          </p:cNvPr>
          <p:cNvSpPr txBox="1"/>
          <p:nvPr/>
        </p:nvSpPr>
        <p:spPr>
          <a:xfrm>
            <a:off x="7598229" y="3583236"/>
            <a:ext cx="13664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/>
              <a:t>PV datasets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D745D757-B7F3-78CF-3FBA-69BBCEA9CADC}"/>
              </a:ext>
            </a:extLst>
          </p:cNvPr>
          <p:cNvCxnSpPr>
            <a:cxnSpLocks/>
            <a:stCxn id="17" idx="2"/>
            <a:endCxn id="35" idx="0"/>
          </p:cNvCxnSpPr>
          <p:nvPr/>
        </p:nvCxnSpPr>
        <p:spPr>
          <a:xfrm>
            <a:off x="7815440" y="2614018"/>
            <a:ext cx="465989" cy="9692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 : en angle 42">
            <a:extLst>
              <a:ext uri="{FF2B5EF4-FFF2-40B4-BE49-F238E27FC236}">
                <a16:creationId xmlns:a16="http://schemas.microsoft.com/office/drawing/2014/main" id="{33447CAD-2E3F-50BC-371C-44B6C573044D}"/>
              </a:ext>
            </a:extLst>
          </p:cNvPr>
          <p:cNvCxnSpPr>
            <a:cxnSpLocks/>
            <a:stCxn id="32" idx="3"/>
            <a:endCxn id="60" idx="1"/>
          </p:cNvCxnSpPr>
          <p:nvPr/>
        </p:nvCxnSpPr>
        <p:spPr>
          <a:xfrm>
            <a:off x="7263205" y="4560722"/>
            <a:ext cx="1009812" cy="14768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917194A2-432A-EC5A-5DBF-6EEF0FDD87A5}"/>
              </a:ext>
            </a:extLst>
          </p:cNvPr>
          <p:cNvSpPr txBox="1"/>
          <p:nvPr/>
        </p:nvSpPr>
        <p:spPr>
          <a:xfrm>
            <a:off x="8273017" y="5852904"/>
            <a:ext cx="245490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/>
              <a:t>Background processes</a:t>
            </a:r>
          </a:p>
        </p:txBody>
      </p: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9994CB19-DCE8-077C-F745-BD21AAB323C3}"/>
              </a:ext>
            </a:extLst>
          </p:cNvPr>
          <p:cNvGrpSpPr/>
          <p:nvPr/>
        </p:nvGrpSpPr>
        <p:grpSpPr>
          <a:xfrm>
            <a:off x="4593772" y="2768644"/>
            <a:ext cx="2581845" cy="369332"/>
            <a:chOff x="4593772" y="4376056"/>
            <a:chExt cx="2581845" cy="369332"/>
          </a:xfrm>
        </p:grpSpPr>
        <p:cxnSp>
          <p:nvCxnSpPr>
            <p:cNvPr id="65" name="Connecteur droit avec flèche 64">
              <a:extLst>
                <a:ext uri="{FF2B5EF4-FFF2-40B4-BE49-F238E27FC236}">
                  <a16:creationId xmlns:a16="http://schemas.microsoft.com/office/drawing/2014/main" id="{E074293D-BE79-C92B-9CE3-420668EDF751}"/>
                </a:ext>
              </a:extLst>
            </p:cNvPr>
            <p:cNvCxnSpPr>
              <a:cxnSpLocks/>
              <a:endCxn id="66" idx="1"/>
            </p:cNvCxnSpPr>
            <p:nvPr/>
          </p:nvCxnSpPr>
          <p:spPr>
            <a:xfrm>
              <a:off x="4593772" y="4560722"/>
              <a:ext cx="1009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ZoneTexte 65">
              <a:extLst>
                <a:ext uri="{FF2B5EF4-FFF2-40B4-BE49-F238E27FC236}">
                  <a16:creationId xmlns:a16="http://schemas.microsoft.com/office/drawing/2014/main" id="{6A9BB231-1BEE-6C2D-3D9C-DE96821F274E}"/>
                </a:ext>
              </a:extLst>
            </p:cNvPr>
            <p:cNvSpPr txBox="1"/>
            <p:nvPr/>
          </p:nvSpPr>
          <p:spPr>
            <a:xfrm>
              <a:off x="5603584" y="4376056"/>
              <a:ext cx="1572033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fr-FR"/>
                <a:t>Techno (SI, …)</a:t>
              </a:r>
            </a:p>
          </p:txBody>
        </p:sp>
      </p:grpSp>
      <p:cxnSp>
        <p:nvCxnSpPr>
          <p:cNvPr id="73" name="Connecteur : en angle 72">
            <a:extLst>
              <a:ext uri="{FF2B5EF4-FFF2-40B4-BE49-F238E27FC236}">
                <a16:creationId xmlns:a16="http://schemas.microsoft.com/office/drawing/2014/main" id="{7333A8C7-87BC-5DAC-ACE6-2210C3786465}"/>
              </a:ext>
            </a:extLst>
          </p:cNvPr>
          <p:cNvCxnSpPr>
            <a:cxnSpLocks/>
            <a:stCxn id="66" idx="2"/>
          </p:cNvCxnSpPr>
          <p:nvPr/>
        </p:nvCxnSpPr>
        <p:spPr>
          <a:xfrm rot="16200000" flipH="1">
            <a:off x="6702891" y="2824685"/>
            <a:ext cx="582049" cy="120862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 : en angle 75">
            <a:extLst>
              <a:ext uri="{FF2B5EF4-FFF2-40B4-BE49-F238E27FC236}">
                <a16:creationId xmlns:a16="http://schemas.microsoft.com/office/drawing/2014/main" id="{F71A9CA9-30B7-925D-E2B1-8E72C5DB5C08}"/>
              </a:ext>
            </a:extLst>
          </p:cNvPr>
          <p:cNvCxnSpPr>
            <a:cxnSpLocks/>
            <a:stCxn id="32" idx="0"/>
          </p:cNvCxnSpPr>
          <p:nvPr/>
        </p:nvCxnSpPr>
        <p:spPr>
          <a:xfrm rot="5400000" flipH="1" flipV="1">
            <a:off x="6735674" y="3513501"/>
            <a:ext cx="560276" cy="116483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EB7D7CBB-0191-4371-8A9A-73A3A5E99727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8964629" y="3767902"/>
            <a:ext cx="11699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F39510A5-E829-47D2-3E7E-CABF9E2FF7F0}"/>
              </a:ext>
            </a:extLst>
          </p:cNvPr>
          <p:cNvCxnSpPr>
            <a:cxnSpLocks/>
            <a:stCxn id="60" idx="0"/>
          </p:cNvCxnSpPr>
          <p:nvPr/>
        </p:nvCxnSpPr>
        <p:spPr>
          <a:xfrm flipV="1">
            <a:off x="9500469" y="3920302"/>
            <a:ext cx="786531" cy="19326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ZoneTexte 85">
            <a:extLst>
              <a:ext uri="{FF2B5EF4-FFF2-40B4-BE49-F238E27FC236}">
                <a16:creationId xmlns:a16="http://schemas.microsoft.com/office/drawing/2014/main" id="{488D25DA-28AD-582F-450F-1B0CFB623672}"/>
              </a:ext>
            </a:extLst>
          </p:cNvPr>
          <p:cNvSpPr txBox="1"/>
          <p:nvPr/>
        </p:nvSpPr>
        <p:spPr>
          <a:xfrm>
            <a:off x="10118691" y="3540087"/>
            <a:ext cx="124053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/>
              <a:t>Grid mixes</a:t>
            </a:r>
          </a:p>
        </p:txBody>
      </p:sp>
    </p:spTree>
    <p:extLst>
      <p:ext uri="{BB962C8B-B14F-4D97-AF65-F5344CB8AC3E}">
        <p14:creationId xmlns:p14="http://schemas.microsoft.com/office/powerpoint/2010/main" val="2154830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BFF0C4C-D431-7E04-1E6D-32C2D486E575}"/>
              </a:ext>
            </a:extLst>
          </p:cNvPr>
          <p:cNvSpPr txBox="1"/>
          <p:nvPr/>
        </p:nvSpPr>
        <p:spPr>
          <a:xfrm>
            <a:off x="7620000" y="2629095"/>
            <a:ext cx="3842657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/>
              <a:t>DAC</a:t>
            </a:r>
          </a:p>
          <a:p>
            <a:endParaRPr lang="fr-FR"/>
          </a:p>
          <a:p>
            <a:r>
              <a:rPr lang="fr-FR"/>
              <a:t>1MT of CO2 captured in 20 yrs</a:t>
            </a:r>
          </a:p>
          <a:p>
            <a:r>
              <a:rPr lang="fr-FR"/>
              <a:t>1kg of CO2 = 0,4 kWh of electricity</a:t>
            </a:r>
          </a:p>
          <a:p>
            <a:r>
              <a:rPr lang="fr-FR"/>
              <a:t>	    (= 6 MJ of heat)</a:t>
            </a:r>
          </a:p>
          <a:p>
            <a:endParaRPr lang="fr-FR"/>
          </a:p>
          <a:p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9145B06-FB49-2030-FB2D-3FC816AAE7AC}"/>
              </a:ext>
            </a:extLst>
          </p:cNvPr>
          <p:cNvSpPr txBox="1"/>
          <p:nvPr/>
        </p:nvSpPr>
        <p:spPr>
          <a:xfrm>
            <a:off x="3222172" y="1676401"/>
            <a:ext cx="122277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/>
              <a:t>Off grid PV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F9BC3A4-8E3E-0C5D-7D86-116128F6D47E}"/>
              </a:ext>
            </a:extLst>
          </p:cNvPr>
          <p:cNvSpPr txBox="1"/>
          <p:nvPr/>
        </p:nvSpPr>
        <p:spPr>
          <a:xfrm>
            <a:off x="925223" y="2638141"/>
            <a:ext cx="478477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/>
              <a:t>Grid connected PV</a:t>
            </a:r>
          </a:p>
          <a:p>
            <a:r>
              <a:rPr lang="fr-FR"/>
              <a:t>	Proportion of E+ coming from the grid</a:t>
            </a:r>
          </a:p>
          <a:p>
            <a:r>
              <a:rPr lang="fr-FR"/>
              <a:t>	Proportion of E+ coming from the PV</a:t>
            </a:r>
          </a:p>
          <a:p>
            <a:r>
              <a:rPr lang="fr-FR"/>
              <a:t>	Size of the PV 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Encre 9">
                <a:extLst>
                  <a:ext uri="{FF2B5EF4-FFF2-40B4-BE49-F238E27FC236}">
                    <a16:creationId xmlns:a16="http://schemas.microsoft.com/office/drawing/2014/main" id="{D7AE4994-1713-7284-0F4F-E56D86088BFF}"/>
                  </a:ext>
                </a:extLst>
              </p14:cNvPr>
              <p14:cNvContentPartPr/>
              <p14:nvPr/>
            </p14:nvContentPartPr>
            <p14:xfrm>
              <a:off x="5949943" y="1509000"/>
              <a:ext cx="1190160" cy="1441080"/>
            </p14:xfrm>
          </p:contentPart>
        </mc:Choice>
        <mc:Fallback xmlns="">
          <p:pic>
            <p:nvPicPr>
              <p:cNvPr id="10" name="Encre 9">
                <a:extLst>
                  <a:ext uri="{FF2B5EF4-FFF2-40B4-BE49-F238E27FC236}">
                    <a16:creationId xmlns:a16="http://schemas.microsoft.com/office/drawing/2014/main" id="{D7AE4994-1713-7284-0F4F-E56D86088B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96303" y="1401360"/>
                <a:ext cx="1297800" cy="165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Encre 10">
                <a:extLst>
                  <a:ext uri="{FF2B5EF4-FFF2-40B4-BE49-F238E27FC236}">
                    <a16:creationId xmlns:a16="http://schemas.microsoft.com/office/drawing/2014/main" id="{6254757A-F502-4804-05E1-D87AFB924AA1}"/>
                  </a:ext>
                </a:extLst>
              </p14:cNvPr>
              <p14:cNvContentPartPr/>
              <p14:nvPr/>
            </p14:nvContentPartPr>
            <p14:xfrm>
              <a:off x="6433063" y="3722640"/>
              <a:ext cx="87840" cy="360"/>
            </p14:xfrm>
          </p:contentPart>
        </mc:Choice>
        <mc:Fallback xmlns="">
          <p:pic>
            <p:nvPicPr>
              <p:cNvPr id="11" name="Encre 10">
                <a:extLst>
                  <a:ext uri="{FF2B5EF4-FFF2-40B4-BE49-F238E27FC236}">
                    <a16:creationId xmlns:a16="http://schemas.microsoft.com/office/drawing/2014/main" id="{6254757A-F502-4804-05E1-D87AFB924A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79063" y="3614640"/>
                <a:ext cx="19548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ZoneTexte 11">
            <a:extLst>
              <a:ext uri="{FF2B5EF4-FFF2-40B4-BE49-F238E27FC236}">
                <a16:creationId xmlns:a16="http://schemas.microsoft.com/office/drawing/2014/main" id="{57886FDA-4D1F-663A-42D2-9C7790CBC963}"/>
              </a:ext>
            </a:extLst>
          </p:cNvPr>
          <p:cNvSpPr txBox="1"/>
          <p:nvPr/>
        </p:nvSpPr>
        <p:spPr>
          <a:xfrm>
            <a:off x="3222172" y="4415136"/>
            <a:ext cx="2481128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/>
              <a:t>Grid mix comprising PV</a:t>
            </a:r>
          </a:p>
          <a:p>
            <a:r>
              <a:rPr lang="fr-FR"/>
              <a:t>	techno 1</a:t>
            </a:r>
          </a:p>
          <a:p>
            <a:r>
              <a:rPr lang="fr-FR"/>
              <a:t>	techno 2</a:t>
            </a:r>
          </a:p>
          <a:p>
            <a:r>
              <a:rPr lang="fr-FR"/>
              <a:t>	PV</a:t>
            </a:r>
          </a:p>
        </p:txBody>
      </p:sp>
    </p:spTree>
    <p:extLst>
      <p:ext uri="{BB962C8B-B14F-4D97-AF65-F5344CB8AC3E}">
        <p14:creationId xmlns:p14="http://schemas.microsoft.com/office/powerpoint/2010/main" val="1643807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8E9827-00A5-9390-AA39-B55EDF256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Data formats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A73BBA-56CD-4A92-F12B-55D7F8448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/>
              <a:t>Formats are : node, process, product, elementary flow</a:t>
            </a:r>
          </a:p>
          <a:p>
            <a:endParaRPr lang="fr-FR"/>
          </a:p>
          <a:p>
            <a:r>
              <a:rPr lang="fr-FR"/>
              <a:t>node must contain a code and a database</a:t>
            </a:r>
          </a:p>
          <a:p>
            <a:r>
              <a:rPr lang="fr-FR"/>
              <a:t>process must contain name, unit and location</a:t>
            </a:r>
          </a:p>
          <a:p>
            <a:r>
              <a:rPr lang="fr-FR"/>
              <a:t>Product must contain name, unit, properties (list of strings, key and values)</a:t>
            </a:r>
          </a:p>
          <a:p>
            <a:r>
              <a:rPr lang="fr-FR"/>
              <a:t>ElementaryFlow must contain categories (list of strings), name, unit</a:t>
            </a:r>
          </a:p>
          <a:p>
            <a:endParaRPr lang="fr-FR"/>
          </a:p>
          <a:p>
            <a:r>
              <a:rPr lang="fr-FR"/>
              <a:t>Wurst will produce thos kinds of objects</a:t>
            </a:r>
          </a:p>
        </p:txBody>
      </p:sp>
    </p:spTree>
    <p:extLst>
      <p:ext uri="{BB962C8B-B14F-4D97-AF65-F5344CB8AC3E}">
        <p14:creationId xmlns:p14="http://schemas.microsoft.com/office/powerpoint/2010/main" val="8357691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299</Words>
  <Application>Microsoft Office PowerPoint</Application>
  <PresentationFormat>Grand écran</PresentationFormat>
  <Paragraphs>81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Thème Office</vt:lpstr>
      <vt:lpstr>Project</vt:lpstr>
      <vt:lpstr>Objectives</vt:lpstr>
      <vt:lpstr>Objectives</vt:lpstr>
      <vt:lpstr>Objectives</vt:lpstr>
      <vt:lpstr>PV</vt:lpstr>
      <vt:lpstr>Présentation PowerPoint</vt:lpstr>
      <vt:lpstr>Présentation PowerPoint</vt:lpstr>
      <vt:lpstr>Data formats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Edgar Sergues</dc:creator>
  <cp:lastModifiedBy>Edgar Sergues</cp:lastModifiedBy>
  <cp:revision>12</cp:revision>
  <dcterms:created xsi:type="dcterms:W3CDTF">2024-05-21T21:45:20Z</dcterms:created>
  <dcterms:modified xsi:type="dcterms:W3CDTF">2024-05-23T13:47:03Z</dcterms:modified>
</cp:coreProperties>
</file>