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61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53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32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31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082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822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77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494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1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43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37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374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851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19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70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13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25C572-BEA7-40C6-A14F-2A31553422CC}" type="datetimeFigureOut">
              <a:rPr lang="pt-PT" smtClean="0"/>
              <a:t>23/12/2020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03237B-5F66-4987-8183-67D42A757B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274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388E-0B58-460F-B5DB-39F53D085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335" y="1122363"/>
            <a:ext cx="9899779" cy="2376617"/>
          </a:xfrm>
        </p:spPr>
        <p:txBody>
          <a:bodyPr>
            <a:normAutofit fontScale="90000"/>
          </a:bodyPr>
          <a:lstStyle/>
          <a:p>
            <a:r>
              <a:rPr lang="pt-PT" sz="5000" dirty="0"/>
              <a:t>Compressão de Imagens Monocromáticas sem Perda de Informação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B189-F202-4054-9107-9F57710E8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Edgar Duarte, </a:t>
            </a:r>
            <a:r>
              <a:rPr lang="pt-PT" dirty="0"/>
              <a:t>2019216077 </a:t>
            </a:r>
            <a:endParaRPr lang="en-US" dirty="0"/>
          </a:p>
          <a:p>
            <a:r>
              <a:rPr lang="en-US" dirty="0"/>
              <a:t>Miguel Dinis, </a:t>
            </a:r>
            <a:r>
              <a:rPr lang="pt-PT" dirty="0"/>
              <a:t>2019219010 </a:t>
            </a:r>
            <a:endParaRPr lang="en-US" dirty="0"/>
          </a:p>
          <a:p>
            <a:r>
              <a:rPr lang="en-US" dirty="0"/>
              <a:t>Rodrigo Ferreira, </a:t>
            </a:r>
            <a:r>
              <a:rPr lang="pt-PT" dirty="0"/>
              <a:t>2019220060</a:t>
            </a:r>
          </a:p>
          <a:p>
            <a:r>
              <a:rPr lang="pt-PT" dirty="0"/>
              <a:t>FCTUC – DEI 2020/2021</a:t>
            </a:r>
          </a:p>
        </p:txBody>
      </p:sp>
      <p:pic>
        <p:nvPicPr>
          <p:cNvPr id="1028" name="Picture 4" descr="Marca UC e Submarcas - Identidade Visual da Universidade de Coimbra - Universidade  de Coimbra">
            <a:extLst>
              <a:ext uri="{FF2B5EF4-FFF2-40B4-BE49-F238E27FC236}">
                <a16:creationId xmlns:a16="http://schemas.microsoft.com/office/drawing/2014/main" id="{E092884E-EECC-41E3-BDD1-8725E25D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1" y="4585309"/>
            <a:ext cx="2295331" cy="230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6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7B76-52A2-4FF9-B328-22F3E210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–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endParaRPr lang="pt-P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A0B58-BFB8-4B9C-8EE3-AE40F60E3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65319"/>
              </p:ext>
            </p:extLst>
          </p:nvPr>
        </p:nvGraphicFramePr>
        <p:xfrm>
          <a:off x="4135773" y="2438399"/>
          <a:ext cx="4387442" cy="2861336"/>
        </p:xfrm>
        <a:graphic>
          <a:graphicData uri="http://schemas.openxmlformats.org/drawingml/2006/table">
            <a:tbl>
              <a:tblPr/>
              <a:tblGrid>
                <a:gridCol w="1208014">
                  <a:extLst>
                    <a:ext uri="{9D8B030D-6E8A-4147-A177-3AD203B41FA5}">
                      <a16:colId xmlns:a16="http://schemas.microsoft.com/office/drawing/2014/main" val="2020161797"/>
                    </a:ext>
                  </a:extLst>
                </a:gridCol>
                <a:gridCol w="1082180">
                  <a:extLst>
                    <a:ext uri="{9D8B030D-6E8A-4147-A177-3AD203B41FA5}">
                      <a16:colId xmlns:a16="http://schemas.microsoft.com/office/drawing/2014/main" val="2243685553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93122763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1252771124"/>
                    </a:ext>
                  </a:extLst>
                </a:gridCol>
              </a:tblGrid>
              <a:tr h="8497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Ficheiro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Compressão máx. teórica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RLEHuff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 dirty="0">
                          <a:effectLst/>
                          <a:latin typeface="Times New Roman" panose="02020603050405020304" pitchFamily="18" charset="0"/>
                        </a:rPr>
                        <a:t>LZW</a:t>
                      </a:r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776478"/>
                  </a:ext>
                </a:extLst>
              </a:tr>
              <a:tr h="4845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egg.bmp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66.24%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50.72</a:t>
                      </a:r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69.29</a:t>
                      </a:r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06032"/>
                  </a:ext>
                </a:extLst>
              </a:tr>
              <a:tr h="486561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landscape.bmp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65.44%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47.75%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59.23%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10176"/>
                  </a:ext>
                </a:extLst>
              </a:tr>
              <a:tr h="5358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pattern.bmp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92.36%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92.11%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92.37%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13551"/>
                  </a:ext>
                </a:extLst>
              </a:tr>
              <a:tr h="5046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zebra.bmp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60.24%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49.12%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49.34%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80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54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9C0F-58D4-4BB7-AC75-F32FAF28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– </a:t>
            </a:r>
            <a:r>
              <a:rPr lang="en-US" dirty="0" err="1"/>
              <a:t>evolução</a:t>
            </a:r>
            <a:r>
              <a:rPr lang="en-US" dirty="0"/>
              <a:t> do LZW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3AD2D4-5771-4A4C-B09A-5923A15E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988" y="2209797"/>
            <a:ext cx="5969357" cy="40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2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1CA9-1191-4470-BF4C-FDEFC42F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– </a:t>
            </a:r>
            <a:r>
              <a:rPr lang="en-US" dirty="0" err="1"/>
              <a:t>comparação</a:t>
            </a:r>
            <a:r>
              <a:rPr lang="en-US" dirty="0"/>
              <a:t> com o PNG</a:t>
            </a:r>
            <a:endParaRPr lang="pt-PT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A4BCF-117F-430D-B486-85DEDA6E4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07362"/>
              </p:ext>
            </p:extLst>
          </p:nvPr>
        </p:nvGraphicFramePr>
        <p:xfrm>
          <a:off x="4308336" y="2516311"/>
          <a:ext cx="4370662" cy="2902976"/>
        </p:xfrm>
        <a:graphic>
          <a:graphicData uri="http://schemas.openxmlformats.org/drawingml/2006/table">
            <a:tbl>
              <a:tblPr/>
              <a:tblGrid>
                <a:gridCol w="1243033">
                  <a:extLst>
                    <a:ext uri="{9D8B030D-6E8A-4147-A177-3AD203B41FA5}">
                      <a16:colId xmlns:a16="http://schemas.microsoft.com/office/drawing/2014/main" val="3151726290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3400220239"/>
                    </a:ext>
                  </a:extLst>
                </a:gridCol>
                <a:gridCol w="1096007">
                  <a:extLst>
                    <a:ext uri="{9D8B030D-6E8A-4147-A177-3AD203B41FA5}">
                      <a16:colId xmlns:a16="http://schemas.microsoft.com/office/drawing/2014/main" val="2267642142"/>
                    </a:ext>
                  </a:extLst>
                </a:gridCol>
                <a:gridCol w="882152">
                  <a:extLst>
                    <a:ext uri="{9D8B030D-6E8A-4147-A177-3AD203B41FA5}">
                      <a16:colId xmlns:a16="http://schemas.microsoft.com/office/drawing/2014/main" val="938604656"/>
                    </a:ext>
                  </a:extLst>
                </a:gridCol>
              </a:tblGrid>
              <a:tr h="4856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Ficheiro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RLEHuff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LZW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PNG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485"/>
                  </a:ext>
                </a:extLst>
              </a:tr>
              <a:tr h="6043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egg.bmp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50.72</a:t>
                      </a:r>
                      <a:r>
                        <a:rPr lang="pt-PT" sz="1300" b="0" i="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</a:t>
                      </a:r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.</a:t>
                      </a:r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72.26</a:t>
                      </a:r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</a:rPr>
                        <a:t>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66336"/>
                  </a:ext>
                </a:extLst>
              </a:tr>
              <a:tr h="6043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landscape.bmp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47.75%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59.23%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69.51%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56517"/>
                  </a:ext>
                </a:extLst>
              </a:tr>
              <a:tr h="6043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pattern.bmp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92.11%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92.37%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95.25%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75324"/>
                  </a:ext>
                </a:extLst>
              </a:tr>
              <a:tr h="6043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zebra.bmp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49.12%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49.34%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67.23%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6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8568-37A2-467B-A98F-9C85CA7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D7AC-CB01-49E4-A926-112D81DC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142830" cy="3124201"/>
          </a:xfrm>
        </p:spPr>
        <p:txBody>
          <a:bodyPr/>
          <a:lstStyle/>
          <a:p>
            <a:r>
              <a:rPr lang="en-US" dirty="0"/>
              <a:t>RLE+ Huffman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que o LZW </a:t>
            </a:r>
            <a:r>
              <a:rPr lang="en-US" dirty="0" err="1"/>
              <a:t>comprime</a:t>
            </a:r>
            <a:r>
              <a:rPr lang="en-US" dirty="0"/>
              <a:t> </a:t>
            </a:r>
            <a:r>
              <a:rPr lang="en-US" dirty="0" err="1"/>
              <a:t>mais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codecs </a:t>
            </a:r>
            <a:r>
              <a:rPr lang="en-US" dirty="0" err="1"/>
              <a:t>desenvolvidos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aquém</a:t>
            </a:r>
            <a:r>
              <a:rPr lang="en-US" dirty="0"/>
              <a:t> do PNG,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endParaRPr lang="en-US" dirty="0"/>
          </a:p>
          <a:p>
            <a:r>
              <a:rPr lang="en-US" dirty="0"/>
              <a:t>Como </a:t>
            </a:r>
            <a:r>
              <a:rPr lang="en-US" dirty="0" err="1"/>
              <a:t>sugestão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, </a:t>
            </a:r>
            <a:r>
              <a:rPr lang="en-US" dirty="0" err="1"/>
              <a:t>sugere</a:t>
            </a:r>
            <a:r>
              <a:rPr lang="en-US" dirty="0"/>
              <a:t>-se a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i="1" dirty="0"/>
              <a:t>multi-threading</a:t>
            </a:r>
            <a:r>
              <a:rPr lang="en-US" dirty="0"/>
              <a:t> para </a:t>
            </a:r>
            <a:r>
              <a:rPr lang="en-US" dirty="0" err="1"/>
              <a:t>redução</a:t>
            </a:r>
            <a:r>
              <a:rPr lang="en-US" dirty="0"/>
              <a:t> do tempo de </a:t>
            </a:r>
            <a:r>
              <a:rPr lang="en-US" dirty="0" err="1"/>
              <a:t>execução</a:t>
            </a:r>
            <a:r>
              <a:rPr lang="en-US" dirty="0"/>
              <a:t> dos codecs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208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DBB6-0301-4024-968B-303B2105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7F97-D2F4-45EF-880C-FF4AEF2E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1897"/>
            <a:ext cx="10018713" cy="3124201"/>
          </a:xfrm>
        </p:spPr>
        <p:txBody>
          <a:bodyPr/>
          <a:lstStyle/>
          <a:p>
            <a:endParaRPr lang="pt-PT" dirty="0"/>
          </a:p>
          <a:p>
            <a:pPr marL="0" indent="0">
              <a:buNone/>
            </a:pPr>
            <a:r>
              <a:rPr lang="pt-PT" dirty="0"/>
              <a:t>Os algoritmos desenvolvidos foram: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/>
              <a:t>Transformador</a:t>
            </a:r>
            <a:r>
              <a:rPr lang="en-US" dirty="0"/>
              <a:t> </a:t>
            </a:r>
            <a:r>
              <a:rPr lang="pt-PT" dirty="0"/>
              <a:t>preditivo</a:t>
            </a:r>
          </a:p>
          <a:p>
            <a:pPr lvl="1"/>
            <a:r>
              <a:rPr lang="pt-PT" dirty="0"/>
              <a:t>RLE + </a:t>
            </a:r>
            <a:r>
              <a:rPr lang="pt-PT" dirty="0" err="1"/>
              <a:t>Huffman</a:t>
            </a:r>
            <a:endParaRPr lang="pt-PT" dirty="0"/>
          </a:p>
          <a:p>
            <a:pPr lvl="1"/>
            <a:r>
              <a:rPr lang="pt-PT" dirty="0"/>
              <a:t>LZW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24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D9FE-78DF-4FD4-9CD5-56724079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C510-52E1-48F7-A5DA-42DA0048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2717"/>
            <a:ext cx="10707690" cy="312420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Transformador Preditivo: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en-US" dirty="0" err="1"/>
              <a:t>Faz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predição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 </a:t>
            </a:r>
            <a:r>
              <a:rPr lang="en-US" dirty="0" err="1"/>
              <a:t>subtração</a:t>
            </a:r>
            <a:r>
              <a:rPr lang="en-US" dirty="0"/>
              <a:t> do pixel </a:t>
            </a:r>
            <a:r>
              <a:rPr lang="en-US" dirty="0" err="1"/>
              <a:t>atual</a:t>
            </a:r>
            <a:r>
              <a:rPr lang="en-US" dirty="0"/>
              <a:t> com o pixel anterior </a:t>
            </a:r>
            <a:r>
              <a:rPr lang="en-US" dirty="0" err="1"/>
              <a:t>ou</a:t>
            </a:r>
            <a:r>
              <a:rPr lang="en-US" dirty="0"/>
              <a:t> superior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148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09C2-3ED1-4352-9DE0-617149E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476D-977E-4917-AE8A-3A0CDAD7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RLE + </a:t>
            </a:r>
            <a:r>
              <a:rPr lang="pt-PT" dirty="0" err="1"/>
              <a:t>Huffman</a:t>
            </a:r>
            <a:r>
              <a:rPr lang="pt-PT" dirty="0"/>
              <a:t>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/>
              <a:t>Primeiramente realiza-se um RLE sobre a informação </a:t>
            </a:r>
          </a:p>
          <a:p>
            <a:pPr lvl="1"/>
            <a:r>
              <a:rPr lang="pt-PT" dirty="0"/>
              <a:t>Seguidamente realiza-se um </a:t>
            </a:r>
            <a:r>
              <a:rPr lang="pt-PT" dirty="0" err="1"/>
              <a:t>Huffman</a:t>
            </a:r>
            <a:r>
              <a:rPr lang="pt-PT" dirty="0"/>
              <a:t> sobre a nova informação</a:t>
            </a:r>
          </a:p>
          <a:p>
            <a:pPr lvl="1"/>
            <a:r>
              <a:rPr lang="pt-PT" dirty="0"/>
              <a:t>Por último guarda-se a informação final num ficheiro binário e a árvore de </a:t>
            </a:r>
            <a:r>
              <a:rPr lang="pt-PT" dirty="0" err="1"/>
              <a:t>Huffman</a:t>
            </a:r>
            <a:r>
              <a:rPr lang="pt-PT" dirty="0"/>
              <a:t> num ficheiro de JSON.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794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7953-9A8E-4286-B024-581BC255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dos </a:t>
            </a:r>
            <a:r>
              <a:rPr lang="en-US" dirty="0" err="1"/>
              <a:t>algoritmos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2095-D814-4D25-9795-2B76969A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767667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LZW:</a:t>
            </a:r>
          </a:p>
          <a:p>
            <a:pPr marL="0" indent="0">
              <a:buNone/>
            </a:pPr>
            <a:endParaRPr lang="pt-PT" sz="1400" dirty="0"/>
          </a:p>
          <a:p>
            <a:pPr lvl="1"/>
            <a:r>
              <a:rPr lang="pt-PT" dirty="0"/>
              <a:t>Cria-se um dicionário e enchem-se as primeiras 512 entradas</a:t>
            </a:r>
          </a:p>
          <a:p>
            <a:pPr lvl="1"/>
            <a:r>
              <a:rPr lang="pt-PT" dirty="0"/>
              <a:t>Preenche-se o dicionário com valores </a:t>
            </a:r>
          </a:p>
          <a:p>
            <a:pPr lvl="1"/>
            <a:r>
              <a:rPr lang="pt-PT" dirty="0"/>
              <a:t>Quando se lê a última entrada do dicionário dá-se </a:t>
            </a:r>
            <a:r>
              <a:rPr lang="pt-PT" dirty="0" err="1"/>
              <a:t>reset</a:t>
            </a:r>
            <a:r>
              <a:rPr lang="pt-PT" dirty="0"/>
              <a:t> ao dicionário</a:t>
            </a:r>
          </a:p>
          <a:p>
            <a:pPr lvl="1"/>
            <a:r>
              <a:rPr lang="pt-PT" dirty="0"/>
              <a:t>Por fim guarda-se num ficheiro binário </a:t>
            </a:r>
          </a:p>
          <a:p>
            <a:pPr lvl="1"/>
            <a:endParaRPr lang="pt-PT" dirty="0"/>
          </a:p>
          <a:p>
            <a:endParaRPr lang="pt-P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F20296-9E11-4BE6-B0A2-D50F72B3A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5A88A4-70F4-4C1C-BB45-B647DDD2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3406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0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933D-08F8-4A14-99FF-323DF5B2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Motivos</a:t>
            </a:r>
            <a:r>
              <a:rPr lang="en-US" dirty="0"/>
              <a:t> para as </a:t>
            </a:r>
            <a:r>
              <a:rPr lang="en-US" dirty="0" err="1"/>
              <a:t>escolhas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4D28-9D30-48FA-865A-746E11CC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682" y="1957136"/>
            <a:ext cx="10018713" cy="3519639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Transformador preditivo: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/>
              <a:t>Existência de imagens binárias e com gradientes</a:t>
            </a:r>
          </a:p>
          <a:p>
            <a:pPr lvl="1"/>
            <a:r>
              <a:rPr lang="pt-PT" dirty="0"/>
              <a:t>Tempo de execução muito pequeno</a:t>
            </a:r>
          </a:p>
          <a:p>
            <a:pPr lvl="1"/>
            <a:r>
              <a:rPr lang="pt-PT" dirty="0"/>
              <a:t>Reduz significativamente a entropia </a:t>
            </a:r>
          </a:p>
        </p:txBody>
      </p:sp>
    </p:spTree>
    <p:extLst>
      <p:ext uri="{BB962C8B-B14F-4D97-AF65-F5344CB8AC3E}">
        <p14:creationId xmlns:p14="http://schemas.microsoft.com/office/powerpoint/2010/main" val="36358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14CD-9460-4693-BCEA-16C8247B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Motivos</a:t>
            </a:r>
            <a:r>
              <a:rPr lang="en-US" dirty="0"/>
              <a:t> para as </a:t>
            </a:r>
            <a:r>
              <a:rPr lang="en-US" dirty="0" err="1"/>
              <a:t>escolhas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9991-C80A-4323-BB6B-2F6A4E71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1106"/>
            <a:ext cx="10018713" cy="3124201"/>
          </a:xfrm>
        </p:spPr>
        <p:txBody>
          <a:bodyPr>
            <a:normAutofit lnSpcReduction="10000"/>
          </a:bodyPr>
          <a:lstStyle/>
          <a:p>
            <a:endParaRPr lang="pt-PT" dirty="0"/>
          </a:p>
          <a:p>
            <a:pPr marL="0" indent="0">
              <a:buNone/>
            </a:pPr>
            <a:r>
              <a:rPr lang="pt-PT" dirty="0"/>
              <a:t>RLE + </a:t>
            </a:r>
            <a:r>
              <a:rPr lang="pt-PT" dirty="0" err="1"/>
              <a:t>Huffman</a:t>
            </a:r>
            <a:r>
              <a:rPr lang="pt-PT" dirty="0"/>
              <a:t>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en-US" dirty="0"/>
              <a:t>RLE </a:t>
            </a:r>
            <a:r>
              <a:rPr lang="en-US" dirty="0" err="1"/>
              <a:t>encurta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quantidades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seguidas</a:t>
            </a:r>
            <a:r>
              <a:rPr lang="en-US" dirty="0"/>
              <a:t> </a:t>
            </a:r>
            <a:r>
              <a:rPr lang="en-US" dirty="0" err="1"/>
              <a:t>iguais</a:t>
            </a:r>
            <a:endParaRPr lang="pt-PT" dirty="0"/>
          </a:p>
          <a:p>
            <a:pPr lvl="1"/>
            <a:r>
              <a:rPr lang="pt-PT" dirty="0"/>
              <a:t>Grande eficiência do </a:t>
            </a:r>
            <a:r>
              <a:rPr lang="pt-PT" dirty="0" err="1"/>
              <a:t>Huffman</a:t>
            </a:r>
            <a:endParaRPr lang="pt-PT" dirty="0"/>
          </a:p>
          <a:p>
            <a:pPr lvl="1"/>
            <a:r>
              <a:rPr lang="pt-PT" dirty="0"/>
              <a:t>Caraterísticas do </a:t>
            </a:r>
            <a:r>
              <a:rPr lang="pt-PT" dirty="0" err="1"/>
              <a:t>dataset</a:t>
            </a:r>
            <a:endParaRPr lang="pt-PT" dirty="0"/>
          </a:p>
          <a:p>
            <a:pPr lvl="1"/>
            <a:r>
              <a:rPr lang="pt-PT" dirty="0"/>
              <a:t>Boa combinação com o transformador preditivo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22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876C-DC15-4B82-8A92-D56C1622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Motivos</a:t>
            </a:r>
            <a:r>
              <a:rPr lang="en-US" dirty="0"/>
              <a:t> para as </a:t>
            </a:r>
            <a:r>
              <a:rPr lang="en-US" dirty="0" err="1"/>
              <a:t>escolhas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63EF-DA00-4A42-B467-699138E8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LZW: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dirty="0"/>
              <a:t>Grande eficiência com informações que se repetem ciclicamente</a:t>
            </a:r>
          </a:p>
          <a:p>
            <a:pPr lvl="1"/>
            <a:r>
              <a:rPr lang="pt-PT" dirty="0"/>
              <a:t>Caraterísticas do </a:t>
            </a:r>
            <a:r>
              <a:rPr lang="pt-PT" dirty="0" err="1"/>
              <a:t>dataset</a:t>
            </a:r>
            <a:endParaRPr lang="pt-PT" dirty="0"/>
          </a:p>
          <a:p>
            <a:pPr lvl="1"/>
            <a:r>
              <a:rPr lang="pt-PT" dirty="0"/>
              <a:t>Excelente combinação com o transformador preditivo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096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BBD8-DCA9-4238-B232-0B506041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– </a:t>
            </a:r>
            <a:r>
              <a:rPr lang="en-US" dirty="0" err="1"/>
              <a:t>Transformador</a:t>
            </a:r>
            <a:endParaRPr lang="pt-PT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516A9C-9B45-4B7C-8930-670B0333A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28439"/>
              </p:ext>
            </p:extLst>
          </p:nvPr>
        </p:nvGraphicFramePr>
        <p:xfrm>
          <a:off x="4590290" y="2273137"/>
          <a:ext cx="3806753" cy="3093720"/>
        </p:xfrm>
        <a:graphic>
          <a:graphicData uri="http://schemas.openxmlformats.org/drawingml/2006/table">
            <a:tbl>
              <a:tblPr/>
              <a:tblGrid>
                <a:gridCol w="1176173">
                  <a:extLst>
                    <a:ext uri="{9D8B030D-6E8A-4147-A177-3AD203B41FA5}">
                      <a16:colId xmlns:a16="http://schemas.microsoft.com/office/drawing/2014/main" val="913271373"/>
                    </a:ext>
                  </a:extLst>
                </a:gridCol>
                <a:gridCol w="1163526">
                  <a:extLst>
                    <a:ext uri="{9D8B030D-6E8A-4147-A177-3AD203B41FA5}">
                      <a16:colId xmlns:a16="http://schemas.microsoft.com/office/drawing/2014/main" val="851747243"/>
                    </a:ext>
                  </a:extLst>
                </a:gridCol>
                <a:gridCol w="1467054">
                  <a:extLst>
                    <a:ext uri="{9D8B030D-6E8A-4147-A177-3AD203B41FA5}">
                      <a16:colId xmlns:a16="http://schemas.microsoft.com/office/drawing/2014/main" val="1450442220"/>
                    </a:ext>
                  </a:extLst>
                </a:gridCol>
              </a:tblGrid>
              <a:tr h="7990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Ficheiro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Entropia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  <a:p>
                      <a:pPr algn="ctr" rtl="0" fontAlgn="base"/>
                      <a:r>
                        <a:rPr lang="pt-PT" sz="1300" b="1" i="0">
                          <a:effectLst/>
                          <a:latin typeface="Times New Roman" panose="02020603050405020304" pitchFamily="18" charset="0"/>
                        </a:rPr>
                        <a:t>pré-T / pós-T</a:t>
                      </a:r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1" i="0" dirty="0">
                          <a:effectLst/>
                          <a:latin typeface="Times New Roman" panose="02020603050405020304" pitchFamily="18" charset="0"/>
                        </a:rPr>
                        <a:t>Compressão </a:t>
                      </a:r>
                      <a:r>
                        <a:rPr lang="pt-PT" sz="1300" b="1" i="0" dirty="0" err="1">
                          <a:effectLst/>
                          <a:latin typeface="Times New Roman" panose="02020603050405020304" pitchFamily="18" charset="0"/>
                        </a:rPr>
                        <a:t>máx</a:t>
                      </a:r>
                      <a:r>
                        <a:rPr lang="pt-PT" sz="1300" b="1" i="0" dirty="0">
                          <a:effectLst/>
                          <a:latin typeface="Times New Roman" panose="02020603050405020304" pitchFamily="18" charset="0"/>
                        </a:rPr>
                        <a:t>. pré-T / </a:t>
                      </a:r>
                      <a:r>
                        <a:rPr lang="pt-PT" sz="1300" b="1" i="0" dirty="0" err="1">
                          <a:effectLst/>
                          <a:latin typeface="Times New Roman" panose="02020603050405020304" pitchFamily="18" charset="0"/>
                        </a:rPr>
                        <a:t>pós-T</a:t>
                      </a:r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87034"/>
                  </a:ext>
                </a:extLst>
              </a:tr>
              <a:tr h="5736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egg.bmp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5.724 / 2.701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28.47% / 66.24%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07793"/>
                  </a:ext>
                </a:extLst>
              </a:tr>
              <a:tr h="5736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landscape.bmp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7.420 / 2.765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07.25% / 65.44%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15132"/>
                  </a:ext>
                </a:extLst>
              </a:tr>
              <a:tr h="5736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pattern.bmp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1.829 / 0.611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effectLst/>
                          <a:latin typeface="Times New Roman" panose="02020603050405020304" pitchFamily="18" charset="0"/>
                        </a:rPr>
                        <a:t>77.14% / 92.36%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33085"/>
                  </a:ext>
                </a:extLst>
              </a:tr>
              <a:tr h="5736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zebra.bmp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>
                          <a:effectLst/>
                          <a:latin typeface="Times New Roman" panose="02020603050405020304" pitchFamily="18" charset="0"/>
                        </a:rPr>
                        <a:t>5.831 / 3.181 </a:t>
                      </a:r>
                      <a:endParaRPr lang="pt-PT" sz="13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3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27.11% / 60.24% </a:t>
                      </a:r>
                      <a:endParaRPr lang="pt-PT" sz="13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32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400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</TotalTime>
  <Words>415</Words>
  <Application>Microsoft Office PowerPoint</Application>
  <PresentationFormat>Ecrã Panorâmico</PresentationFormat>
  <Paragraphs>114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Corbel</vt:lpstr>
      <vt:lpstr>Times</vt:lpstr>
      <vt:lpstr>Times New Roman</vt:lpstr>
      <vt:lpstr>Whitney</vt:lpstr>
      <vt:lpstr>Parallax</vt:lpstr>
      <vt:lpstr>Compressão de Imagens Monocromáticas sem Perda de Informação </vt:lpstr>
      <vt:lpstr>Algoritmos</vt:lpstr>
      <vt:lpstr>Funcionamento dos algoritmos</vt:lpstr>
      <vt:lpstr>Funcionamento dos algoritmos</vt:lpstr>
      <vt:lpstr>Funcionamento dos algoritmos</vt:lpstr>
      <vt:lpstr>Motivos para as escolhas</vt:lpstr>
      <vt:lpstr>Motivos para as escolhas</vt:lpstr>
      <vt:lpstr>Motivos para as escolhas</vt:lpstr>
      <vt:lpstr>Resultados – Transformador</vt:lpstr>
      <vt:lpstr>Resultados – algoritmos de compressão </vt:lpstr>
      <vt:lpstr>Resultados – evolução do LZW</vt:lpstr>
      <vt:lpstr>Resultados – comparação com o PNG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Imagens Monocromáticas sem Perda de Informação</dc:title>
  <dc:creator>Edgar Duarte´</dc:creator>
  <cp:lastModifiedBy>Miguel Ângelo Dinis Barroso</cp:lastModifiedBy>
  <cp:revision>11</cp:revision>
  <dcterms:created xsi:type="dcterms:W3CDTF">2020-12-22T22:45:51Z</dcterms:created>
  <dcterms:modified xsi:type="dcterms:W3CDTF">2020-12-23T01:01:09Z</dcterms:modified>
</cp:coreProperties>
</file>