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Nunito"/>
      <p:regular r:id="rId26"/>
      <p:bold r:id="rId27"/>
      <p:italic r:id="rId28"/>
      <p:boldItalic r:id="rId29"/>
    </p:embeddedFont>
    <p:embeddedFont>
      <p:font typeface="Maven Pro"/>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regular.fntdata"/><Relationship Id="rId25" Type="http://schemas.openxmlformats.org/officeDocument/2006/relationships/slide" Target="slides/slide20.xml"/><Relationship Id="rId28" Type="http://schemas.openxmlformats.org/officeDocument/2006/relationships/font" Target="fonts/Nunito-italic.fntdata"/><Relationship Id="rId27" Type="http://schemas.openxmlformats.org/officeDocument/2006/relationships/font" Target="fonts/Nuni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avenPro-bold.fntdata"/><Relationship Id="rId30" Type="http://schemas.openxmlformats.org/officeDocument/2006/relationships/font" Target="fonts/MavenPro-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 - briefly and </a:t>
            </a:r>
            <a:r>
              <a:rPr lang="en"/>
              <a:t>officially</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g89de46b0be_5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89de46b0be_5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Curves, from that very same article.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g89de46b0be_5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89de46b0be_5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Of course we have curves too. Just as flatten the curve narrative was popularized. We got this requirement literally from TV.</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Google Shape;352;g89de46b0be_5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89de46b0be_5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are the variables that are required and optional for starting the simulation, as you can see the budget for the hospital and population is required, and having enough budget for the hospital is essential to finish the simulation with a success. Optionally you can choose herd size </a:t>
            </a:r>
            <a:r>
              <a:rPr lang="en"/>
              <a:t>percentage</a:t>
            </a:r>
            <a:r>
              <a:rPr lang="en"/>
              <a:t> that will define how much population will have to get through the virus, before the virus will slow down the spread, because it will  not have m</a:t>
            </a:r>
            <a:r>
              <a:rPr lang="en"/>
              <a:t>any</a:t>
            </a:r>
            <a:r>
              <a:rPr lang="en"/>
              <a:t> other people to infect. Doctor and Nurses percentage is about how much you are willing to spend your budget on the employees of the Hospital. Density is a number of people per district. Culture Type defines how fast virus can spread. You can only define these variables before starting the start. Custom button can be used to user’s defined areas for population and/or budget. I will talk about Load and Save functionalities and in a few minutes as well.</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Google Shape;360;g89de46b0be_5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89de46b0be_5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Every simulation starts with no policy. Dynamic variabilities can be changed in the runtime. Herd Immunity is a policy that was applied in the UK and it was a main policy in the Sweden as you may know. </a:t>
            </a:r>
            <a:r>
              <a:rPr lang="en"/>
              <a:t>User can apply these policies to “flatten the curve”, it applies stricter rules within the area that we are simulating the Hospital on, which results in smaller spread rate. It’s important to know that once User selects Stricter Policy, and later changes to lighter policy, for example No Policy, the spread rate will increase once again.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Google Shape;367;g89de46b0be_5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89de46b0be_5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our object-oriented UML class diagram. We are aware that is looks complicated, but I would like to briefly describe the main elements, that is Hospital, and Community. The Hospital consists of the main variables and methods that are essential for the simulation to work. The community class works with the Member class, that allows us to form a of a “group” for each simulated person, but it also handles area density, and heat map objects. We have used Strategy design pattern for the Policies. On the left side of the UML diagram we have Doctor, Nurse, and Patient that inherits from a class called Member, which inherits from class Person.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Google Shape;374;g89de46b0be_5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89de46b0be_5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save and load parameters, this feature is serializing the required objects. And while loading, it is deserializing them.</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Google Shape;383;g89de46b0be_5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89de46b0be_5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the simulation finishes, you can generate the report about the simulation in a pdf file format. It contains information about the parameters, heat map, patients, infection diagram, policies, and curve diagram.</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 name="Shape 390"/>
        <p:cNvGrpSpPr/>
        <p:nvPr/>
      </p:nvGrpSpPr>
      <p:grpSpPr>
        <a:xfrm>
          <a:off x="0" y="0"/>
          <a:ext cx="0" cy="0"/>
          <a:chOff x="0" y="0"/>
          <a:chExt cx="0" cy="0"/>
        </a:xfrm>
      </p:grpSpPr>
      <p:sp>
        <p:nvSpPr>
          <p:cNvPr id="391" name="Google Shape;391;g89de46b0be_5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89de46b0be_5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also have several unit tests, you can find the full description of them in the Design Document. We prepared them in a Arrange - Act - Assert way.</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8" name="Shape 398"/>
        <p:cNvGrpSpPr/>
        <p:nvPr/>
      </p:nvGrpSpPr>
      <p:grpSpPr>
        <a:xfrm>
          <a:off x="0" y="0"/>
          <a:ext cx="0" cy="0"/>
          <a:chOff x="0" y="0"/>
          <a:chExt cx="0" cy="0"/>
        </a:xfrm>
      </p:grpSpPr>
      <p:sp>
        <p:nvSpPr>
          <p:cNvPr id="399" name="Google Shape;399;g89de46b0be_5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89de46b0be_5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6" name="Shape 406"/>
        <p:cNvGrpSpPr/>
        <p:nvPr/>
      </p:nvGrpSpPr>
      <p:grpSpPr>
        <a:xfrm>
          <a:off x="0" y="0"/>
          <a:ext cx="0" cy="0"/>
          <a:chOff x="0" y="0"/>
          <a:chExt cx="0" cy="0"/>
        </a:xfrm>
      </p:grpSpPr>
      <p:sp>
        <p:nvSpPr>
          <p:cNvPr id="407" name="Google Shape;407;g89de46b0be_5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89de46b0be_5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89de46b0be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89de46b0be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 - topic justification. Appeal to common experience and importance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2" name="Shape 412"/>
        <p:cNvGrpSpPr/>
        <p:nvPr/>
      </p:nvGrpSpPr>
      <p:grpSpPr>
        <a:xfrm>
          <a:off x="0" y="0"/>
          <a:ext cx="0" cy="0"/>
          <a:chOff x="0" y="0"/>
          <a:chExt cx="0" cy="0"/>
        </a:xfrm>
      </p:grpSpPr>
      <p:sp>
        <p:nvSpPr>
          <p:cNvPr id="413" name="Google Shape;413;g89de46b0be_5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89de46b0be_5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89de46b0be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89de46b0be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Move towards particularity, describe iteration 1</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89e6fe7c7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89e6fe7c7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g89e6fe7c7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89e6fe7c7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89de46b0be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89de46b0be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Initial </a:t>
            </a:r>
            <a:r>
              <a:rPr lang="en"/>
              <a:t>ambitious</a:t>
            </a:r>
            <a:r>
              <a:rPr lang="en"/>
              <a:t> plan (loss of teammate)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89de46b0be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89de46b0be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Simplified version, that got dismissed</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g89de46b0be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89de46b0be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Finally clarity in accepting this format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g89de46b0be_5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89de46b0be_5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
              <a:t>Reference, that it is being done by other academics. </a:t>
            </a:r>
            <a:r>
              <a:rPr lang="en"/>
              <a:t>Dave Babbitt, D. , Garland, P., Johnson, O. </a:t>
            </a:r>
            <a:r>
              <a:rPr lang="en">
                <a:solidFill>
                  <a:srgbClr val="333333"/>
                </a:solidFill>
                <a:highlight>
                  <a:srgbClr val="FFFFFF"/>
                </a:highlight>
              </a:rPr>
              <a:t> (2020) - UK</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5.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7.png"/><Relationship Id="rId4" Type="http://schemas.openxmlformats.org/officeDocument/2006/relationships/image" Target="../media/image16.png"/><Relationship Id="rId5"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22.png"/><Relationship Id="rId5"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9.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5.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11" Type="http://schemas.openxmlformats.org/officeDocument/2006/relationships/hyperlink" Target="https://www.jhsph.edu/covid-19/articles/achieving-herd-immunity-with-covid19.html" TargetMode="External"/><Relationship Id="rId10" Type="http://schemas.openxmlformats.org/officeDocument/2006/relationships/hyperlink" Target="https://policylab.chop.edu/project/forecasting-impacts-weather-and-social-distancing-covid-19-transmission-across-us" TargetMode="External"/><Relationship Id="rId13" Type="http://schemas.openxmlformats.org/officeDocument/2006/relationships/hyperlink" Target="https://www.politico.eu/article/lockdown-rules-leave-europeans-baffled-and-fined-coronavirus-covid19/" TargetMode="External"/><Relationship Id="rId12" Type="http://schemas.openxmlformats.org/officeDocument/2006/relationships/hyperlink" Target="https://www.jhsph.edu/covid-19/articles/achieving-herd-immunity-with-covid19.html" TargetMode="External"/><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www.bloomberg.com/news/articles/2020-02-11/two-japan-evacuees-getcoronavirus-after-first-testing-negative" TargetMode="External"/><Relationship Id="rId4" Type="http://schemas.openxmlformats.org/officeDocument/2006/relationships/hyperlink" Target="https://doi.org/10.1101/2020.02.06.20020974" TargetMode="External"/><Relationship Id="rId9" Type="http://schemas.openxmlformats.org/officeDocument/2006/relationships/hyperlink" Target="https://policylab.chop.edu/project/forecasting-impacts-weather-and-social-distancing-covid-19-transmission-across-us" TargetMode="External"/><Relationship Id="rId14" Type="http://schemas.openxmlformats.org/officeDocument/2006/relationships/hyperlink" Target="https://www.politico.eu/article/lockdown-rules-leave-europeans-baffled-and-fined-coronavirus-covid19/" TargetMode="External"/><Relationship Id="rId5" Type="http://schemas.openxmlformats.org/officeDocument/2006/relationships/hyperlink" Target="https://arxiv.org/pdf/2005.01167.pdf" TargetMode="External"/><Relationship Id="rId6" Type="http://schemas.openxmlformats.org/officeDocument/2006/relationships/hyperlink" Target="https://arxiv.org/pdf/2005.01167.pdf" TargetMode="External"/><Relationship Id="rId7" Type="http://schemas.openxmlformats.org/officeDocument/2006/relationships/hyperlink" Target="https://www.bbc.com/news/52311014" TargetMode="External"/><Relationship Id="rId8" Type="http://schemas.openxmlformats.org/officeDocument/2006/relationships/hyperlink" Target="https://www.bbc.com/news/52311014"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381000"/>
            <a:ext cx="5322000" cy="310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Modular epidemiological hospital efficiency simulator</a:t>
            </a:r>
            <a:endParaRPr/>
          </a:p>
          <a:p>
            <a:pPr indent="0" lvl="0" marL="0" rtl="0" algn="l">
              <a:spcBef>
                <a:spcPts val="0"/>
              </a:spcBef>
              <a:spcAft>
                <a:spcPts val="0"/>
              </a:spcAft>
              <a:buNone/>
            </a:pPr>
            <a:r>
              <a:t/>
            </a:r>
            <a:endParaRPr/>
          </a:p>
        </p:txBody>
      </p:sp>
      <p:sp>
        <p:nvSpPr>
          <p:cNvPr id="278" name="Google Shape;278;p13"/>
          <p:cNvSpPr txBox="1"/>
          <p:nvPr>
            <p:ph idx="1" type="subTitle"/>
          </p:nvPr>
        </p:nvSpPr>
        <p:spPr>
          <a:xfrm>
            <a:off x="824000" y="3596300"/>
            <a:ext cx="5739300" cy="8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Amin   Danas   Edgaras   Ella   Mateusz</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Tutor:   Andrius Kuprys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Google Shape;341;p2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2"/>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43" name="Google Shape;343;p22"/>
          <p:cNvPicPr preferRelativeResize="0"/>
          <p:nvPr/>
        </p:nvPicPr>
        <p:blipFill>
          <a:blip r:embed="rId3">
            <a:alphaModFix/>
          </a:blip>
          <a:stretch>
            <a:fillRect/>
          </a:stretch>
        </p:blipFill>
        <p:spPr>
          <a:xfrm>
            <a:off x="1181100" y="90488"/>
            <a:ext cx="6781800" cy="4962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Google Shape;348;p2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3"/>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50" name="Google Shape;350;p23"/>
          <p:cNvPicPr preferRelativeResize="0"/>
          <p:nvPr/>
        </p:nvPicPr>
        <p:blipFill>
          <a:blip r:embed="rId3">
            <a:alphaModFix/>
          </a:blip>
          <a:stretch>
            <a:fillRect/>
          </a:stretch>
        </p:blipFill>
        <p:spPr>
          <a:xfrm>
            <a:off x="1395413" y="533400"/>
            <a:ext cx="6353175" cy="4076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Google Shape;355;p2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Static Variability</a:t>
            </a:r>
            <a:endParaRPr/>
          </a:p>
        </p:txBody>
      </p:sp>
      <p:sp>
        <p:nvSpPr>
          <p:cNvPr id="356" name="Google Shape;356;p2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57" name="Google Shape;357;p24"/>
          <p:cNvPicPr preferRelativeResize="0"/>
          <p:nvPr/>
        </p:nvPicPr>
        <p:blipFill>
          <a:blip r:embed="rId3">
            <a:alphaModFix/>
          </a:blip>
          <a:stretch>
            <a:fillRect/>
          </a:stretch>
        </p:blipFill>
        <p:spPr>
          <a:xfrm>
            <a:off x="1938775" y="1597883"/>
            <a:ext cx="2162100" cy="2679100"/>
          </a:xfrm>
          <a:prstGeom prst="rect">
            <a:avLst/>
          </a:prstGeom>
          <a:noFill/>
          <a:ln>
            <a:noFill/>
          </a:ln>
        </p:spPr>
      </p:pic>
      <p:pic>
        <p:nvPicPr>
          <p:cNvPr id="358" name="Google Shape;358;p24"/>
          <p:cNvPicPr preferRelativeResize="0"/>
          <p:nvPr/>
        </p:nvPicPr>
        <p:blipFill>
          <a:blip r:embed="rId4">
            <a:alphaModFix/>
          </a:blip>
          <a:stretch>
            <a:fillRect/>
          </a:stretch>
        </p:blipFill>
        <p:spPr>
          <a:xfrm>
            <a:off x="5092056" y="397575"/>
            <a:ext cx="1977775" cy="4348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Google Shape;363;p2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Dynamic Variability</a:t>
            </a:r>
            <a:endParaRPr/>
          </a:p>
        </p:txBody>
      </p:sp>
      <p:sp>
        <p:nvSpPr>
          <p:cNvPr id="364" name="Google Shape;364;p25"/>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65" name="Google Shape;365;p25"/>
          <p:cNvPicPr preferRelativeResize="0"/>
          <p:nvPr/>
        </p:nvPicPr>
        <p:blipFill>
          <a:blip r:embed="rId3">
            <a:alphaModFix/>
          </a:blip>
          <a:stretch>
            <a:fillRect/>
          </a:stretch>
        </p:blipFill>
        <p:spPr>
          <a:xfrm>
            <a:off x="395187" y="2247525"/>
            <a:ext cx="8353625" cy="11027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sp>
        <p:nvSpPr>
          <p:cNvPr id="370" name="Google Shape;370;p26"/>
          <p:cNvSpPr txBox="1"/>
          <p:nvPr>
            <p:ph type="title"/>
          </p:nvPr>
        </p:nvSpPr>
        <p:spPr>
          <a:xfrm>
            <a:off x="1303800" y="83550"/>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Complete UML diagram</a:t>
            </a:r>
            <a:endParaRPr/>
          </a:p>
        </p:txBody>
      </p:sp>
      <p:sp>
        <p:nvSpPr>
          <p:cNvPr id="371" name="Google Shape;371;p26"/>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72" name="Google Shape;372;p26"/>
          <p:cNvPicPr preferRelativeResize="0"/>
          <p:nvPr/>
        </p:nvPicPr>
        <p:blipFill>
          <a:blip r:embed="rId3">
            <a:alphaModFix/>
          </a:blip>
          <a:stretch>
            <a:fillRect/>
          </a:stretch>
        </p:blipFill>
        <p:spPr>
          <a:xfrm>
            <a:off x="0" y="762000"/>
            <a:ext cx="9143999" cy="361950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sp>
        <p:nvSpPr>
          <p:cNvPr id="377" name="Google Shape;377;p2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Saving / Loading</a:t>
            </a:r>
            <a:endParaRPr/>
          </a:p>
        </p:txBody>
      </p:sp>
      <p:sp>
        <p:nvSpPr>
          <p:cNvPr id="378" name="Google Shape;378;p27"/>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79" name="Google Shape;379;p27"/>
          <p:cNvPicPr preferRelativeResize="0"/>
          <p:nvPr/>
        </p:nvPicPr>
        <p:blipFill>
          <a:blip r:embed="rId3">
            <a:alphaModFix/>
          </a:blip>
          <a:stretch>
            <a:fillRect/>
          </a:stretch>
        </p:blipFill>
        <p:spPr>
          <a:xfrm>
            <a:off x="1090000" y="4126588"/>
            <a:ext cx="7458075" cy="304800"/>
          </a:xfrm>
          <a:prstGeom prst="rect">
            <a:avLst/>
          </a:prstGeom>
          <a:noFill/>
          <a:ln>
            <a:noFill/>
          </a:ln>
        </p:spPr>
      </p:pic>
      <p:pic>
        <p:nvPicPr>
          <p:cNvPr id="380" name="Google Shape;380;p27"/>
          <p:cNvPicPr preferRelativeResize="0"/>
          <p:nvPr/>
        </p:nvPicPr>
        <p:blipFill>
          <a:blip r:embed="rId4">
            <a:alphaModFix/>
          </a:blip>
          <a:stretch>
            <a:fillRect/>
          </a:stretch>
        </p:blipFill>
        <p:spPr>
          <a:xfrm>
            <a:off x="1303788" y="1990050"/>
            <a:ext cx="2533650" cy="1257300"/>
          </a:xfrm>
          <a:prstGeom prst="rect">
            <a:avLst/>
          </a:prstGeom>
          <a:noFill/>
          <a:ln>
            <a:noFill/>
          </a:ln>
        </p:spPr>
      </p:pic>
      <p:pic>
        <p:nvPicPr>
          <p:cNvPr id="381" name="Google Shape;381;p27"/>
          <p:cNvPicPr preferRelativeResize="0"/>
          <p:nvPr/>
        </p:nvPicPr>
        <p:blipFill>
          <a:blip r:embed="rId5">
            <a:alphaModFix/>
          </a:blip>
          <a:stretch>
            <a:fillRect/>
          </a:stretch>
        </p:blipFill>
        <p:spPr>
          <a:xfrm>
            <a:off x="5004001" y="598575"/>
            <a:ext cx="3484775" cy="31864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sp>
        <p:nvSpPr>
          <p:cNvPr id="386" name="Google Shape;386;p2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Report generation</a:t>
            </a:r>
            <a:endParaRPr/>
          </a:p>
          <a:p>
            <a:pPr indent="0" lvl="0" marL="0" rtl="0" algn="l">
              <a:spcBef>
                <a:spcPts val="0"/>
              </a:spcBef>
              <a:spcAft>
                <a:spcPts val="0"/>
              </a:spcAft>
              <a:buNone/>
            </a:pPr>
            <a:r>
              <a:t/>
            </a:r>
            <a:endParaRPr/>
          </a:p>
        </p:txBody>
      </p:sp>
      <p:pic>
        <p:nvPicPr>
          <p:cNvPr id="387" name="Google Shape;387;p28"/>
          <p:cNvPicPr preferRelativeResize="0"/>
          <p:nvPr/>
        </p:nvPicPr>
        <p:blipFill>
          <a:blip r:embed="rId3">
            <a:alphaModFix/>
          </a:blip>
          <a:stretch>
            <a:fillRect/>
          </a:stretch>
        </p:blipFill>
        <p:spPr>
          <a:xfrm>
            <a:off x="1085750" y="1531825"/>
            <a:ext cx="2319749" cy="3240825"/>
          </a:xfrm>
          <a:prstGeom prst="rect">
            <a:avLst/>
          </a:prstGeom>
          <a:noFill/>
          <a:ln>
            <a:noFill/>
          </a:ln>
        </p:spPr>
      </p:pic>
      <p:pic>
        <p:nvPicPr>
          <p:cNvPr id="388" name="Google Shape;388;p28"/>
          <p:cNvPicPr preferRelativeResize="0"/>
          <p:nvPr/>
        </p:nvPicPr>
        <p:blipFill>
          <a:blip r:embed="rId4">
            <a:alphaModFix/>
          </a:blip>
          <a:stretch>
            <a:fillRect/>
          </a:stretch>
        </p:blipFill>
        <p:spPr>
          <a:xfrm>
            <a:off x="3565761" y="1531825"/>
            <a:ext cx="2309002" cy="3240825"/>
          </a:xfrm>
          <a:prstGeom prst="rect">
            <a:avLst/>
          </a:prstGeom>
          <a:noFill/>
          <a:ln>
            <a:noFill/>
          </a:ln>
        </p:spPr>
      </p:pic>
      <p:pic>
        <p:nvPicPr>
          <p:cNvPr id="389" name="Google Shape;389;p28"/>
          <p:cNvPicPr preferRelativeResize="0"/>
          <p:nvPr/>
        </p:nvPicPr>
        <p:blipFill>
          <a:blip r:embed="rId5">
            <a:alphaModFix/>
          </a:blip>
          <a:stretch>
            <a:fillRect/>
          </a:stretch>
        </p:blipFill>
        <p:spPr>
          <a:xfrm>
            <a:off x="6035025" y="1531825"/>
            <a:ext cx="2299280" cy="32408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3" name="Shape 393"/>
        <p:cNvGrpSpPr/>
        <p:nvPr/>
      </p:nvGrpSpPr>
      <p:grpSpPr>
        <a:xfrm>
          <a:off x="0" y="0"/>
          <a:ext cx="0" cy="0"/>
          <a:chOff x="0" y="0"/>
          <a:chExt cx="0" cy="0"/>
        </a:xfrm>
      </p:grpSpPr>
      <p:sp>
        <p:nvSpPr>
          <p:cNvPr id="394" name="Google Shape;394;p2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Unit testing</a:t>
            </a:r>
            <a:endParaRPr/>
          </a:p>
        </p:txBody>
      </p:sp>
      <p:sp>
        <p:nvSpPr>
          <p:cNvPr id="395" name="Google Shape;395;p29"/>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96" name="Google Shape;396;p29"/>
          <p:cNvPicPr preferRelativeResize="0"/>
          <p:nvPr/>
        </p:nvPicPr>
        <p:blipFill>
          <a:blip r:embed="rId3">
            <a:alphaModFix/>
          </a:blip>
          <a:stretch>
            <a:fillRect/>
          </a:stretch>
        </p:blipFill>
        <p:spPr>
          <a:xfrm>
            <a:off x="4808248" y="427500"/>
            <a:ext cx="2850825" cy="1562550"/>
          </a:xfrm>
          <a:prstGeom prst="rect">
            <a:avLst/>
          </a:prstGeom>
          <a:noFill/>
          <a:ln>
            <a:noFill/>
          </a:ln>
        </p:spPr>
      </p:pic>
      <p:pic>
        <p:nvPicPr>
          <p:cNvPr id="397" name="Google Shape;397;p29"/>
          <p:cNvPicPr preferRelativeResize="0"/>
          <p:nvPr/>
        </p:nvPicPr>
        <p:blipFill>
          <a:blip r:embed="rId4">
            <a:alphaModFix/>
          </a:blip>
          <a:stretch>
            <a:fillRect/>
          </a:stretch>
        </p:blipFill>
        <p:spPr>
          <a:xfrm>
            <a:off x="554700" y="2243924"/>
            <a:ext cx="8034603" cy="25717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1" name="Shape 401"/>
        <p:cNvGrpSpPr/>
        <p:nvPr/>
      </p:nvGrpSpPr>
      <p:grpSpPr>
        <a:xfrm>
          <a:off x="0" y="0"/>
          <a:ext cx="0" cy="0"/>
          <a:chOff x="0" y="0"/>
          <a:chExt cx="0" cy="0"/>
        </a:xfrm>
      </p:grpSpPr>
      <p:sp>
        <p:nvSpPr>
          <p:cNvPr id="402" name="Google Shape;402;p3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0"/>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404" name="Google Shape;404;p30"/>
          <p:cNvPicPr preferRelativeResize="0"/>
          <p:nvPr/>
        </p:nvPicPr>
        <p:blipFill>
          <a:blip r:embed="rId3">
            <a:alphaModFix/>
          </a:blip>
          <a:stretch>
            <a:fillRect/>
          </a:stretch>
        </p:blipFill>
        <p:spPr>
          <a:xfrm>
            <a:off x="1475775" y="185738"/>
            <a:ext cx="6686550" cy="1343025"/>
          </a:xfrm>
          <a:prstGeom prst="rect">
            <a:avLst/>
          </a:prstGeom>
          <a:noFill/>
          <a:ln>
            <a:noFill/>
          </a:ln>
        </p:spPr>
      </p:pic>
      <p:pic>
        <p:nvPicPr>
          <p:cNvPr id="405" name="Google Shape;405;p30"/>
          <p:cNvPicPr preferRelativeResize="0"/>
          <p:nvPr/>
        </p:nvPicPr>
        <p:blipFill>
          <a:blip r:embed="rId4">
            <a:alphaModFix/>
          </a:blip>
          <a:stretch>
            <a:fillRect/>
          </a:stretch>
        </p:blipFill>
        <p:spPr>
          <a:xfrm>
            <a:off x="2147350" y="1597875"/>
            <a:ext cx="5343400" cy="32664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9" name="Shape 409"/>
        <p:cNvGrpSpPr/>
        <p:nvPr/>
      </p:nvGrpSpPr>
      <p:grpSpPr>
        <a:xfrm>
          <a:off x="0" y="0"/>
          <a:ext cx="0" cy="0"/>
          <a:chOff x="0" y="0"/>
          <a:chExt cx="0" cy="0"/>
        </a:xfrm>
      </p:grpSpPr>
      <p:sp>
        <p:nvSpPr>
          <p:cNvPr id="410" name="Google Shape;410;p31"/>
          <p:cNvSpPr txBox="1"/>
          <p:nvPr>
            <p:ph type="title"/>
          </p:nvPr>
        </p:nvSpPr>
        <p:spPr>
          <a:xfrm>
            <a:off x="1303800" y="228375"/>
            <a:ext cx="7030500" cy="53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411" name="Google Shape;411;p31"/>
          <p:cNvSpPr txBox="1"/>
          <p:nvPr>
            <p:ph idx="1" type="body"/>
          </p:nvPr>
        </p:nvSpPr>
        <p:spPr>
          <a:xfrm>
            <a:off x="963175" y="764475"/>
            <a:ext cx="7755000" cy="41805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rgbClr val="000000"/>
              </a:buClr>
              <a:buSzPts val="1100"/>
              <a:buFont typeface="Arial"/>
              <a:buAutoNum type="arabicPeriod"/>
            </a:pPr>
            <a:r>
              <a:rPr lang="en" sz="1000">
                <a:solidFill>
                  <a:srgbClr val="000000"/>
                </a:solidFill>
                <a:latin typeface="Arial"/>
                <a:ea typeface="Arial"/>
                <a:cs typeface="Arial"/>
                <a:sym typeface="Arial"/>
              </a:rPr>
              <a:t>Chung, K. et al. - A simulation application workbook. Project core phase. February 2020, Fontys. At: </a:t>
            </a:r>
            <a:r>
              <a:rPr lang="en" sz="700" u="sng">
                <a:solidFill>
                  <a:srgbClr val="4A86E8"/>
                </a:solidFill>
                <a:latin typeface="Arial"/>
                <a:ea typeface="Arial"/>
                <a:cs typeface="Arial"/>
                <a:sym typeface="Arial"/>
              </a:rPr>
              <a:t>https://portal.fhict.nl/es/PROCSHARP/ProCP_Workbook [Feb2020].pdf</a:t>
            </a:r>
            <a:endParaRPr sz="1000" u="sng">
              <a:solidFill>
                <a:srgbClr val="4A86E8"/>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en" sz="1000">
                <a:solidFill>
                  <a:srgbClr val="000000"/>
                </a:solidFill>
                <a:latin typeface="Arial"/>
                <a:ea typeface="Arial"/>
                <a:cs typeface="Arial"/>
                <a:sym typeface="Arial"/>
              </a:rPr>
              <a:t>Adhanom, T. G. - World Health Organization director tweet. At: </a:t>
            </a:r>
            <a:r>
              <a:rPr lang="en" sz="700" u="sng">
                <a:solidFill>
                  <a:srgbClr val="4A86E8"/>
                </a:solidFill>
                <a:latin typeface="Arial"/>
                <a:ea typeface="Arial"/>
                <a:cs typeface="Arial"/>
                <a:sym typeface="Arial"/>
              </a:rPr>
              <a:t>https://twitter.com/DrTedros/status/1226629008302931971</a:t>
            </a:r>
            <a:endParaRPr sz="700" u="sng">
              <a:solidFill>
                <a:srgbClr val="4A86E8"/>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en" sz="1000">
                <a:solidFill>
                  <a:srgbClr val="000000"/>
                </a:solidFill>
                <a:latin typeface="Arial"/>
                <a:ea typeface="Arial"/>
                <a:cs typeface="Arial"/>
                <a:sym typeface="Arial"/>
              </a:rPr>
              <a:t>Article - Field hospital. Wikipedia. At: </a:t>
            </a:r>
            <a:r>
              <a:rPr lang="en" sz="700" u="sng">
                <a:solidFill>
                  <a:srgbClr val="4A86E8"/>
                </a:solidFill>
                <a:latin typeface="Arial"/>
                <a:ea typeface="Arial"/>
                <a:cs typeface="Arial"/>
                <a:sym typeface="Arial"/>
              </a:rPr>
              <a:t>en.wikipedia.org/wiki/Field_hospital </a:t>
            </a:r>
            <a:endParaRPr sz="700" u="sng">
              <a:solidFill>
                <a:srgbClr val="4A86E8"/>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en" sz="1000">
                <a:solidFill>
                  <a:srgbClr val="000000"/>
                </a:solidFill>
                <a:latin typeface="Arial"/>
                <a:ea typeface="Arial"/>
                <a:cs typeface="Arial"/>
                <a:sym typeface="Arial"/>
              </a:rPr>
              <a:t>Weather Information for Wuhan. At: </a:t>
            </a:r>
            <a:r>
              <a:rPr lang="en" sz="700" u="sng">
                <a:solidFill>
                  <a:srgbClr val="4A86E8"/>
                </a:solidFill>
                <a:latin typeface="Arial"/>
                <a:ea typeface="Arial"/>
                <a:cs typeface="Arial"/>
                <a:sym typeface="Arial"/>
              </a:rPr>
              <a:t>https://en.climate-data.org/asia/china/hubei/wuhan-2629/</a:t>
            </a:r>
            <a:endParaRPr sz="700" u="sng">
              <a:solidFill>
                <a:srgbClr val="4A86E8"/>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en" sz="1000">
                <a:solidFill>
                  <a:srgbClr val="000000"/>
                </a:solidFill>
                <a:latin typeface="Arial"/>
                <a:ea typeface="Arial"/>
                <a:cs typeface="Arial"/>
                <a:sym typeface="Arial"/>
              </a:rPr>
              <a:t>Yoshiaki, N. - Two Japan Evacuess Get Coronavirus After First Testing Negative. At: </a:t>
            </a:r>
            <a:r>
              <a:rPr lang="en" sz="700" u="sng">
                <a:solidFill>
                  <a:srgbClr val="4A86E8"/>
                </a:solidFill>
                <a:latin typeface="Arial"/>
                <a:ea typeface="Arial"/>
                <a:cs typeface="Arial"/>
                <a:sym typeface="Arial"/>
                <a:hlinkClick r:id="rId3"/>
              </a:rPr>
              <a:t>https://www.bloomberg.com/news/articles/2020-02-11/two-japan-evacuees-getcoronavirus-after-first-testing-negative</a:t>
            </a:r>
            <a:endParaRPr sz="700">
              <a:solidFill>
                <a:srgbClr val="4A86E8"/>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en" sz="1000">
                <a:solidFill>
                  <a:srgbClr val="000000"/>
                </a:solidFill>
                <a:latin typeface="Arial"/>
                <a:ea typeface="Arial"/>
                <a:cs typeface="Arial"/>
                <a:sym typeface="Arial"/>
              </a:rPr>
              <a:t>Collaborative article - Clinical characteristics of 2019 novel coronavirus infection in China. Medical article. At: </a:t>
            </a:r>
            <a:r>
              <a:rPr lang="en" sz="700" u="sng">
                <a:solidFill>
                  <a:srgbClr val="4A86E8"/>
                </a:solidFill>
                <a:latin typeface="Arial"/>
                <a:ea typeface="Arial"/>
                <a:cs typeface="Arial"/>
                <a:sym typeface="Arial"/>
                <a:hlinkClick r:id="rId4"/>
              </a:rPr>
              <a:t>https://doi.org/10.1101/2020.02.06.20020974</a:t>
            </a:r>
            <a:endParaRPr sz="1000">
              <a:solidFill>
                <a:srgbClr val="4A86E8"/>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en" sz="1000">
                <a:solidFill>
                  <a:srgbClr val="000000"/>
                </a:solidFill>
                <a:latin typeface="Arial"/>
                <a:ea typeface="Arial"/>
                <a:cs typeface="Arial"/>
                <a:sym typeface="Arial"/>
              </a:rPr>
              <a:t>The Dutch measures against coronavirus. Government guidelines. At: </a:t>
            </a:r>
            <a:r>
              <a:rPr lang="en" sz="700" u="sng">
                <a:solidFill>
                  <a:srgbClr val="4A86E8"/>
                </a:solidFill>
                <a:latin typeface="Arial"/>
                <a:ea typeface="Arial"/>
                <a:cs typeface="Arial"/>
                <a:sym typeface="Arial"/>
              </a:rPr>
              <a:t>https://www.government.nl/topics/coronavirus-covid-19/tackling-new-coronavirus-in-the-netherlands</a:t>
            </a:r>
            <a:endParaRPr sz="1000" u="sng">
              <a:solidFill>
                <a:srgbClr val="4A86E8"/>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en" sz="1000">
                <a:solidFill>
                  <a:srgbClr val="000000"/>
                </a:solidFill>
                <a:latin typeface="Arial"/>
                <a:ea typeface="Arial"/>
                <a:cs typeface="Arial"/>
                <a:sym typeface="Arial"/>
              </a:rPr>
              <a:t>Coronavirus - The hospital built in a matter of days. News Article 2020. At: </a:t>
            </a:r>
            <a:r>
              <a:rPr lang="en" sz="700" u="sng">
                <a:solidFill>
                  <a:srgbClr val="4A86E8"/>
                </a:solidFill>
                <a:latin typeface="Arial"/>
                <a:ea typeface="Arial"/>
                <a:cs typeface="Arial"/>
                <a:sym typeface="Arial"/>
              </a:rPr>
              <a:t>https://www.bbc.com/news/in-pictures-51280586</a:t>
            </a:r>
            <a:endParaRPr sz="1000" u="sng">
              <a:solidFill>
                <a:srgbClr val="4A86E8"/>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en" sz="1000">
                <a:solidFill>
                  <a:srgbClr val="000000"/>
                </a:solidFill>
                <a:latin typeface="Arial"/>
                <a:ea typeface="Arial"/>
                <a:cs typeface="Arial"/>
                <a:sym typeface="Arial"/>
              </a:rPr>
              <a:t>Coronavirus - Flatten the curve explanation. Science Article 2020. At: </a:t>
            </a:r>
            <a:r>
              <a:rPr lang="en" sz="700" u="sng">
                <a:solidFill>
                  <a:srgbClr val="4A86E8"/>
                </a:solidFill>
                <a:latin typeface="Arial"/>
                <a:ea typeface="Arial"/>
                <a:cs typeface="Arial"/>
                <a:sym typeface="Arial"/>
              </a:rPr>
              <a:t>https://www.livescience.com/coronavirus-flatten-the-curve.html</a:t>
            </a:r>
            <a:endParaRPr sz="1000" u="sng">
              <a:solidFill>
                <a:srgbClr val="4A86E8"/>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en" sz="1000">
                <a:solidFill>
                  <a:srgbClr val="000000"/>
                </a:solidFill>
                <a:latin typeface="Arial"/>
                <a:ea typeface="Arial"/>
                <a:cs typeface="Arial"/>
                <a:sym typeface="Arial"/>
              </a:rPr>
              <a:t>Dave Babbitt, D. , Garland, P., Johnson, O. </a:t>
            </a:r>
            <a:r>
              <a:rPr lang="en" sz="1000">
                <a:solidFill>
                  <a:srgbClr val="333333"/>
                </a:solidFill>
                <a:highlight>
                  <a:srgbClr val="FFFFFF"/>
                </a:highlight>
                <a:latin typeface="Arial"/>
                <a:ea typeface="Arial"/>
                <a:cs typeface="Arial"/>
                <a:sym typeface="Arial"/>
              </a:rPr>
              <a:t> (2020). </a:t>
            </a:r>
            <a:r>
              <a:rPr lang="en" sz="1000">
                <a:solidFill>
                  <a:srgbClr val="000000"/>
                </a:solidFill>
                <a:latin typeface="Arial"/>
                <a:ea typeface="Arial"/>
                <a:cs typeface="Arial"/>
                <a:sym typeface="Arial"/>
              </a:rPr>
              <a:t>Lived population density and the spread of COVID-19 </a:t>
            </a:r>
            <a:r>
              <a:rPr lang="en" sz="1000">
                <a:solidFill>
                  <a:srgbClr val="333333"/>
                </a:solidFill>
                <a:highlight>
                  <a:srgbClr val="FFFFFF"/>
                </a:highlight>
                <a:latin typeface="Arial"/>
                <a:ea typeface="Arial"/>
                <a:cs typeface="Arial"/>
                <a:sym typeface="Arial"/>
              </a:rPr>
              <a:t>Retrieved May  10, 2020, from</a:t>
            </a:r>
            <a:r>
              <a:rPr lang="en" sz="1000">
                <a:solidFill>
                  <a:srgbClr val="333333"/>
                </a:solidFill>
                <a:highlight>
                  <a:srgbClr val="FFFFFF"/>
                </a:highlight>
                <a:uFill>
                  <a:noFill/>
                </a:uFill>
                <a:latin typeface="Arial"/>
                <a:ea typeface="Arial"/>
                <a:cs typeface="Arial"/>
                <a:sym typeface="Arial"/>
                <a:hlinkClick r:id="rId5"/>
              </a:rPr>
              <a:t> </a:t>
            </a:r>
            <a:r>
              <a:rPr lang="en" sz="700" u="sng">
                <a:solidFill>
                  <a:srgbClr val="4A86E8"/>
                </a:solidFill>
                <a:latin typeface="Arial"/>
                <a:ea typeface="Arial"/>
                <a:cs typeface="Arial"/>
                <a:sym typeface="Arial"/>
                <a:hlinkClick r:id="rId6"/>
              </a:rPr>
              <a:t>https://arxiv.org/pdf/2005.01167.pdf</a:t>
            </a:r>
            <a:endParaRPr sz="700" u="sng">
              <a:solidFill>
                <a:srgbClr val="4A86E8"/>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en" sz="1000">
                <a:solidFill>
                  <a:srgbClr val="000000"/>
                </a:solidFill>
                <a:latin typeface="Arial"/>
                <a:ea typeface="Arial"/>
                <a:cs typeface="Arial"/>
                <a:sym typeface="Arial"/>
              </a:rPr>
              <a:t>Morris, C., Reuben, A. (2020). Coronavirus: Why are international comparisons difficult? 19 Retrieved May  20, 2020, from</a:t>
            </a:r>
            <a:r>
              <a:rPr lang="en" sz="1000">
                <a:solidFill>
                  <a:srgbClr val="000000"/>
                </a:solidFill>
                <a:uFill>
                  <a:noFill/>
                </a:uFill>
                <a:latin typeface="Arial"/>
                <a:ea typeface="Arial"/>
                <a:cs typeface="Arial"/>
                <a:sym typeface="Arial"/>
                <a:hlinkClick r:id="rId7"/>
              </a:rPr>
              <a:t> </a:t>
            </a:r>
            <a:r>
              <a:rPr lang="en" sz="700" u="sng">
                <a:solidFill>
                  <a:srgbClr val="4A86E8"/>
                </a:solidFill>
                <a:latin typeface="Arial"/>
                <a:ea typeface="Arial"/>
                <a:cs typeface="Arial"/>
                <a:sym typeface="Arial"/>
                <a:hlinkClick r:id="rId8"/>
              </a:rPr>
              <a:t>https://www.bbc.com/news/52311014</a:t>
            </a:r>
            <a:endParaRPr sz="700" u="sng">
              <a:solidFill>
                <a:srgbClr val="4A86E8"/>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en" sz="1000">
                <a:solidFill>
                  <a:srgbClr val="000000"/>
                </a:solidFill>
                <a:latin typeface="Arial"/>
                <a:ea typeface="Arial"/>
                <a:cs typeface="Arial"/>
                <a:sym typeface="Arial"/>
              </a:rPr>
              <a:t>Children's Hospital of Philadelphia, PolicyLab.(2020) Forecasting the Impacts of Weather and Social Distancing on COVID-19 Transmission Across the U.S.</a:t>
            </a:r>
            <a:r>
              <a:rPr lang="en" sz="1000">
                <a:solidFill>
                  <a:srgbClr val="333333"/>
                </a:solidFill>
                <a:highlight>
                  <a:srgbClr val="FFFFFF"/>
                </a:highlight>
                <a:latin typeface="Arial"/>
                <a:ea typeface="Arial"/>
                <a:cs typeface="Arial"/>
                <a:sym typeface="Arial"/>
              </a:rPr>
              <a:t> Retrieved May  10, 2020, from</a:t>
            </a:r>
            <a:r>
              <a:rPr lang="en" sz="1000">
                <a:solidFill>
                  <a:srgbClr val="333333"/>
                </a:solidFill>
                <a:highlight>
                  <a:srgbClr val="FFFFFF"/>
                </a:highlight>
                <a:uFill>
                  <a:noFill/>
                </a:uFill>
                <a:latin typeface="Arial"/>
                <a:ea typeface="Arial"/>
                <a:cs typeface="Arial"/>
                <a:sym typeface="Arial"/>
                <a:hlinkClick r:id="rId9"/>
              </a:rPr>
              <a:t> </a:t>
            </a:r>
            <a:r>
              <a:rPr lang="en" sz="700" u="sng">
                <a:solidFill>
                  <a:srgbClr val="4A86E8"/>
                </a:solidFill>
                <a:latin typeface="Arial"/>
                <a:ea typeface="Arial"/>
                <a:cs typeface="Arial"/>
                <a:sym typeface="Arial"/>
                <a:hlinkClick r:id="rId10"/>
              </a:rPr>
              <a:t>https://policylab.chop.edu/project/forecasting-impacts-weather-and-social-distancing-covid-19-transmission-across-us</a:t>
            </a:r>
            <a:endParaRPr sz="700" u="sng">
              <a:solidFill>
                <a:srgbClr val="4A86E8"/>
              </a:solidFill>
              <a:latin typeface="Arial"/>
              <a:ea typeface="Arial"/>
              <a:cs typeface="Arial"/>
              <a:sym typeface="Arial"/>
            </a:endParaRPr>
          </a:p>
          <a:p>
            <a:pPr indent="-292100" lvl="0" marL="457200" rtl="0" algn="l">
              <a:spcBef>
                <a:spcPts val="0"/>
              </a:spcBef>
              <a:spcAft>
                <a:spcPts val="0"/>
              </a:spcAft>
              <a:buClr>
                <a:srgbClr val="000000"/>
              </a:buClr>
              <a:buSzPts val="1000"/>
              <a:buFont typeface="Arial"/>
              <a:buAutoNum type="arabicPeriod"/>
            </a:pPr>
            <a:r>
              <a:rPr lang="en" sz="1000">
                <a:solidFill>
                  <a:srgbClr val="000000"/>
                </a:solidFill>
                <a:latin typeface="Arial"/>
                <a:ea typeface="Arial"/>
                <a:cs typeface="Arial"/>
                <a:sym typeface="Arial"/>
              </a:rPr>
              <a:t> D’souza,G., Dowdy,D. (2020) What is Herd Immunity and How Can We Achieve It With COVID-19?</a:t>
            </a:r>
            <a:endParaRPr sz="1000">
              <a:solidFill>
                <a:srgbClr val="000000"/>
              </a:solidFill>
              <a:latin typeface="Arial"/>
              <a:ea typeface="Arial"/>
              <a:cs typeface="Arial"/>
              <a:sym typeface="Arial"/>
            </a:endParaRPr>
          </a:p>
          <a:p>
            <a:pPr indent="-292100" lvl="0" marL="457200" rtl="0" algn="l">
              <a:spcBef>
                <a:spcPts val="0"/>
              </a:spcBef>
              <a:spcAft>
                <a:spcPts val="0"/>
              </a:spcAft>
              <a:buClr>
                <a:srgbClr val="000000"/>
              </a:buClr>
              <a:buSzPts val="1000"/>
              <a:buFont typeface="Arial"/>
              <a:buAutoNum type="arabicPeriod"/>
            </a:pPr>
            <a:r>
              <a:rPr lang="en" sz="1000">
                <a:solidFill>
                  <a:srgbClr val="333333"/>
                </a:solidFill>
                <a:highlight>
                  <a:srgbClr val="FFFFFF"/>
                </a:highlight>
                <a:latin typeface="Arial"/>
                <a:ea typeface="Arial"/>
                <a:cs typeface="Arial"/>
                <a:sym typeface="Arial"/>
              </a:rPr>
              <a:t>Retrieved May  10, 2020, from</a:t>
            </a:r>
            <a:r>
              <a:rPr lang="en" sz="1000">
                <a:solidFill>
                  <a:srgbClr val="333333"/>
                </a:solidFill>
                <a:highlight>
                  <a:srgbClr val="FFFFFF"/>
                </a:highlight>
                <a:uFill>
                  <a:noFill/>
                </a:uFill>
                <a:latin typeface="Arial"/>
                <a:ea typeface="Arial"/>
                <a:cs typeface="Arial"/>
                <a:sym typeface="Arial"/>
                <a:hlinkClick r:id="rId11"/>
              </a:rPr>
              <a:t> </a:t>
            </a:r>
            <a:r>
              <a:rPr lang="en" sz="700" u="sng">
                <a:solidFill>
                  <a:srgbClr val="4A86E8"/>
                </a:solidFill>
                <a:latin typeface="Arial"/>
                <a:ea typeface="Arial"/>
                <a:cs typeface="Arial"/>
                <a:sym typeface="Arial"/>
                <a:hlinkClick r:id="rId12"/>
              </a:rPr>
              <a:t>https://www.jhsph.edu/covid-19/articles/achieving-herd-immunity-with-covid19.html</a:t>
            </a:r>
            <a:endParaRPr sz="700" u="sng">
              <a:solidFill>
                <a:srgbClr val="4A86E8"/>
              </a:solidFill>
              <a:latin typeface="Arial"/>
              <a:ea typeface="Arial"/>
              <a:cs typeface="Arial"/>
              <a:sym typeface="Arial"/>
            </a:endParaRPr>
          </a:p>
          <a:p>
            <a:pPr indent="-292100" lvl="0" marL="457200" rtl="0" algn="l">
              <a:spcBef>
                <a:spcPts val="0"/>
              </a:spcBef>
              <a:spcAft>
                <a:spcPts val="0"/>
              </a:spcAft>
              <a:buClr>
                <a:srgbClr val="000000"/>
              </a:buClr>
              <a:buSzPts val="1000"/>
              <a:buFont typeface="Arial"/>
              <a:buAutoNum type="arabicPeriod"/>
            </a:pPr>
            <a:r>
              <a:rPr lang="en" sz="1000">
                <a:solidFill>
                  <a:srgbClr val="000000"/>
                </a:solidFill>
                <a:latin typeface="Arial"/>
                <a:ea typeface="Arial"/>
                <a:cs typeface="Arial"/>
                <a:sym typeface="Arial"/>
              </a:rPr>
              <a:t>Galladaro, C. (2020) Lockdown rules baffle Europeans </a:t>
            </a:r>
            <a:r>
              <a:rPr lang="en" sz="1000">
                <a:solidFill>
                  <a:srgbClr val="333333"/>
                </a:solidFill>
                <a:highlight>
                  <a:srgbClr val="FFFFFF"/>
                </a:highlight>
                <a:latin typeface="Arial"/>
                <a:ea typeface="Arial"/>
                <a:cs typeface="Arial"/>
                <a:sym typeface="Arial"/>
              </a:rPr>
              <a:t>Retrieved May  10, 2020, from</a:t>
            </a:r>
            <a:r>
              <a:rPr lang="en" sz="1000">
                <a:solidFill>
                  <a:srgbClr val="333333"/>
                </a:solidFill>
                <a:highlight>
                  <a:srgbClr val="FFFFFF"/>
                </a:highlight>
                <a:uFill>
                  <a:noFill/>
                </a:uFill>
                <a:latin typeface="Arial"/>
                <a:ea typeface="Arial"/>
                <a:cs typeface="Arial"/>
                <a:sym typeface="Arial"/>
                <a:hlinkClick r:id="rId13"/>
              </a:rPr>
              <a:t> </a:t>
            </a:r>
            <a:r>
              <a:rPr lang="en" sz="700" u="sng">
                <a:solidFill>
                  <a:srgbClr val="4A86E8"/>
                </a:solidFill>
                <a:latin typeface="Arial"/>
                <a:ea typeface="Arial"/>
                <a:cs typeface="Arial"/>
                <a:sym typeface="Arial"/>
                <a:hlinkClick r:id="rId14"/>
              </a:rPr>
              <a:t>https://www.politico.eu/article/lockdown-rules-leave-europeans-baffled-and-fined-coronavirus-covid19/</a:t>
            </a:r>
            <a:endParaRPr sz="700">
              <a:solidFill>
                <a:srgbClr val="4A86E8"/>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85" name="Google Shape;285;p14"/>
          <p:cNvPicPr preferRelativeResize="0"/>
          <p:nvPr/>
        </p:nvPicPr>
        <p:blipFill>
          <a:blip r:embed="rId3">
            <a:alphaModFix/>
          </a:blip>
          <a:stretch>
            <a:fillRect/>
          </a:stretch>
        </p:blipFill>
        <p:spPr>
          <a:xfrm>
            <a:off x="90375" y="142737"/>
            <a:ext cx="8963250" cy="48580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6AA84F"/>
        </a:solidFill>
      </p:bgPr>
    </p:bg>
    <p:spTree>
      <p:nvGrpSpPr>
        <p:cNvPr id="415" name="Shape 415"/>
        <p:cNvGrpSpPr/>
        <p:nvPr/>
      </p:nvGrpSpPr>
      <p:grpSpPr>
        <a:xfrm>
          <a:off x="0" y="0"/>
          <a:ext cx="0" cy="0"/>
          <a:chOff x="0" y="0"/>
          <a:chExt cx="0" cy="0"/>
        </a:xfrm>
      </p:grpSpPr>
      <p:sp>
        <p:nvSpPr>
          <p:cNvPr id="416" name="Google Shape;416;p32"/>
          <p:cNvSpPr txBox="1"/>
          <p:nvPr>
            <p:ph type="ctrTitle"/>
          </p:nvPr>
        </p:nvSpPr>
        <p:spPr>
          <a:xfrm>
            <a:off x="824000" y="381000"/>
            <a:ext cx="5322000" cy="310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sz="6100"/>
          </a:p>
          <a:p>
            <a:pPr indent="0" lvl="0" marL="0" rtl="0" algn="l">
              <a:spcBef>
                <a:spcPts val="0"/>
              </a:spcBef>
              <a:spcAft>
                <a:spcPts val="0"/>
              </a:spcAft>
              <a:buNone/>
            </a:pPr>
            <a:r>
              <a:t/>
            </a:r>
            <a:endParaRPr sz="6100"/>
          </a:p>
          <a:p>
            <a:pPr indent="0" lvl="0" marL="0" rtl="0" algn="l">
              <a:spcBef>
                <a:spcPts val="0"/>
              </a:spcBef>
              <a:spcAft>
                <a:spcPts val="0"/>
              </a:spcAft>
              <a:buNone/>
            </a:pPr>
            <a:r>
              <a:t/>
            </a:r>
            <a:endParaRPr sz="6100"/>
          </a:p>
          <a:p>
            <a:pPr indent="0" lvl="0" marL="0" rtl="0" algn="l">
              <a:spcBef>
                <a:spcPts val="0"/>
              </a:spcBef>
              <a:spcAft>
                <a:spcPts val="0"/>
              </a:spcAft>
              <a:buNone/>
            </a:pPr>
            <a:r>
              <a:rPr lang="en" sz="6100"/>
              <a:t>DEMO TIME</a:t>
            </a:r>
            <a:endParaRPr sz="6100"/>
          </a:p>
          <a:p>
            <a:pPr indent="0" lvl="0" marL="0" rtl="0" algn="l">
              <a:spcBef>
                <a:spcPts val="0"/>
              </a:spcBef>
              <a:spcAft>
                <a:spcPts val="0"/>
              </a:spcAft>
              <a:buNone/>
            </a:pPr>
            <a:r>
              <a:t/>
            </a:r>
            <a:endParaRPr/>
          </a:p>
        </p:txBody>
      </p:sp>
      <p:sp>
        <p:nvSpPr>
          <p:cNvPr id="417" name="Google Shape;417;p32"/>
          <p:cNvSpPr txBox="1"/>
          <p:nvPr>
            <p:ph idx="1" type="subTitle"/>
          </p:nvPr>
        </p:nvSpPr>
        <p:spPr>
          <a:xfrm>
            <a:off x="824000" y="3596300"/>
            <a:ext cx="5739300" cy="8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5"/>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92" name="Google Shape;292;p15"/>
          <p:cNvPicPr preferRelativeResize="0"/>
          <p:nvPr/>
        </p:nvPicPr>
        <p:blipFill>
          <a:blip r:embed="rId3">
            <a:alphaModFix/>
          </a:blip>
          <a:stretch>
            <a:fillRect/>
          </a:stretch>
        </p:blipFill>
        <p:spPr>
          <a:xfrm>
            <a:off x="658350" y="-34687"/>
            <a:ext cx="7827320" cy="5212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6"/>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99" name="Google Shape;299;p16"/>
          <p:cNvPicPr preferRelativeResize="0"/>
          <p:nvPr/>
        </p:nvPicPr>
        <p:blipFill rotWithShape="1">
          <a:blip r:embed="rId3">
            <a:alphaModFix/>
          </a:blip>
          <a:srcRect b="0" l="6735" r="996" t="1370"/>
          <a:stretch/>
        </p:blipFill>
        <p:spPr>
          <a:xfrm>
            <a:off x="1303800" y="208525"/>
            <a:ext cx="6719274" cy="45093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1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7"/>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06" name="Google Shape;306;p17"/>
          <p:cNvPicPr preferRelativeResize="0"/>
          <p:nvPr/>
        </p:nvPicPr>
        <p:blipFill>
          <a:blip r:embed="rId3">
            <a:alphaModFix/>
          </a:blip>
          <a:stretch>
            <a:fillRect/>
          </a:stretch>
        </p:blipFill>
        <p:spPr>
          <a:xfrm>
            <a:off x="1303800" y="891775"/>
            <a:ext cx="7119476" cy="3402472"/>
          </a:xfrm>
          <a:prstGeom prst="rect">
            <a:avLst/>
          </a:prstGeom>
          <a:noFill/>
          <a:ln cap="flat" cmpd="sng" w="9525">
            <a:solidFill>
              <a:schemeClr val="dk2"/>
            </a:solidFill>
            <a:prstDash val="solid"/>
            <a:round/>
            <a:headEnd len="sm" w="sm" type="none"/>
            <a:tailEnd len="sm" w="sm" type="none"/>
          </a:ln>
        </p:spPr>
      </p:pic>
      <p:pic>
        <p:nvPicPr>
          <p:cNvPr id="307" name="Google Shape;307;p17"/>
          <p:cNvPicPr preferRelativeResize="0"/>
          <p:nvPr/>
        </p:nvPicPr>
        <p:blipFill rotWithShape="1">
          <a:blip r:embed="rId4">
            <a:alphaModFix/>
          </a:blip>
          <a:srcRect b="87226" l="1573" r="713" t="988"/>
          <a:stretch/>
        </p:blipFill>
        <p:spPr>
          <a:xfrm>
            <a:off x="1303800" y="350725"/>
            <a:ext cx="7119474" cy="5330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1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8"/>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14" name="Google Shape;314;p18"/>
          <p:cNvPicPr preferRelativeResize="0"/>
          <p:nvPr/>
        </p:nvPicPr>
        <p:blipFill>
          <a:blip r:embed="rId3">
            <a:alphaModFix/>
          </a:blip>
          <a:stretch>
            <a:fillRect/>
          </a:stretch>
        </p:blipFill>
        <p:spPr>
          <a:xfrm>
            <a:off x="598900" y="353100"/>
            <a:ext cx="7946200" cy="4437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1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9"/>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21" name="Google Shape;321;p19"/>
          <p:cNvPicPr preferRelativeResize="0"/>
          <p:nvPr/>
        </p:nvPicPr>
        <p:blipFill>
          <a:blip r:embed="rId3">
            <a:alphaModFix/>
          </a:blip>
          <a:stretch>
            <a:fillRect/>
          </a:stretch>
        </p:blipFill>
        <p:spPr>
          <a:xfrm>
            <a:off x="380650" y="0"/>
            <a:ext cx="8382641" cy="51435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2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0"/>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28" name="Google Shape;328;p20"/>
          <p:cNvPicPr preferRelativeResize="0"/>
          <p:nvPr/>
        </p:nvPicPr>
        <p:blipFill>
          <a:blip r:embed="rId3">
            <a:alphaModFix/>
          </a:blip>
          <a:stretch>
            <a:fillRect/>
          </a:stretch>
        </p:blipFill>
        <p:spPr>
          <a:xfrm>
            <a:off x="4767775" y="495300"/>
            <a:ext cx="4076700" cy="4152900"/>
          </a:xfrm>
          <a:prstGeom prst="rect">
            <a:avLst/>
          </a:prstGeom>
          <a:noFill/>
          <a:ln>
            <a:noFill/>
          </a:ln>
        </p:spPr>
      </p:pic>
      <p:pic>
        <p:nvPicPr>
          <p:cNvPr id="329" name="Google Shape;329;p20"/>
          <p:cNvPicPr preferRelativeResize="0"/>
          <p:nvPr/>
        </p:nvPicPr>
        <p:blipFill>
          <a:blip r:embed="rId4">
            <a:alphaModFix/>
          </a:blip>
          <a:stretch>
            <a:fillRect/>
          </a:stretch>
        </p:blipFill>
        <p:spPr>
          <a:xfrm>
            <a:off x="214752" y="495300"/>
            <a:ext cx="4293774" cy="4152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Google Shape;334;p2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1"/>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36" name="Google Shape;336;p21"/>
          <p:cNvPicPr preferRelativeResize="0"/>
          <p:nvPr/>
        </p:nvPicPr>
        <p:blipFill>
          <a:blip r:embed="rId3">
            <a:alphaModFix/>
          </a:blip>
          <a:stretch>
            <a:fillRect/>
          </a:stretch>
        </p:blipFill>
        <p:spPr>
          <a:xfrm>
            <a:off x="460300" y="742576"/>
            <a:ext cx="8223400" cy="3658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