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1" r:id="rId9"/>
    <p:sldId id="262" r:id="rId10"/>
    <p:sldId id="264" r:id="rId11"/>
    <p:sldId id="265" r:id="rId12"/>
    <p:sldId id="269" r:id="rId13"/>
    <p:sldId id="267" r:id="rId14"/>
    <p:sldId id="268" r:id="rId15"/>
    <p:sldId id="272" r:id="rId16"/>
    <p:sldId id="273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80305" y="3283525"/>
            <a:ext cx="11055927" cy="941877"/>
          </a:xfrm>
        </p:spPr>
        <p:txBody>
          <a:bodyPr/>
          <a:lstStyle/>
          <a:p>
            <a:r>
              <a:rPr lang="pt-BR" dirty="0" smtClean="0"/>
              <a:t>Análise </a:t>
            </a:r>
            <a:r>
              <a:rPr lang="pt-BR" dirty="0" smtClean="0"/>
              <a:t>de </a:t>
            </a:r>
            <a:r>
              <a:rPr lang="pt-BR" dirty="0" smtClean="0"/>
              <a:t>Requisitos de </a:t>
            </a:r>
            <a:r>
              <a:rPr lang="pt-BR" dirty="0" smtClean="0"/>
              <a:t>Projetos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42168" y="4672504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SIS181N01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A095FF-5792-45F4-AEE6-74E289E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01" y="405185"/>
            <a:ext cx="2282163" cy="7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de Caso de Uso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447" y="15515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20043" y="1551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632200" y="2032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05732"/>
              </p:ext>
            </p:extLst>
          </p:nvPr>
        </p:nvGraphicFramePr>
        <p:xfrm>
          <a:off x="193163" y="1381043"/>
          <a:ext cx="5919770" cy="5410663"/>
        </p:xfrm>
        <a:graphic>
          <a:graphicData uri="http://schemas.openxmlformats.org/drawingml/2006/table">
            <a:tbl>
              <a:tblPr/>
              <a:tblGrid>
                <a:gridCol w="1369198">
                  <a:extLst>
                    <a:ext uri="{9D8B030D-6E8A-4147-A177-3AD203B41FA5}">
                      <a16:colId xmlns:a16="http://schemas.microsoft.com/office/drawing/2014/main" val="2207327833"/>
                    </a:ext>
                  </a:extLst>
                </a:gridCol>
                <a:gridCol w="2788735">
                  <a:extLst>
                    <a:ext uri="{9D8B030D-6E8A-4147-A177-3AD203B41FA5}">
                      <a16:colId xmlns:a16="http://schemas.microsoft.com/office/drawing/2014/main" val="2159625753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886815504"/>
                    </a:ext>
                  </a:extLst>
                </a:gridCol>
                <a:gridCol w="755073">
                  <a:extLst>
                    <a:ext uri="{9D8B030D-6E8A-4147-A177-3AD203B41FA5}">
                      <a16:colId xmlns:a16="http://schemas.microsoft.com/office/drawing/2014/main" val="1932279822"/>
                    </a:ext>
                  </a:extLst>
                </a:gridCol>
              </a:tblGrid>
              <a:tr h="45846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Caso de Uso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Manter Pagamento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Sigla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UC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33334"/>
                  </a:ext>
                </a:extLst>
              </a:tr>
              <a:tr h="733545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Objetivo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Realizar o pagamento finalizando uma compra ou prestação de serviço solicitado.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19619"/>
                  </a:ext>
                </a:extLst>
              </a:tr>
              <a:tr h="38969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Atores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Cliente e Funcionário</a:t>
                      </a:r>
                      <a:endParaRPr lang="pt-BR" sz="1600" dirty="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8015"/>
                  </a:ext>
                </a:extLst>
              </a:tr>
              <a:tr h="645673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Pré-condições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cliente deve ter escolhido seu produto ou serviço</a:t>
                      </a:r>
                      <a:endParaRPr lang="pt-BR" sz="1600" dirty="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8962"/>
                  </a:ext>
                </a:extLst>
              </a:tr>
              <a:tr h="389696"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Fluxo Principal</a:t>
                      </a:r>
                      <a:endParaRPr lang="pt-BR" sz="1600">
                        <a:effectLst/>
                      </a:endParaRP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49768"/>
                  </a:ext>
                </a:extLst>
              </a:tr>
              <a:tr h="2793587">
                <a:tc gridSpan="4"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fluxo inicia-se quando o cliente chega até o caixa para realizar o pagamento dos produtos e serviços.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funcionário restaura a pré-venda do cliente (fazendo uma busca por placa).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funcionário identifica a compra do cliente, informa os itens (serviços e produtos adquiridos) e o total a pagar (calculado automaticamente pelo sistema).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funcionário pergunta ao cliente a forma de pagamento.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cliente escolhe a forma de pagamento (dinheiro, cartão de débito ou cartão de crédito).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funcionário registra no sistema a forma de pagamento e valor pago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funcionário finaliza a venda.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Este fluxo se encerra.</a:t>
                      </a:r>
                    </a:p>
                  </a:txBody>
                  <a:tcPr marL="65778" marR="65778" marT="54815" marB="54815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8265"/>
                  </a:ext>
                </a:extLst>
              </a:tr>
            </a:tbl>
          </a:graphicData>
        </a:graphic>
      </p:graphicFrame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7067127" y="2620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25267"/>
              </p:ext>
            </p:extLst>
          </p:nvPr>
        </p:nvGraphicFramePr>
        <p:xfrm>
          <a:off x="6320043" y="1367455"/>
          <a:ext cx="5600700" cy="1522730"/>
        </p:xfrm>
        <a:graphic>
          <a:graphicData uri="http://schemas.openxmlformats.org/drawingml/2006/table">
            <a:tbl>
              <a:tblPr/>
              <a:tblGrid>
                <a:gridCol w="5600700">
                  <a:extLst>
                    <a:ext uri="{9D8B030D-6E8A-4147-A177-3AD203B41FA5}">
                      <a16:colId xmlns:a16="http://schemas.microsoft.com/office/drawing/2014/main" val="87230854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Subfluxo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01: Cartão de Débito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63500" marB="63500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350007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fluxo de inicia quando o ator escolhe a forma de pagamento “Cartão de Débito”.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cliente efetua o pagamento.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identifica a compra realizada com sucesso.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subfluxo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 encerra.</a:t>
                      </a:r>
                    </a:p>
                  </a:txBody>
                  <a:tcPr marL="76200" marR="76200" marT="63500" marB="63500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46074"/>
                  </a:ext>
                </a:extLst>
              </a:tr>
            </a:tbl>
          </a:graphicData>
        </a:graphic>
      </p:graphicFrame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692775" y="13728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0314"/>
              </p:ext>
            </p:extLst>
          </p:nvPr>
        </p:nvGraphicFramePr>
        <p:xfrm>
          <a:off x="6294537" y="3060656"/>
          <a:ext cx="5600700" cy="1778000"/>
        </p:xfrm>
        <a:graphic>
          <a:graphicData uri="http://schemas.openxmlformats.org/drawingml/2006/table">
            <a:tbl>
              <a:tblPr/>
              <a:tblGrid>
                <a:gridCol w="5600700">
                  <a:extLst>
                    <a:ext uri="{9D8B030D-6E8A-4147-A177-3AD203B41FA5}">
                      <a16:colId xmlns:a16="http://schemas.microsoft.com/office/drawing/2014/main" val="283889694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4572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dirty="0">
                          <a:effectLst/>
                        </a:rPr>
                        <a:t/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Subfluxo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02: Cartão de Crédito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63500" marB="63500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09363"/>
                  </a:ext>
                </a:extLst>
              </a:tr>
              <a:tr h="1174750">
                <a:tc>
                  <a:txBody>
                    <a:bodyPr/>
                    <a:lstStyle/>
                    <a:p>
                      <a:pPr marL="6858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fluxo de inicia quando o ator escolhe a forma de pagamento “Cartão de Crédito”.</a:t>
                      </a:r>
                      <a:endParaRPr lang="pt-BR" dirty="0">
                        <a:effectLst/>
                      </a:endParaRPr>
                    </a:p>
                    <a:p>
                      <a:pPr marL="6858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cliente efetua o pagamento.</a:t>
                      </a:r>
                      <a:endParaRPr lang="pt-BR" dirty="0">
                        <a:effectLst/>
                      </a:endParaRPr>
                    </a:p>
                    <a:p>
                      <a:pPr marL="6858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identifica a compra realizada com sucesso.</a:t>
                      </a:r>
                      <a:endParaRPr lang="pt-BR" dirty="0">
                        <a:effectLst/>
                      </a:endParaRPr>
                    </a:p>
                    <a:p>
                      <a:pPr marL="685800" indent="-2286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subfluxo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 encerra.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63500" marB="63500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45057"/>
                  </a:ext>
                </a:extLst>
              </a:tr>
            </a:tbl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5692775" y="30997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59387"/>
              </p:ext>
            </p:extLst>
          </p:nvPr>
        </p:nvGraphicFramePr>
        <p:xfrm>
          <a:off x="6294537" y="4973837"/>
          <a:ext cx="5600700" cy="1778000"/>
        </p:xfrm>
        <a:graphic>
          <a:graphicData uri="http://schemas.openxmlformats.org/drawingml/2006/table">
            <a:tbl>
              <a:tblPr/>
              <a:tblGrid>
                <a:gridCol w="5600700">
                  <a:extLst>
                    <a:ext uri="{9D8B030D-6E8A-4147-A177-3AD203B41FA5}">
                      <a16:colId xmlns:a16="http://schemas.microsoft.com/office/drawing/2014/main" val="283889694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457200" indent="-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dirty="0">
                          <a:effectLst/>
                        </a:rPr>
                        <a:t/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Subfluxo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03: Dinheiro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63500" marB="63500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009363"/>
                  </a:ext>
                </a:extLst>
              </a:tr>
              <a:tr h="1174750">
                <a:tc>
                  <a:txBody>
                    <a:bodyPr/>
                    <a:lstStyle/>
                    <a:p>
                      <a:pPr marL="6858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fluxo de inicia quando o ator escolhe a forma de pagamento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“Dinheiro”.</a:t>
                      </a:r>
                      <a:endParaRPr lang="pt-BR" dirty="0">
                        <a:effectLst/>
                      </a:endParaRPr>
                    </a:p>
                    <a:p>
                      <a:pPr marL="6858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cliente efetua o pagamento.</a:t>
                      </a:r>
                      <a:endParaRPr lang="pt-BR" dirty="0">
                        <a:effectLst/>
                      </a:endParaRPr>
                    </a:p>
                    <a:p>
                      <a:pPr marL="6858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identifica a compra realizada com sucesso.</a:t>
                      </a:r>
                      <a:endParaRPr lang="pt-BR" dirty="0">
                        <a:effectLst/>
                      </a:endParaRPr>
                    </a:p>
                    <a:p>
                      <a:pPr marL="685800" indent="-2286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Este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subfluxo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se encerra.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63500" marB="63500">
                    <a:lnL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64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5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89717" y="1217063"/>
            <a:ext cx="770078" cy="6039665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Classe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90272" cy="68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3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08250" y="708268"/>
            <a:ext cx="770078" cy="6039665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Sequência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055641" cy="68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0894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60877" y="969693"/>
            <a:ext cx="770078" cy="6039665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Sequência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4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42500" y="969693"/>
            <a:ext cx="770078" cy="6039665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Sequência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3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16720" y="988463"/>
            <a:ext cx="770078" cy="6039665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Estado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19" y="11378"/>
            <a:ext cx="5845747" cy="67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2853" y="969693"/>
            <a:ext cx="770078" cy="6039665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Atividade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38" y="52090"/>
            <a:ext cx="7928496" cy="67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6786" y="818335"/>
            <a:ext cx="770078" cy="6039665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Atividade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66" y="0"/>
            <a:ext cx="7656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7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NetBeansCRU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771" y="1894533"/>
            <a:ext cx="8596668" cy="1826581"/>
          </a:xfrm>
        </p:spPr>
        <p:txBody>
          <a:bodyPr>
            <a:normAutofit/>
          </a:bodyPr>
          <a:lstStyle/>
          <a:p>
            <a:pPr algn="r"/>
            <a:r>
              <a:rPr lang="pt-BR" sz="2400" dirty="0" err="1" smtClean="0">
                <a:solidFill>
                  <a:schemeClr val="bg1">
                    <a:lumMod val="65000"/>
                  </a:schemeClr>
                </a:solidFill>
              </a:rPr>
              <a:t>Integrandes</a:t>
            </a:r>
            <a:r>
              <a:rPr lang="pt-BR" sz="2400" dirty="0" smtClean="0">
                <a:solidFill>
                  <a:schemeClr val="bg1">
                    <a:lumMod val="65000"/>
                  </a:schemeClr>
                </a:solidFill>
              </a:rPr>
              <a:t> da equipe</a:t>
            </a:r>
            <a:endParaRPr lang="pt-BR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77088" y="3662924"/>
            <a:ext cx="8596668" cy="2787752"/>
          </a:xfrm>
        </p:spPr>
        <p:txBody>
          <a:bodyPr>
            <a:noAutofit/>
          </a:bodyPr>
          <a:lstStyle/>
          <a:p>
            <a:pPr algn="r"/>
            <a:r>
              <a:rPr lang="pt-BR" sz="4800" dirty="0" smtClean="0">
                <a:solidFill>
                  <a:schemeClr val="accent1"/>
                </a:solidFill>
              </a:rPr>
              <a:t>Edgard Oliveira</a:t>
            </a:r>
          </a:p>
          <a:p>
            <a:pPr algn="r"/>
            <a:r>
              <a:rPr lang="pt-BR" sz="4800" dirty="0" smtClean="0">
                <a:solidFill>
                  <a:schemeClr val="accent1"/>
                </a:solidFill>
              </a:rPr>
              <a:t>João Guilherme</a:t>
            </a:r>
          </a:p>
          <a:p>
            <a:pPr algn="r"/>
            <a:r>
              <a:rPr lang="pt-BR" sz="4800" dirty="0" smtClean="0">
                <a:solidFill>
                  <a:schemeClr val="accent1"/>
                </a:solidFill>
              </a:rPr>
              <a:t>Thiago Lins</a:t>
            </a:r>
            <a:endParaRPr lang="pt-BR" sz="4800" dirty="0">
              <a:solidFill>
                <a:schemeClr val="accent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A095FF-5792-45F4-AEE6-74E289E72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01" y="405185"/>
            <a:ext cx="2282163" cy="7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1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 (Lava Jato)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9333" y="1464733"/>
            <a:ext cx="115082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 proprietário de uma empresa de lavagem de veículos</a:t>
            </a:r>
            <a:r>
              <a:rPr lang="pt-BR" sz="2400" b="1" dirty="0"/>
              <a:t>, </a:t>
            </a:r>
            <a:r>
              <a:rPr lang="pt-BR" sz="2400" b="1" dirty="0" smtClean="0"/>
              <a:t>deseja um </a:t>
            </a:r>
          </a:p>
          <a:p>
            <a:r>
              <a:rPr lang="pt-BR" sz="2400" b="1" dirty="0" smtClean="0"/>
              <a:t>sistema para </a:t>
            </a:r>
            <a:r>
              <a:rPr lang="pt-BR" sz="2400" b="1" dirty="0"/>
              <a:t>ser utilizado através da </a:t>
            </a:r>
            <a:r>
              <a:rPr lang="pt-BR" sz="2400" b="1" dirty="0" smtClean="0"/>
              <a:t>internet.</a:t>
            </a:r>
          </a:p>
          <a:p>
            <a:endParaRPr lang="pt-BR" sz="2400" b="1" dirty="0"/>
          </a:p>
          <a:p>
            <a:r>
              <a:rPr lang="pt-BR" sz="2400" dirty="0"/>
              <a:t>O dono da empresa, tem outras empresas e passa muito tempo fora do lava jato, </a:t>
            </a:r>
            <a:endParaRPr lang="pt-BR" sz="2400" dirty="0" smtClean="0"/>
          </a:p>
          <a:p>
            <a:r>
              <a:rPr lang="pt-BR" sz="2400" dirty="0" smtClean="0"/>
              <a:t>por isto, </a:t>
            </a:r>
            <a:r>
              <a:rPr lang="pt-BR" sz="2400" b="1" dirty="0"/>
              <a:t>o sistema deve ser acessível de qualquer lugar que tenha </a:t>
            </a:r>
            <a:r>
              <a:rPr lang="pt-BR" sz="2400" b="1" dirty="0" smtClean="0"/>
              <a:t>internet</a:t>
            </a:r>
            <a:r>
              <a:rPr lang="pt-BR" sz="2400" dirty="0"/>
              <a:t>.</a:t>
            </a:r>
          </a:p>
          <a:p>
            <a:r>
              <a:rPr lang="pt-BR" sz="2400" b="1" dirty="0" smtClean="0"/>
              <a:t>Será </a:t>
            </a:r>
            <a:r>
              <a:rPr lang="pt-BR" sz="2400" b="1" dirty="0"/>
              <a:t>necessário gerar relatórios de vendas dos </a:t>
            </a:r>
            <a:r>
              <a:rPr lang="pt-BR" sz="2400" b="1" dirty="0" smtClean="0"/>
              <a:t>produtos/serviços vendidos, </a:t>
            </a:r>
          </a:p>
          <a:p>
            <a:r>
              <a:rPr lang="pt-BR" sz="2400" b="1" dirty="0" smtClean="0"/>
              <a:t>bem </a:t>
            </a:r>
            <a:r>
              <a:rPr lang="pt-BR" sz="2400" b="1" dirty="0"/>
              <a:t>como os clientes que foram atendidos</a:t>
            </a:r>
            <a:r>
              <a:rPr lang="pt-BR" sz="2400" b="1" dirty="0" smtClean="0"/>
              <a:t>.</a:t>
            </a:r>
          </a:p>
          <a:p>
            <a:endParaRPr lang="pt-BR" sz="2400" b="1" dirty="0" smtClean="0"/>
          </a:p>
          <a:p>
            <a:r>
              <a:rPr lang="pt-BR" sz="2400" b="1" dirty="0" smtClean="0"/>
              <a:t>O </a:t>
            </a:r>
            <a:r>
              <a:rPr lang="pt-BR" sz="2400" b="1" dirty="0"/>
              <a:t>sistema será de uso exclusivo da empresa</a:t>
            </a:r>
            <a:r>
              <a:rPr lang="pt-BR" sz="2400" dirty="0"/>
              <a:t>, ou seja, </a:t>
            </a:r>
            <a:r>
              <a:rPr lang="pt-BR" sz="2400" b="1" dirty="0"/>
              <a:t>o cliente não </a:t>
            </a:r>
            <a:endParaRPr lang="pt-BR" sz="2400" b="1" dirty="0" smtClean="0"/>
          </a:p>
          <a:p>
            <a:r>
              <a:rPr lang="pt-BR" sz="2400" b="1" dirty="0" smtClean="0"/>
              <a:t>terá </a:t>
            </a:r>
            <a:r>
              <a:rPr lang="pt-BR" sz="2400" b="1" dirty="0"/>
              <a:t>autoatendimento online.</a:t>
            </a:r>
          </a:p>
          <a:p>
            <a:endParaRPr lang="pt-BR" sz="2400" dirty="0" smtClean="0"/>
          </a:p>
          <a:p>
            <a:r>
              <a:rPr lang="pt-BR" sz="2400" dirty="0" smtClean="0"/>
              <a:t>Manter </a:t>
            </a:r>
            <a:r>
              <a:rPr lang="pt-BR" sz="2400" dirty="0"/>
              <a:t>o controle sobre</a:t>
            </a:r>
            <a:r>
              <a:rPr lang="pt-BR" sz="2400" b="1" dirty="0"/>
              <a:t>: funcionários, clientes, produtos/serviços, </a:t>
            </a:r>
            <a:endParaRPr lang="pt-BR" sz="2400" b="1" dirty="0" smtClean="0"/>
          </a:p>
          <a:p>
            <a:r>
              <a:rPr lang="pt-BR" sz="2400" b="1" dirty="0" smtClean="0"/>
              <a:t>vendas </a:t>
            </a:r>
            <a:r>
              <a:rPr lang="pt-BR" sz="2400" b="1" dirty="0"/>
              <a:t>e veículos</a:t>
            </a:r>
            <a:r>
              <a:rPr lang="pt-BR" sz="2400" b="1" dirty="0" smtClean="0"/>
              <a:t>.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9332" y="1464733"/>
            <a:ext cx="115082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 proprietário de uma empresa de lavagem de veículos</a:t>
            </a:r>
            <a:r>
              <a:rPr lang="pt-BR" sz="2400" b="1" dirty="0"/>
              <a:t>, </a:t>
            </a:r>
            <a:r>
              <a:rPr lang="pt-BR" sz="2400" b="1" dirty="0" smtClean="0">
                <a:solidFill>
                  <a:srgbClr val="FF0000"/>
                </a:solidFill>
              </a:rPr>
              <a:t>deseja um 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sistema para </a:t>
            </a:r>
            <a:r>
              <a:rPr lang="pt-BR" sz="2400" b="1" dirty="0">
                <a:solidFill>
                  <a:srgbClr val="FF0000"/>
                </a:solidFill>
              </a:rPr>
              <a:t>ser utilizado através da </a:t>
            </a:r>
            <a:r>
              <a:rPr lang="pt-BR" sz="2400" b="1" dirty="0" smtClean="0">
                <a:solidFill>
                  <a:srgbClr val="FF0000"/>
                </a:solidFill>
              </a:rPr>
              <a:t>internet.</a:t>
            </a:r>
          </a:p>
          <a:p>
            <a:endParaRPr lang="pt-BR" sz="2400" b="1" dirty="0"/>
          </a:p>
          <a:p>
            <a:r>
              <a:rPr lang="pt-BR" sz="2400" dirty="0"/>
              <a:t>O dono da empresa, tem outras empresas e passa muito tempo fora do lava jato, </a:t>
            </a:r>
            <a:endParaRPr lang="pt-BR" sz="2400" dirty="0" smtClean="0"/>
          </a:p>
          <a:p>
            <a:r>
              <a:rPr lang="pt-BR" sz="2400" dirty="0" smtClean="0"/>
              <a:t>por isto, </a:t>
            </a:r>
            <a:r>
              <a:rPr lang="pt-BR" sz="2400" b="1" dirty="0">
                <a:solidFill>
                  <a:srgbClr val="FF0000"/>
                </a:solidFill>
              </a:rPr>
              <a:t>o sistema deve ser acessível de qualquer lugar que tenha </a:t>
            </a:r>
            <a:r>
              <a:rPr lang="pt-BR" sz="2400" b="1" dirty="0" smtClean="0">
                <a:solidFill>
                  <a:srgbClr val="FF0000"/>
                </a:solidFill>
              </a:rPr>
              <a:t>internet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Será </a:t>
            </a:r>
            <a:r>
              <a:rPr lang="pt-BR" sz="2400" b="1" dirty="0">
                <a:solidFill>
                  <a:srgbClr val="FF0000"/>
                </a:solidFill>
              </a:rPr>
              <a:t>necessário gerar relatórios de vendas dos </a:t>
            </a:r>
            <a:r>
              <a:rPr lang="pt-BR" sz="2400" b="1" dirty="0" smtClean="0">
                <a:solidFill>
                  <a:srgbClr val="FF0000"/>
                </a:solidFill>
              </a:rPr>
              <a:t>produtos/serviços vendidos, 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bem </a:t>
            </a:r>
            <a:r>
              <a:rPr lang="pt-BR" sz="2400" b="1" dirty="0">
                <a:solidFill>
                  <a:srgbClr val="FF0000"/>
                </a:solidFill>
              </a:rPr>
              <a:t>como os clientes que foram atendidos</a:t>
            </a:r>
            <a:r>
              <a:rPr lang="pt-BR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pt-BR" sz="2400" b="1" dirty="0" smtClean="0"/>
          </a:p>
          <a:p>
            <a:r>
              <a:rPr lang="pt-BR" sz="2400" b="1" dirty="0" smtClean="0">
                <a:solidFill>
                  <a:srgbClr val="FF0000"/>
                </a:solidFill>
              </a:rPr>
              <a:t>O </a:t>
            </a:r>
            <a:r>
              <a:rPr lang="pt-BR" sz="2400" b="1" dirty="0">
                <a:solidFill>
                  <a:srgbClr val="FF0000"/>
                </a:solidFill>
              </a:rPr>
              <a:t>sistema será de uso exclusivo da empresa</a:t>
            </a:r>
            <a:r>
              <a:rPr lang="pt-BR" sz="2400" dirty="0"/>
              <a:t>, ou seja, </a:t>
            </a:r>
            <a:r>
              <a:rPr lang="pt-BR" sz="2400" b="1" dirty="0">
                <a:solidFill>
                  <a:srgbClr val="FF0000"/>
                </a:solidFill>
              </a:rPr>
              <a:t>o cliente não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r>
              <a:rPr lang="pt-BR" sz="2400" b="1" dirty="0" smtClean="0">
                <a:solidFill>
                  <a:srgbClr val="FF0000"/>
                </a:solidFill>
              </a:rPr>
              <a:t>terá </a:t>
            </a:r>
            <a:r>
              <a:rPr lang="pt-BR" sz="2400" b="1" dirty="0">
                <a:solidFill>
                  <a:srgbClr val="FF0000"/>
                </a:solidFill>
              </a:rPr>
              <a:t>autoatendimento online.</a:t>
            </a:r>
          </a:p>
          <a:p>
            <a:endParaRPr lang="pt-BR" sz="2400" dirty="0" smtClean="0"/>
          </a:p>
          <a:p>
            <a:r>
              <a:rPr lang="pt-BR" sz="2400" dirty="0" smtClean="0"/>
              <a:t>Manter </a:t>
            </a:r>
            <a:r>
              <a:rPr lang="pt-BR" sz="2400" dirty="0"/>
              <a:t>o controle sobre</a:t>
            </a:r>
            <a:r>
              <a:rPr lang="pt-BR" sz="2400" b="1" dirty="0"/>
              <a:t>: </a:t>
            </a:r>
            <a:r>
              <a:rPr lang="pt-BR" sz="2400" b="1" dirty="0">
                <a:solidFill>
                  <a:srgbClr val="FF0000"/>
                </a:solidFill>
              </a:rPr>
              <a:t>funcionários, clientes, produtos/serviços,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r>
              <a:rPr lang="pt-BR" sz="2400" b="1" dirty="0" smtClean="0">
                <a:solidFill>
                  <a:srgbClr val="FF0000"/>
                </a:solidFill>
              </a:rPr>
              <a:t>vendas </a:t>
            </a:r>
            <a:r>
              <a:rPr lang="pt-BR" sz="2400" b="1" dirty="0">
                <a:solidFill>
                  <a:srgbClr val="FF0000"/>
                </a:solidFill>
              </a:rPr>
              <a:t>e veículos</a:t>
            </a:r>
            <a:r>
              <a:rPr lang="pt-BR" sz="2400" b="1" dirty="0" smtClean="0">
                <a:solidFill>
                  <a:srgbClr val="FF0000"/>
                </a:solidFill>
              </a:rPr>
              <a:t>.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 (Lava Jato)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6334" y="1270000"/>
            <a:ext cx="105208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Os funcionários </a:t>
            </a:r>
            <a:r>
              <a:rPr lang="pt-BR" sz="2400" dirty="0"/>
              <a:t>fazem a recepção dos clientes que chegam no local, </a:t>
            </a:r>
          </a:p>
          <a:p>
            <a:r>
              <a:rPr lang="pt-BR" sz="2400" dirty="0"/>
              <a:t>identificam o serviço a ser realizado e para os mesmos, </a:t>
            </a:r>
          </a:p>
          <a:p>
            <a:r>
              <a:rPr lang="pt-BR" sz="2400" b="1" dirty="0"/>
              <a:t>temos que guardar: matrícula, nome, data de admissão, cargo, </a:t>
            </a:r>
          </a:p>
          <a:p>
            <a:r>
              <a:rPr lang="pt-BR" sz="2400" b="1" dirty="0"/>
              <a:t>endereço (</a:t>
            </a:r>
            <a:r>
              <a:rPr lang="pt-BR" sz="2400" b="1" dirty="0" err="1"/>
              <a:t>cep</a:t>
            </a:r>
            <a:r>
              <a:rPr lang="pt-BR" sz="2400" b="1" dirty="0"/>
              <a:t>, logradouro, complemento, número, bairro, cidade </a:t>
            </a:r>
          </a:p>
          <a:p>
            <a:r>
              <a:rPr lang="pt-BR" sz="2400" b="1" dirty="0"/>
              <a:t>e uf) e contatos (e-mail, telefone residencial, telefone celular), </a:t>
            </a:r>
          </a:p>
          <a:p>
            <a:r>
              <a:rPr lang="pt-BR" sz="2400" b="1" dirty="0"/>
              <a:t>salário, </a:t>
            </a:r>
            <a:r>
              <a:rPr lang="pt-BR" sz="2400" b="1" dirty="0" err="1"/>
              <a:t>login</a:t>
            </a:r>
            <a:r>
              <a:rPr lang="pt-BR" sz="2400" b="1" dirty="0"/>
              <a:t> e senha.</a:t>
            </a:r>
          </a:p>
          <a:p>
            <a:endParaRPr lang="pt-BR" sz="2400" dirty="0" smtClean="0"/>
          </a:p>
          <a:p>
            <a:r>
              <a:rPr lang="pt-BR" sz="2400" dirty="0" smtClean="0"/>
              <a:t>Para </a:t>
            </a:r>
            <a:r>
              <a:rPr lang="pt-BR" sz="2400" dirty="0"/>
              <a:t>os </a:t>
            </a:r>
            <a:r>
              <a:rPr lang="pt-BR" sz="2400" b="1" dirty="0"/>
              <a:t>clientes, os dados necessários são: </a:t>
            </a:r>
            <a:r>
              <a:rPr lang="pt-BR" sz="2400" b="1" dirty="0" err="1"/>
              <a:t>cpf</a:t>
            </a:r>
            <a:r>
              <a:rPr lang="pt-BR" sz="2400" b="1" dirty="0"/>
              <a:t>, nome, endereço </a:t>
            </a:r>
            <a:endParaRPr lang="pt-BR" sz="2400" b="1" dirty="0" smtClean="0"/>
          </a:p>
          <a:p>
            <a:r>
              <a:rPr lang="pt-BR" sz="2400" b="1" dirty="0" smtClean="0"/>
              <a:t>(</a:t>
            </a:r>
            <a:r>
              <a:rPr lang="pt-BR" sz="2400" b="1" dirty="0" err="1"/>
              <a:t>cep</a:t>
            </a:r>
            <a:r>
              <a:rPr lang="pt-BR" sz="2400" b="1" dirty="0"/>
              <a:t>, logradouro, complemento, </a:t>
            </a:r>
            <a:r>
              <a:rPr lang="pt-BR" sz="2400" b="1" dirty="0" smtClean="0"/>
              <a:t>número</a:t>
            </a:r>
            <a:r>
              <a:rPr lang="pt-BR" sz="2400" b="1" dirty="0"/>
              <a:t>, bairro, cidade e uf</a:t>
            </a:r>
            <a:r>
              <a:rPr lang="pt-BR" sz="2400" b="1" dirty="0" smtClean="0"/>
              <a:t>), </a:t>
            </a:r>
          </a:p>
          <a:p>
            <a:r>
              <a:rPr lang="pt-BR" sz="2400" b="1" dirty="0" smtClean="0"/>
              <a:t>contatos </a:t>
            </a:r>
            <a:r>
              <a:rPr lang="pt-BR" sz="2400" b="1" dirty="0"/>
              <a:t>(e-mail, telefone residencial, telefone celular) e </a:t>
            </a:r>
          </a:p>
          <a:p>
            <a:r>
              <a:rPr lang="pt-BR" sz="2400" b="1" dirty="0"/>
              <a:t>a identificação do </a:t>
            </a:r>
            <a:r>
              <a:rPr lang="pt-BR" sz="2400" b="1" dirty="0" smtClean="0"/>
              <a:t>veículo. </a:t>
            </a:r>
          </a:p>
          <a:p>
            <a:endParaRPr lang="pt-BR" sz="2400" b="1" dirty="0"/>
          </a:p>
          <a:p>
            <a:r>
              <a:rPr lang="pt-BR" sz="2400" b="1" dirty="0" smtClean="0"/>
              <a:t>Para </a:t>
            </a:r>
            <a:r>
              <a:rPr lang="pt-BR" sz="2400" b="1" dirty="0"/>
              <a:t>os veículos, os dados a serem mantidos são: placa, marca, modelo</a:t>
            </a:r>
            <a:r>
              <a:rPr lang="pt-BR" sz="2400" b="1" dirty="0" smtClean="0"/>
              <a:t>,</a:t>
            </a:r>
          </a:p>
          <a:p>
            <a:r>
              <a:rPr lang="pt-BR" sz="2400" b="1" dirty="0" smtClean="0"/>
              <a:t>ano</a:t>
            </a:r>
            <a:r>
              <a:rPr lang="pt-BR" sz="2400" b="1" dirty="0"/>
              <a:t>, observações </a:t>
            </a:r>
            <a:r>
              <a:rPr lang="pt-BR" sz="2400" b="1" dirty="0" smtClean="0"/>
              <a:t>e identificação </a:t>
            </a:r>
            <a:r>
              <a:rPr lang="pt-BR" sz="2400" b="1" dirty="0"/>
              <a:t>do cliente (proprietário</a:t>
            </a:r>
            <a:r>
              <a:rPr lang="pt-BR" sz="2400" b="1" dirty="0" smtClean="0"/>
              <a:t>).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6333" y="1270000"/>
            <a:ext cx="1052082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Os funcionários </a:t>
            </a:r>
            <a:r>
              <a:rPr lang="pt-BR" sz="2400" dirty="0"/>
              <a:t>fazem a recepção dos clientes que chegam no local, </a:t>
            </a:r>
          </a:p>
          <a:p>
            <a:r>
              <a:rPr lang="pt-BR" sz="2400" dirty="0"/>
              <a:t>identificam o serviço a ser realizado e para os mesmos,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temos que guardar: matrícula, nome, data de admissão, cargo,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endereço (</a:t>
            </a:r>
            <a:r>
              <a:rPr lang="pt-BR" sz="2400" b="1" dirty="0" err="1">
                <a:solidFill>
                  <a:srgbClr val="FF0000"/>
                </a:solidFill>
              </a:rPr>
              <a:t>cep</a:t>
            </a:r>
            <a:r>
              <a:rPr lang="pt-BR" sz="2400" b="1" dirty="0">
                <a:solidFill>
                  <a:srgbClr val="FF0000"/>
                </a:solidFill>
              </a:rPr>
              <a:t>, logradouro, complemento, número, bairro, cidade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 uf) e contatos (e-mail, telefone residencial, telefone celular),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salário, </a:t>
            </a:r>
            <a:r>
              <a:rPr lang="pt-BR" sz="2400" b="1" dirty="0" err="1">
                <a:solidFill>
                  <a:srgbClr val="FF0000"/>
                </a:solidFill>
              </a:rPr>
              <a:t>login</a:t>
            </a:r>
            <a:r>
              <a:rPr lang="pt-BR" sz="2400" b="1" dirty="0">
                <a:solidFill>
                  <a:srgbClr val="FF0000"/>
                </a:solidFill>
              </a:rPr>
              <a:t> e senha.</a:t>
            </a:r>
          </a:p>
          <a:p>
            <a:endParaRPr lang="pt-BR" sz="2400" dirty="0" smtClean="0"/>
          </a:p>
          <a:p>
            <a:r>
              <a:rPr lang="pt-BR" sz="2400" dirty="0" smtClean="0"/>
              <a:t>Para </a:t>
            </a:r>
            <a:r>
              <a:rPr lang="pt-BR" sz="2400" dirty="0"/>
              <a:t>os </a:t>
            </a:r>
            <a:r>
              <a:rPr lang="pt-BR" sz="2400" b="1" dirty="0">
                <a:solidFill>
                  <a:srgbClr val="FF0000"/>
                </a:solidFill>
              </a:rPr>
              <a:t>clientes, os dados necessários são: </a:t>
            </a:r>
            <a:r>
              <a:rPr lang="pt-BR" sz="2400" b="1" dirty="0" err="1">
                <a:solidFill>
                  <a:srgbClr val="FF0000"/>
                </a:solidFill>
              </a:rPr>
              <a:t>cpf</a:t>
            </a:r>
            <a:r>
              <a:rPr lang="pt-BR" sz="2400" b="1" dirty="0">
                <a:solidFill>
                  <a:srgbClr val="FF0000"/>
                </a:solidFill>
              </a:rPr>
              <a:t>, nome, endereço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r>
              <a:rPr lang="pt-BR" sz="2400" b="1" dirty="0" smtClean="0">
                <a:solidFill>
                  <a:srgbClr val="FF0000"/>
                </a:solidFill>
              </a:rPr>
              <a:t>(</a:t>
            </a:r>
            <a:r>
              <a:rPr lang="pt-BR" sz="2400" b="1" dirty="0" err="1">
                <a:solidFill>
                  <a:srgbClr val="FF0000"/>
                </a:solidFill>
              </a:rPr>
              <a:t>cep</a:t>
            </a:r>
            <a:r>
              <a:rPr lang="pt-BR" sz="2400" b="1" dirty="0">
                <a:solidFill>
                  <a:srgbClr val="FF0000"/>
                </a:solidFill>
              </a:rPr>
              <a:t>, logradouro, complemento, </a:t>
            </a:r>
            <a:r>
              <a:rPr lang="pt-BR" sz="2400" b="1" dirty="0" smtClean="0">
                <a:solidFill>
                  <a:srgbClr val="FF0000"/>
                </a:solidFill>
              </a:rPr>
              <a:t>número</a:t>
            </a:r>
            <a:r>
              <a:rPr lang="pt-BR" sz="2400" b="1" dirty="0">
                <a:solidFill>
                  <a:srgbClr val="FF0000"/>
                </a:solidFill>
              </a:rPr>
              <a:t>, bairro, cidade e uf</a:t>
            </a:r>
            <a:r>
              <a:rPr lang="pt-BR" sz="2400" b="1" dirty="0" smtClean="0">
                <a:solidFill>
                  <a:srgbClr val="FF0000"/>
                </a:solidFill>
              </a:rPr>
              <a:t>), 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contatos </a:t>
            </a:r>
            <a:r>
              <a:rPr lang="pt-BR" sz="2400" b="1" dirty="0">
                <a:solidFill>
                  <a:srgbClr val="FF0000"/>
                </a:solidFill>
              </a:rPr>
              <a:t>(e-mail, telefone residencial, telefone celular) e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a identificação do </a:t>
            </a:r>
            <a:r>
              <a:rPr lang="pt-BR" sz="2400" b="1" dirty="0" smtClean="0">
                <a:solidFill>
                  <a:srgbClr val="FF0000"/>
                </a:solidFill>
              </a:rPr>
              <a:t>veículo.</a:t>
            </a:r>
            <a:r>
              <a:rPr lang="pt-BR" sz="2400" b="1" dirty="0" smtClean="0"/>
              <a:t> </a:t>
            </a:r>
          </a:p>
          <a:p>
            <a:endParaRPr lang="pt-BR" sz="2400" b="1" dirty="0"/>
          </a:p>
          <a:p>
            <a:r>
              <a:rPr lang="pt-BR" sz="2400" b="1" dirty="0" smtClean="0">
                <a:solidFill>
                  <a:srgbClr val="FF0000"/>
                </a:solidFill>
              </a:rPr>
              <a:t>Para </a:t>
            </a:r>
            <a:r>
              <a:rPr lang="pt-BR" sz="2400" b="1" dirty="0">
                <a:solidFill>
                  <a:srgbClr val="FF0000"/>
                </a:solidFill>
              </a:rPr>
              <a:t>os veículos, os dados a serem mantidos são: placa, marca, modelo</a:t>
            </a:r>
            <a:r>
              <a:rPr lang="pt-BR" sz="2400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pt-BR" sz="2400" b="1" dirty="0" smtClean="0">
                <a:solidFill>
                  <a:srgbClr val="FF0000"/>
                </a:solidFill>
              </a:rPr>
              <a:t>ano</a:t>
            </a:r>
            <a:r>
              <a:rPr lang="pt-BR" sz="2400" b="1" dirty="0">
                <a:solidFill>
                  <a:srgbClr val="FF0000"/>
                </a:solidFill>
              </a:rPr>
              <a:t>, observações </a:t>
            </a:r>
            <a:r>
              <a:rPr lang="pt-BR" sz="2400" b="1" dirty="0" smtClean="0">
                <a:solidFill>
                  <a:srgbClr val="FF0000"/>
                </a:solidFill>
              </a:rPr>
              <a:t>e identificação </a:t>
            </a:r>
            <a:r>
              <a:rPr lang="pt-BR" sz="2400" b="1" dirty="0">
                <a:solidFill>
                  <a:srgbClr val="FF0000"/>
                </a:solidFill>
              </a:rPr>
              <a:t>do cliente (proprietário</a:t>
            </a:r>
            <a:r>
              <a:rPr lang="pt-BR" sz="2400" b="1" dirty="0" smtClean="0">
                <a:solidFill>
                  <a:srgbClr val="FF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85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Regras de Negócio (Lava Jato)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96334" y="1494366"/>
            <a:ext cx="103845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Para </a:t>
            </a:r>
            <a:r>
              <a:rPr lang="pt-BR" sz="2400" dirty="0"/>
              <a:t>os </a:t>
            </a:r>
            <a:r>
              <a:rPr lang="pt-BR" sz="2400" b="1" dirty="0"/>
              <a:t>produtos/serviços os dados são: id, data da compra, descrição, </a:t>
            </a:r>
          </a:p>
          <a:p>
            <a:r>
              <a:rPr lang="pt-BR" sz="2400" b="1" dirty="0"/>
              <a:t>data de validade, preço de custo, preço de venda, quantidade em </a:t>
            </a:r>
          </a:p>
          <a:p>
            <a:r>
              <a:rPr lang="pt-BR" sz="2400" b="1" dirty="0"/>
              <a:t>estoque, tipo (produto ou serviço).</a:t>
            </a:r>
          </a:p>
          <a:p>
            <a:r>
              <a:rPr lang="pt-BR" sz="2400" dirty="0"/>
              <a:t>Em </a:t>
            </a:r>
            <a:r>
              <a:rPr lang="pt-BR" sz="2400" b="1" dirty="0"/>
              <a:t>vendas são registrados a data, hora de entrada, hora de saída, </a:t>
            </a:r>
          </a:p>
          <a:p>
            <a:r>
              <a:rPr lang="pt-BR" sz="2400" b="1" dirty="0"/>
              <a:t>os produtos e serviços prestados ao cliente, bem como o funcionário </a:t>
            </a:r>
          </a:p>
          <a:p>
            <a:r>
              <a:rPr lang="pt-BR" sz="2400" b="1" dirty="0"/>
              <a:t>que vendeu e o tipo de venda (pré-venda quando o cliente </a:t>
            </a:r>
          </a:p>
          <a:p>
            <a:r>
              <a:rPr lang="pt-BR" sz="2400" b="1" dirty="0"/>
              <a:t>chega ou venda quando a venda for finalizada). </a:t>
            </a:r>
          </a:p>
          <a:p>
            <a:endParaRPr lang="pt-BR" sz="2400" dirty="0" smtClean="0"/>
          </a:p>
          <a:p>
            <a:r>
              <a:rPr lang="pt-BR" sz="2400" dirty="0" smtClean="0"/>
              <a:t>Toda </a:t>
            </a:r>
            <a:r>
              <a:rPr lang="pt-BR" sz="2400" b="1" dirty="0"/>
              <a:t>venda pode ser paga em dinheiro, cartão de crédito ou de débito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b="1" dirty="0"/>
              <a:t>A cada etapa do pacote de serviço </a:t>
            </a:r>
            <a:r>
              <a:rPr lang="pt-BR" sz="2400" b="1" dirty="0" smtClean="0"/>
              <a:t>escolhido, </a:t>
            </a:r>
            <a:r>
              <a:rPr lang="pt-BR" sz="2400" b="1" dirty="0"/>
              <a:t>o sistema vai mudando </a:t>
            </a:r>
            <a:endParaRPr lang="pt-BR" sz="2400" b="1" dirty="0" smtClean="0"/>
          </a:p>
          <a:p>
            <a:r>
              <a:rPr lang="pt-BR" sz="2400" b="1" dirty="0" smtClean="0"/>
              <a:t>o </a:t>
            </a:r>
            <a:r>
              <a:rPr lang="pt-BR" sz="2400" b="1" dirty="0"/>
              <a:t>andamento da execução </a:t>
            </a:r>
            <a:r>
              <a:rPr lang="pt-BR" sz="2400" b="1" dirty="0" smtClean="0"/>
              <a:t>do </a:t>
            </a:r>
            <a:r>
              <a:rPr lang="pt-BR" sz="2400" b="1" dirty="0"/>
              <a:t>serviço (status: lavando, aspirando, </a:t>
            </a:r>
            <a:endParaRPr lang="pt-BR" sz="2400" b="1" dirty="0" smtClean="0"/>
          </a:p>
          <a:p>
            <a:r>
              <a:rPr lang="pt-BR" sz="2400" b="1" dirty="0" smtClean="0"/>
              <a:t>encerando</a:t>
            </a:r>
            <a:r>
              <a:rPr lang="pt-BR" sz="2400" b="1" dirty="0"/>
              <a:t>… </a:t>
            </a:r>
            <a:r>
              <a:rPr lang="pt-BR" sz="2400" b="1" dirty="0" err="1"/>
              <a:t>etc</a:t>
            </a:r>
            <a:r>
              <a:rPr lang="pt-BR" sz="2400" b="1" dirty="0" smtClean="0"/>
              <a:t>). Isto é informado pelo funcionário.</a:t>
            </a:r>
            <a:endParaRPr lang="pt-BR" sz="2400" b="1" dirty="0"/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96334" y="1494365"/>
            <a:ext cx="103845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Para </a:t>
            </a:r>
            <a:r>
              <a:rPr lang="pt-BR" sz="2400" dirty="0"/>
              <a:t>os </a:t>
            </a:r>
            <a:r>
              <a:rPr lang="pt-BR" sz="2400" b="1" dirty="0">
                <a:solidFill>
                  <a:srgbClr val="FF0000"/>
                </a:solidFill>
              </a:rPr>
              <a:t>produtos/serviços os dados são: id, data da compra, descrição,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data de validade, preço de custo, preço de venda, quantidade em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estoque, tipo (produto ou serviço).</a:t>
            </a:r>
          </a:p>
          <a:p>
            <a:r>
              <a:rPr lang="pt-BR" sz="2400" dirty="0"/>
              <a:t>Em </a:t>
            </a:r>
            <a:r>
              <a:rPr lang="pt-BR" sz="2400" b="1" dirty="0">
                <a:solidFill>
                  <a:srgbClr val="FF0000"/>
                </a:solidFill>
              </a:rPr>
              <a:t>vendas são registrados a data, hora de entrada, hora de saída,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os produtos e serviços prestados ao cliente, bem como o funcionário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que vendeu e o tipo de venda (pré-venda quando o cliente </a:t>
            </a:r>
          </a:p>
          <a:p>
            <a:r>
              <a:rPr lang="pt-BR" sz="2400" b="1" dirty="0">
                <a:solidFill>
                  <a:srgbClr val="FF0000"/>
                </a:solidFill>
              </a:rPr>
              <a:t>chega ou venda quando a venda for finalizada). </a:t>
            </a:r>
          </a:p>
          <a:p>
            <a:endParaRPr lang="pt-BR" sz="2400" dirty="0" smtClean="0"/>
          </a:p>
          <a:p>
            <a:r>
              <a:rPr lang="pt-BR" sz="2400" dirty="0" smtClean="0"/>
              <a:t>Toda </a:t>
            </a:r>
            <a:r>
              <a:rPr lang="pt-BR" sz="2400" b="1" dirty="0">
                <a:solidFill>
                  <a:srgbClr val="FF0000"/>
                </a:solidFill>
              </a:rPr>
              <a:t>venda pode ser paga em dinheiro, cartão de crédito ou de débito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b="1" dirty="0">
                <a:solidFill>
                  <a:srgbClr val="FF0000"/>
                </a:solidFill>
              </a:rPr>
              <a:t>A cada etapa do pacote de serviço </a:t>
            </a:r>
            <a:r>
              <a:rPr lang="pt-BR" sz="2400" b="1" dirty="0" smtClean="0">
                <a:solidFill>
                  <a:srgbClr val="FF0000"/>
                </a:solidFill>
              </a:rPr>
              <a:t>escolhido, </a:t>
            </a:r>
            <a:r>
              <a:rPr lang="pt-BR" sz="2400" b="1" dirty="0">
                <a:solidFill>
                  <a:srgbClr val="FF0000"/>
                </a:solidFill>
              </a:rPr>
              <a:t>o sistema vai mudando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r>
              <a:rPr lang="pt-BR" sz="2400" b="1" dirty="0" smtClean="0">
                <a:solidFill>
                  <a:srgbClr val="FF0000"/>
                </a:solidFill>
              </a:rPr>
              <a:t>o </a:t>
            </a:r>
            <a:r>
              <a:rPr lang="pt-BR" sz="2400" b="1" dirty="0">
                <a:solidFill>
                  <a:srgbClr val="FF0000"/>
                </a:solidFill>
              </a:rPr>
              <a:t>andamento da execução </a:t>
            </a:r>
            <a:r>
              <a:rPr lang="pt-BR" sz="2400" b="1" dirty="0" smtClean="0">
                <a:solidFill>
                  <a:srgbClr val="FF0000"/>
                </a:solidFill>
              </a:rPr>
              <a:t>do </a:t>
            </a:r>
            <a:r>
              <a:rPr lang="pt-BR" sz="2400" b="1" dirty="0">
                <a:solidFill>
                  <a:srgbClr val="FF0000"/>
                </a:solidFill>
              </a:rPr>
              <a:t>serviço (status: lavando, aspirando,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r>
              <a:rPr lang="pt-BR" sz="2400" b="1" dirty="0" smtClean="0">
                <a:solidFill>
                  <a:srgbClr val="FF0000"/>
                </a:solidFill>
              </a:rPr>
              <a:t>encerando</a:t>
            </a:r>
            <a:r>
              <a:rPr lang="pt-BR" sz="2400" b="1" dirty="0">
                <a:solidFill>
                  <a:srgbClr val="FF0000"/>
                </a:solidFill>
              </a:rPr>
              <a:t>… </a:t>
            </a:r>
            <a:r>
              <a:rPr lang="pt-BR" sz="2400" b="1" dirty="0" err="1">
                <a:solidFill>
                  <a:srgbClr val="FF0000"/>
                </a:solidFill>
              </a:rPr>
              <a:t>etc</a:t>
            </a:r>
            <a:r>
              <a:rPr lang="pt-BR" sz="2400" b="1" dirty="0" smtClean="0">
                <a:solidFill>
                  <a:srgbClr val="FF0000"/>
                </a:solidFill>
              </a:rPr>
              <a:t>). Isto é informado pelo funcionário.</a:t>
            </a:r>
            <a:endParaRPr lang="pt-BR" sz="2400" b="1" dirty="0">
              <a:solidFill>
                <a:srgbClr val="FF0000"/>
              </a:solidFill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493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218643"/>
              </p:ext>
            </p:extLst>
          </p:nvPr>
        </p:nvGraphicFramePr>
        <p:xfrm>
          <a:off x="196982" y="1514693"/>
          <a:ext cx="5762625" cy="151765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45147452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5716757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RF001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7062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MANTER RELATÓRIOS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42169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☒ 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󠆞☐ Importante       󠆞☐ Desejável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0856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realizar a consulta no banco de dados para gerar os dados de relatórios sobre as vendas do dia.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1130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7158"/>
              </p:ext>
            </p:extLst>
          </p:nvPr>
        </p:nvGraphicFramePr>
        <p:xfrm>
          <a:off x="6231451" y="1524782"/>
          <a:ext cx="5762625" cy="2224405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1925952817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4035792962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RF002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5392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MANTER FUNCIONÁRIOS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4405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☒ 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󠆞☐ Importante       󠆞☐ Desejável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98923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permitir o cadastro de funcionários. </a:t>
                      </a:r>
                      <a:endParaRPr lang="pt-B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 cadastrar um funcionário novo, o sistema deve solicitar informações de: matrícula, nome, data de admissão, cargo, endereço (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cep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logradouro, complemento, número, bairro, cidade e uf), contatos (e-mail, telefone residencial, telefone celular), salário,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 senha.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711507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61338"/>
              </p:ext>
            </p:extLst>
          </p:nvPr>
        </p:nvGraphicFramePr>
        <p:xfrm>
          <a:off x="196982" y="4144270"/>
          <a:ext cx="5762625" cy="208915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189517481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599343995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RF003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2429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MANTER CLIENTES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05646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☒ 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󠆞☐ Importante       󠆞☐ Desejável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094686"/>
                  </a:ext>
                </a:extLst>
              </a:tr>
              <a:tr h="1089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permitir o cadastro de clientes. </a:t>
                      </a:r>
                      <a:endParaRPr lang="pt-B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solicitar informações de: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cpf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nome, endereço (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cep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logradouro, complemento, número, bairro, cidade e uf), contatos (e-mail, telefone residencial, telefone celular) e a identificação do veículo.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27519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5714"/>
              </p:ext>
            </p:extLst>
          </p:nvPr>
        </p:nvGraphicFramePr>
        <p:xfrm>
          <a:off x="6231451" y="4143477"/>
          <a:ext cx="5762625" cy="189865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9663981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37382758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RF004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7074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MANTER VEÍCULOS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614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☒ 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󠆞☐ Importante       󠆞☐ Desejável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79867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permitir o cadastro de veículos. </a:t>
                      </a:r>
                      <a:endParaRPr lang="pt-B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 isso, será necessário as informações de: placa, marca, modelo, ano e um campo de observações e identificação do cliente (proprietário)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687727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0658" y="414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0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0658" y="41426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22288"/>
              </p:ext>
            </p:extLst>
          </p:nvPr>
        </p:nvGraphicFramePr>
        <p:xfrm>
          <a:off x="468033" y="1460356"/>
          <a:ext cx="5762625" cy="2224405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1568366428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1450362553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RF005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64389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MANTER PRODUTOS E SERVIÇOS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7069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☒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Essencial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󠆞☐ Importante       󠆞☐ Desejável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37126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permitir o cadastro de produtos e serviços.</a:t>
                      </a:r>
                      <a:endParaRPr lang="pt-B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id será gerado automaticamente ao ser cadastrado um produto/serviço pelo sistema.</a:t>
                      </a:r>
                      <a:endParaRPr lang="pt-B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Solicitar as informações como:  data da compra, descrição, data de validade, preço de custo, preço de venda, quantidade em estoque, tipo (produto ou serviço).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43976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90758"/>
              </p:ext>
            </p:extLst>
          </p:nvPr>
        </p:nvGraphicFramePr>
        <p:xfrm>
          <a:off x="6293055" y="1460356"/>
          <a:ext cx="5762625" cy="1898650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330629613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1916721214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RF006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5537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REGISTRAR VENDAS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7877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☒ 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󠆞☐ Importante       󠆞☐ Desejável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85407"/>
                  </a:ext>
                </a:extLst>
              </a:tr>
              <a:tr h="8985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registrar as vendas do dia.</a:t>
                      </a:r>
                      <a:endParaRPr lang="pt-B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Salvar as informações de: data, hora de entrada, hora de saída, quais foram os produtos e serviços prestados ao cliente e qual o funcionário realizou a venda.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37990"/>
                  </a:ext>
                </a:extLst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4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84544"/>
              </p:ext>
            </p:extLst>
          </p:nvPr>
        </p:nvGraphicFramePr>
        <p:xfrm>
          <a:off x="467240" y="1551038"/>
          <a:ext cx="5762625" cy="1675765"/>
        </p:xfrm>
        <a:graphic>
          <a:graphicData uri="http://schemas.openxmlformats.org/drawingml/2006/table">
            <a:tbl>
              <a:tblPr/>
              <a:tblGrid>
                <a:gridCol w="1457325">
                  <a:extLst>
                    <a:ext uri="{9D8B030D-6E8A-4147-A177-3AD203B41FA5}">
                      <a16:colId xmlns:a16="http://schemas.microsoft.com/office/drawing/2014/main" val="2784003886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1129661595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RNF001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8397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SISTEMA WEB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8127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☒ 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󠆞☐ Importante       󠆞☐ Desejável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8431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rodar em um ambiente Web.</a:t>
                      </a:r>
                      <a:endParaRPr lang="pt-BR" dirty="0">
                        <a:effectLst/>
                      </a:endParaRPr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 ser possível ser acessado de qualquer local e dispositivo que tenha acesso a internet.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2201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447" y="155151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21090"/>
              </p:ext>
            </p:extLst>
          </p:nvPr>
        </p:nvGraphicFramePr>
        <p:xfrm>
          <a:off x="6320836" y="1551831"/>
          <a:ext cx="5762625" cy="2076450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84645185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332226897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RNF002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42368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USABILIDADE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7303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       󠆞☒ 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        󠆞☐ 󠆞󠆞Desejável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783811"/>
                  </a:ext>
                </a:extLst>
              </a:tr>
              <a:tr h="10509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deverá ter sua interface intuitiva, visando a facilidade de aprendizado e utilização. </a:t>
                      </a:r>
                      <a:endParaRPr lang="pt-BR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textos serão em português do Brasil e não haverá palavras de difícil compreensão.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36732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20043" y="1551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91000"/>
              </p:ext>
            </p:extLst>
          </p:nvPr>
        </p:nvGraphicFramePr>
        <p:xfrm>
          <a:off x="466447" y="3990319"/>
          <a:ext cx="5762625" cy="170815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1563237953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41940487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RNF003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5422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SEGURANÇA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213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☐Essencial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    󠆞☒ 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       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☐Desejável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4896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sistema deve permitir o acesso apenas de funcionários que tenham sido autenticadas por um componente de controle de acesso e autenticação para visualizar informações de vendas.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9527"/>
                  </a:ext>
                </a:extLst>
              </a:tr>
            </a:tbl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96621"/>
              </p:ext>
            </p:extLst>
          </p:nvPr>
        </p:nvGraphicFramePr>
        <p:xfrm>
          <a:off x="6320836" y="4009089"/>
          <a:ext cx="5762625" cy="1708150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727256631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2787161345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IDENTIFICADOR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RNF004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8573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NOME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DESEMPENHO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5763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PRIORIDADE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☐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Essencial       󠆞☒ 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Importante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      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☐Desejável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328476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lang="pt-B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 tempo de resposta da consulta no banco de dados para o sistema deve ser rápido para evitar a demora no atendimento ao cliente.</a:t>
                      </a:r>
                      <a:endParaRPr lang="pt-B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7143"/>
                  </a:ext>
                </a:extLst>
              </a:tr>
            </a:tbl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30437" y="579926"/>
            <a:ext cx="770078" cy="6856739"/>
          </a:xfrm>
        </p:spPr>
        <p:txBody>
          <a:bodyPr vert="vert"/>
          <a:lstStyle/>
          <a:p>
            <a:r>
              <a:rPr lang="pt-BR" dirty="0" smtClean="0">
                <a:solidFill>
                  <a:schemeClr val="tx1"/>
                </a:solidFill>
              </a:rPr>
              <a:t>Diagrama de Caso de Uso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8938" y="15710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8938" y="33799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189" y="4143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240" y="14605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92262" y="1459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65654" y="39895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320043" y="40082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1" y="0"/>
            <a:ext cx="10629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1419</Words>
  <Application>Microsoft Office PowerPoint</Application>
  <PresentationFormat>Widescreen</PresentationFormat>
  <Paragraphs>312</Paragraphs>
  <Slides>18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Trebuchet MS</vt:lpstr>
      <vt:lpstr>Wingdings 3</vt:lpstr>
      <vt:lpstr>Facetado</vt:lpstr>
      <vt:lpstr>Análise de Requisitos de Projetos</vt:lpstr>
      <vt:lpstr>Integrandes da equipe</vt:lpstr>
      <vt:lpstr>Regras de Negócio (Lava Jato)</vt:lpstr>
      <vt:lpstr>Regras de Negócio (Lava Jato)</vt:lpstr>
      <vt:lpstr>Regras de Negócio (Lava Jato)</vt:lpstr>
      <vt:lpstr>Requisitos Funcionais</vt:lpstr>
      <vt:lpstr>Requisitos Funcionais</vt:lpstr>
      <vt:lpstr>Requisitos Não Funcionais</vt:lpstr>
      <vt:lpstr>Diagrama de Caso de Uso</vt:lpstr>
      <vt:lpstr>Descrição de Caso de Uso</vt:lpstr>
      <vt:lpstr>Diagrama de Classe</vt:lpstr>
      <vt:lpstr>Diagrama de Sequência</vt:lpstr>
      <vt:lpstr>Diagrama de Sequência</vt:lpstr>
      <vt:lpstr>Diagrama de Sequência</vt:lpstr>
      <vt:lpstr>Diagrama de Estado</vt:lpstr>
      <vt:lpstr>Diagrama de Atividade</vt:lpstr>
      <vt:lpstr>Diagrama de 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Requisitos de Sistemas</dc:title>
  <dc:creator>Edgard Oliveira</dc:creator>
  <cp:lastModifiedBy>Edgard Oliveira©</cp:lastModifiedBy>
  <cp:revision>14</cp:revision>
  <dcterms:created xsi:type="dcterms:W3CDTF">2020-05-26T21:38:37Z</dcterms:created>
  <dcterms:modified xsi:type="dcterms:W3CDTF">2020-05-27T01:18:17Z</dcterms:modified>
</cp:coreProperties>
</file>