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davidcariboo/player-scores?select=players.csv" TargetMode="External"/><Relationship Id="rId3" Type="http://schemas.openxmlformats.org/officeDocument/2006/relationships/hyperlink" Target="https://www.kaggle.com/vardan95ghazaryan/top-250-football-transfers-from-2000-to-2018"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davidcariboo/player-scores?select=players.csv" TargetMode="External"/><Relationship Id="rId3" Type="http://schemas.openxmlformats.org/officeDocument/2006/relationships/hyperlink" Target="https://www.kaggle.com/vardan95ghazaryan/top-250-football-transfers-from-2000-to-2018"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1be39dd6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1be39dd6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p>
          <a:p>
            <a:pPr indent="0" lvl="0" marL="457200" rtl="0" algn="l">
              <a:lnSpc>
                <a:spcPct val="115000"/>
              </a:lnSpc>
              <a:spcBef>
                <a:spcPts val="1600"/>
              </a:spcBef>
              <a:spcAft>
                <a:spcPts val="0"/>
              </a:spcAft>
              <a:buNone/>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a5d32d77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a5d32d77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19b4a951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19b4a951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p>
          <a:p>
            <a:pPr indent="0" lvl="0" marL="457200" rtl="0" algn="l">
              <a:lnSpc>
                <a:spcPct val="115000"/>
              </a:lnSpc>
              <a:spcBef>
                <a:spcPts val="1600"/>
              </a:spcBef>
              <a:spcAft>
                <a:spcPts val="0"/>
              </a:spcAft>
              <a:buNone/>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19b4a951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19b4a951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1200"/>
              <a:t>https://github.com/Edgarhv/Predicting-Football-soccer-using-a-Machine-Learning-Model/tree/main</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19b4a951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19b4a951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19b4a951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19b4a951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p>
          <a:p>
            <a:pPr indent="0" lvl="0" marL="457200" rtl="0" algn="l">
              <a:lnSpc>
                <a:spcPct val="115000"/>
              </a:lnSpc>
              <a:spcBef>
                <a:spcPts val="1600"/>
              </a:spcBef>
              <a:spcAft>
                <a:spcPts val="0"/>
              </a:spcAft>
              <a:buNone/>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19b4a951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19b4a951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19b4a951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19b4a951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a5d32d7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a5d32d7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1be39dd6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1be39dd6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Lato"/>
              <a:buChar char="❏"/>
            </a:pPr>
            <a:r>
              <a:rPr lang="es" sz="1200">
                <a:highlight>
                  <a:schemeClr val="lt1"/>
                </a:highlight>
              </a:rPr>
              <a:t>Source:</a:t>
            </a:r>
            <a:r>
              <a:rPr lang="es" sz="1200" u="sng">
                <a:solidFill>
                  <a:schemeClr val="hlink"/>
                </a:solidFill>
                <a:highlight>
                  <a:schemeClr val="lt1"/>
                </a:highlight>
                <a:hlinkClick r:id="rId2"/>
              </a:rPr>
              <a:t>https://www.kaggle.com/davidcariboo/player-scores?select=players.csv</a:t>
            </a:r>
            <a:endParaRPr sz="1200">
              <a:highlight>
                <a:schemeClr val="lt1"/>
              </a:highlight>
            </a:endParaRPr>
          </a:p>
          <a:p>
            <a:pPr indent="-304800" lvl="0" marL="457200" rtl="0" algn="l">
              <a:lnSpc>
                <a:spcPct val="115000"/>
              </a:lnSpc>
              <a:spcBef>
                <a:spcPts val="1600"/>
              </a:spcBef>
              <a:spcAft>
                <a:spcPts val="0"/>
              </a:spcAft>
              <a:buClr>
                <a:srgbClr val="000000"/>
              </a:buClr>
              <a:buSzPts val="1200"/>
              <a:buFont typeface="Raleway"/>
              <a:buChar char="❏"/>
            </a:pPr>
            <a:r>
              <a:rPr lang="es" sz="1200"/>
              <a:t>Source:</a:t>
            </a:r>
            <a:r>
              <a:rPr lang="es" sz="1200" u="sng">
                <a:solidFill>
                  <a:schemeClr val="hlink"/>
                </a:solidFill>
                <a:hlinkClick r:id="rId3"/>
              </a:rPr>
              <a:t>https://www.kaggle.com/vardan95ghazaryan/top-250-football-transfers-from-2000-to-2018</a:t>
            </a:r>
            <a:endParaRPr sz="1200"/>
          </a:p>
          <a:p>
            <a:pPr indent="-304800" lvl="0" marL="457200" rtl="0" algn="l">
              <a:lnSpc>
                <a:spcPct val="115000"/>
              </a:lnSpc>
              <a:spcBef>
                <a:spcPts val="1600"/>
              </a:spcBef>
              <a:spcAft>
                <a:spcPts val="0"/>
              </a:spcAft>
              <a:buClr>
                <a:schemeClr val="dk1"/>
              </a:buClr>
              <a:buSzPts val="1200"/>
              <a:buFont typeface="Raleway"/>
              <a:buChar char="❏"/>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1be39de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1be39de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Lato"/>
              <a:buChar char="❏"/>
            </a:pPr>
            <a:r>
              <a:rPr lang="es" sz="1200">
                <a:highlight>
                  <a:schemeClr val="lt1"/>
                </a:highlight>
              </a:rPr>
              <a:t>Source:</a:t>
            </a:r>
            <a:r>
              <a:rPr lang="es" sz="1200" u="sng">
                <a:solidFill>
                  <a:schemeClr val="hlink"/>
                </a:solidFill>
                <a:highlight>
                  <a:schemeClr val="lt1"/>
                </a:highlight>
                <a:hlinkClick r:id="rId2"/>
              </a:rPr>
              <a:t>https://www.kaggle.com/davidcariboo/player-scores?select=players.csv</a:t>
            </a:r>
            <a:endParaRPr sz="1200">
              <a:highlight>
                <a:schemeClr val="lt1"/>
              </a:highlight>
            </a:endParaRPr>
          </a:p>
          <a:p>
            <a:pPr indent="-304800" lvl="0" marL="457200" rtl="0" algn="l">
              <a:lnSpc>
                <a:spcPct val="115000"/>
              </a:lnSpc>
              <a:spcBef>
                <a:spcPts val="1600"/>
              </a:spcBef>
              <a:spcAft>
                <a:spcPts val="0"/>
              </a:spcAft>
              <a:buClr>
                <a:srgbClr val="000000"/>
              </a:buClr>
              <a:buSzPts val="1200"/>
              <a:buFont typeface="Raleway"/>
              <a:buChar char="❏"/>
            </a:pPr>
            <a:r>
              <a:rPr lang="es" sz="1200"/>
              <a:t>Source:</a:t>
            </a:r>
            <a:r>
              <a:rPr lang="es" sz="1200" u="sng">
                <a:solidFill>
                  <a:schemeClr val="hlink"/>
                </a:solidFill>
                <a:hlinkClick r:id="rId3"/>
              </a:rPr>
              <a:t>https://www.kaggle.com/vardan95ghazaryan/top-250-football-transfers-from-2000-to-2018</a:t>
            </a:r>
            <a:endParaRPr sz="1200"/>
          </a:p>
          <a:p>
            <a:pPr indent="-304800" lvl="0" marL="457200" rtl="0" algn="l">
              <a:lnSpc>
                <a:spcPct val="115000"/>
              </a:lnSpc>
              <a:spcBef>
                <a:spcPts val="1600"/>
              </a:spcBef>
              <a:spcAft>
                <a:spcPts val="0"/>
              </a:spcAft>
              <a:buClr>
                <a:schemeClr val="dk1"/>
              </a:buClr>
              <a:buSzPts val="1200"/>
              <a:buFont typeface="Raleway"/>
              <a:buChar char="❏"/>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19b498f6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19b498f6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p>
          <a:p>
            <a:pPr indent="0" lvl="0" marL="457200" rtl="0" algn="l">
              <a:lnSpc>
                <a:spcPct val="115000"/>
              </a:lnSpc>
              <a:spcBef>
                <a:spcPts val="1600"/>
              </a:spcBef>
              <a:spcAft>
                <a:spcPts val="0"/>
              </a:spcAft>
              <a:buNone/>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1be39dd6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1be39dd6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p>
          <a:p>
            <a:pPr indent="0" lvl="0" marL="457200" rtl="0" algn="l">
              <a:lnSpc>
                <a:spcPct val="115000"/>
              </a:lnSpc>
              <a:spcBef>
                <a:spcPts val="1600"/>
              </a:spcBef>
              <a:spcAft>
                <a:spcPts val="0"/>
              </a:spcAft>
              <a:buNone/>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3043200" y="536225"/>
            <a:ext cx="63315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200"/>
              <a:t>Predicting Market Values of the Football Players</a:t>
            </a:r>
            <a:endParaRPr sz="42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400"/>
              <a:t>Team 3</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22"/>
          <p:cNvSpPr txBox="1"/>
          <p:nvPr>
            <p:ph idx="4294967295" type="title"/>
          </p:nvPr>
        </p:nvSpPr>
        <p:spPr>
          <a:xfrm>
            <a:off x="73000" y="2187750"/>
            <a:ext cx="4272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3600">
                <a:solidFill>
                  <a:schemeClr val="lt1"/>
                </a:solidFill>
              </a:rPr>
              <a:t>Future Correlation Heatmap</a:t>
            </a:r>
            <a:endParaRPr sz="2400">
              <a:solidFill>
                <a:schemeClr val="lt1"/>
              </a:solidFill>
            </a:endParaRPr>
          </a:p>
        </p:txBody>
      </p:sp>
      <p:pic>
        <p:nvPicPr>
          <p:cNvPr id="130" name="Google Shape;130;p22"/>
          <p:cNvPicPr preferRelativeResize="0"/>
          <p:nvPr/>
        </p:nvPicPr>
        <p:blipFill>
          <a:blip r:embed="rId4">
            <a:alphaModFix/>
          </a:blip>
          <a:stretch>
            <a:fillRect/>
          </a:stretch>
        </p:blipFill>
        <p:spPr>
          <a:xfrm>
            <a:off x="4452475" y="0"/>
            <a:ext cx="4691526"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3"/>
          <p:cNvSpPr txBox="1"/>
          <p:nvPr>
            <p:ph idx="4294967295" type="title"/>
          </p:nvPr>
        </p:nvSpPr>
        <p:spPr>
          <a:xfrm>
            <a:off x="1973400" y="3371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lt1"/>
                </a:solidFill>
              </a:rPr>
              <a:t>Potential Features and Target Variable</a:t>
            </a:r>
            <a:endParaRPr sz="2400">
              <a:solidFill>
                <a:schemeClr val="lt1"/>
              </a:solidFill>
            </a:endParaRPr>
          </a:p>
        </p:txBody>
      </p:sp>
      <p:pic>
        <p:nvPicPr>
          <p:cNvPr id="136" name="Google Shape;136;p23"/>
          <p:cNvPicPr preferRelativeResize="0"/>
          <p:nvPr/>
        </p:nvPicPr>
        <p:blipFill>
          <a:blip r:embed="rId4">
            <a:alphaModFix/>
          </a:blip>
          <a:stretch>
            <a:fillRect/>
          </a:stretch>
        </p:blipFill>
        <p:spPr>
          <a:xfrm>
            <a:off x="3202200" y="2031338"/>
            <a:ext cx="2739600" cy="2323324"/>
          </a:xfrm>
          <a:prstGeom prst="rect">
            <a:avLst/>
          </a:prstGeom>
          <a:noFill/>
          <a:ln>
            <a:noFill/>
          </a:ln>
        </p:spPr>
      </p:pic>
      <p:sp>
        <p:nvSpPr>
          <p:cNvPr id="137" name="Google Shape;137;p23"/>
          <p:cNvSpPr txBox="1"/>
          <p:nvPr/>
        </p:nvSpPr>
        <p:spPr>
          <a:xfrm>
            <a:off x="4122850" y="2900775"/>
            <a:ext cx="65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38" name="Google Shape;138;p23"/>
          <p:cNvSpPr txBox="1"/>
          <p:nvPr/>
        </p:nvSpPr>
        <p:spPr>
          <a:xfrm>
            <a:off x="4011600" y="2877388"/>
            <a:ext cx="11208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aleway"/>
                <a:ea typeface="Raleway"/>
                <a:cs typeface="Raleway"/>
                <a:sym typeface="Raleway"/>
              </a:rPr>
              <a:t>Market value</a:t>
            </a:r>
            <a:r>
              <a:rPr lang="es" sz="1500">
                <a:latin typeface="Raleway"/>
                <a:ea typeface="Raleway"/>
                <a:cs typeface="Raleway"/>
                <a:sym typeface="Raleway"/>
              </a:rPr>
              <a:t> </a:t>
            </a:r>
            <a:endParaRPr sz="1500">
              <a:latin typeface="Raleway"/>
              <a:ea typeface="Raleway"/>
              <a:cs typeface="Raleway"/>
              <a:sym typeface="Raleway"/>
            </a:endParaRPr>
          </a:p>
        </p:txBody>
      </p:sp>
      <p:pic>
        <p:nvPicPr>
          <p:cNvPr id="139" name="Google Shape;139;p23"/>
          <p:cNvPicPr preferRelativeResize="0"/>
          <p:nvPr/>
        </p:nvPicPr>
        <p:blipFill>
          <a:blip r:embed="rId4">
            <a:alphaModFix/>
          </a:blip>
          <a:stretch>
            <a:fillRect/>
          </a:stretch>
        </p:blipFill>
        <p:spPr>
          <a:xfrm>
            <a:off x="7793925" y="3592300"/>
            <a:ext cx="1229224" cy="1065926"/>
          </a:xfrm>
          <a:prstGeom prst="rect">
            <a:avLst/>
          </a:prstGeom>
          <a:noFill/>
          <a:ln>
            <a:noFill/>
          </a:ln>
        </p:spPr>
      </p:pic>
      <p:pic>
        <p:nvPicPr>
          <p:cNvPr id="140" name="Google Shape;140;p23"/>
          <p:cNvPicPr preferRelativeResize="0"/>
          <p:nvPr/>
        </p:nvPicPr>
        <p:blipFill>
          <a:blip r:embed="rId4">
            <a:alphaModFix/>
          </a:blip>
          <a:stretch>
            <a:fillRect/>
          </a:stretch>
        </p:blipFill>
        <p:spPr>
          <a:xfrm>
            <a:off x="238346" y="3508601"/>
            <a:ext cx="1386804" cy="1176075"/>
          </a:xfrm>
          <a:prstGeom prst="rect">
            <a:avLst/>
          </a:prstGeom>
          <a:noFill/>
          <a:ln>
            <a:noFill/>
          </a:ln>
        </p:spPr>
      </p:pic>
      <p:pic>
        <p:nvPicPr>
          <p:cNvPr id="141" name="Google Shape;141;p23"/>
          <p:cNvPicPr preferRelativeResize="0"/>
          <p:nvPr/>
        </p:nvPicPr>
        <p:blipFill>
          <a:blip r:embed="rId4">
            <a:alphaModFix/>
          </a:blip>
          <a:stretch>
            <a:fillRect/>
          </a:stretch>
        </p:blipFill>
        <p:spPr>
          <a:xfrm>
            <a:off x="7354825" y="1370388"/>
            <a:ext cx="1852549" cy="1305075"/>
          </a:xfrm>
          <a:prstGeom prst="rect">
            <a:avLst/>
          </a:prstGeom>
          <a:noFill/>
          <a:ln>
            <a:noFill/>
          </a:ln>
        </p:spPr>
      </p:pic>
      <p:sp>
        <p:nvSpPr>
          <p:cNvPr id="142" name="Google Shape;142;p23"/>
          <p:cNvSpPr txBox="1"/>
          <p:nvPr/>
        </p:nvSpPr>
        <p:spPr>
          <a:xfrm>
            <a:off x="563200" y="3896525"/>
            <a:ext cx="73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aleway"/>
                <a:ea typeface="Raleway"/>
                <a:cs typeface="Raleway"/>
                <a:sym typeface="Raleway"/>
              </a:rPr>
              <a:t>Age</a:t>
            </a:r>
            <a:endParaRPr b="1">
              <a:latin typeface="Raleway"/>
              <a:ea typeface="Raleway"/>
              <a:cs typeface="Raleway"/>
              <a:sym typeface="Raleway"/>
            </a:endParaRPr>
          </a:p>
        </p:txBody>
      </p:sp>
      <p:sp>
        <p:nvSpPr>
          <p:cNvPr id="143" name="Google Shape;143;p23"/>
          <p:cNvSpPr txBox="1"/>
          <p:nvPr/>
        </p:nvSpPr>
        <p:spPr>
          <a:xfrm>
            <a:off x="7782350" y="1738225"/>
            <a:ext cx="9975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000">
                <a:latin typeface="Raleway"/>
                <a:ea typeface="Raleway"/>
                <a:cs typeface="Raleway"/>
                <a:sym typeface="Raleway"/>
              </a:rPr>
              <a:t>Player Position</a:t>
            </a:r>
            <a:r>
              <a:rPr lang="es" sz="1500">
                <a:latin typeface="Raleway"/>
                <a:ea typeface="Raleway"/>
                <a:cs typeface="Raleway"/>
                <a:sym typeface="Raleway"/>
              </a:rPr>
              <a:t> </a:t>
            </a:r>
            <a:endParaRPr sz="1500">
              <a:latin typeface="Raleway"/>
              <a:ea typeface="Raleway"/>
              <a:cs typeface="Raleway"/>
              <a:sym typeface="Raleway"/>
            </a:endParaRPr>
          </a:p>
        </p:txBody>
      </p:sp>
      <p:sp>
        <p:nvSpPr>
          <p:cNvPr id="144" name="Google Shape;144;p23"/>
          <p:cNvSpPr txBox="1"/>
          <p:nvPr/>
        </p:nvSpPr>
        <p:spPr>
          <a:xfrm>
            <a:off x="8039975" y="3963713"/>
            <a:ext cx="737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900">
                <a:latin typeface="Raleway"/>
                <a:ea typeface="Raleway"/>
                <a:cs typeface="Raleway"/>
                <a:sym typeface="Raleway"/>
              </a:rPr>
              <a:t>Games</a:t>
            </a:r>
            <a:endParaRPr b="1" sz="1100">
              <a:latin typeface="Raleway"/>
              <a:ea typeface="Raleway"/>
              <a:cs typeface="Raleway"/>
              <a:sym typeface="Raleway"/>
            </a:endParaRPr>
          </a:p>
        </p:txBody>
      </p:sp>
      <p:pic>
        <p:nvPicPr>
          <p:cNvPr id="145" name="Google Shape;145;p23"/>
          <p:cNvPicPr preferRelativeResize="0"/>
          <p:nvPr/>
        </p:nvPicPr>
        <p:blipFill>
          <a:blip r:embed="rId4">
            <a:alphaModFix/>
          </a:blip>
          <a:stretch>
            <a:fillRect/>
          </a:stretch>
        </p:blipFill>
        <p:spPr>
          <a:xfrm>
            <a:off x="5862800" y="3963713"/>
            <a:ext cx="1386799" cy="1065925"/>
          </a:xfrm>
          <a:prstGeom prst="rect">
            <a:avLst/>
          </a:prstGeom>
          <a:noFill/>
          <a:ln>
            <a:noFill/>
          </a:ln>
        </p:spPr>
      </p:pic>
      <p:sp>
        <p:nvSpPr>
          <p:cNvPr id="146" name="Google Shape;146;p23"/>
          <p:cNvSpPr txBox="1"/>
          <p:nvPr/>
        </p:nvSpPr>
        <p:spPr>
          <a:xfrm>
            <a:off x="6057438" y="4296575"/>
            <a:ext cx="99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aleway"/>
                <a:ea typeface="Raleway"/>
                <a:cs typeface="Raleway"/>
                <a:sym typeface="Raleway"/>
              </a:rPr>
              <a:t>Goals</a:t>
            </a:r>
            <a:endParaRPr b="1">
              <a:latin typeface="Raleway"/>
              <a:ea typeface="Raleway"/>
              <a:cs typeface="Raleway"/>
              <a:sym typeface="Raleway"/>
            </a:endParaRPr>
          </a:p>
        </p:txBody>
      </p:sp>
      <p:pic>
        <p:nvPicPr>
          <p:cNvPr id="147" name="Google Shape;147;p23"/>
          <p:cNvPicPr preferRelativeResize="0"/>
          <p:nvPr/>
        </p:nvPicPr>
        <p:blipFill>
          <a:blip r:embed="rId4">
            <a:alphaModFix/>
          </a:blip>
          <a:stretch>
            <a:fillRect/>
          </a:stretch>
        </p:blipFill>
        <p:spPr>
          <a:xfrm>
            <a:off x="1334950" y="2739950"/>
            <a:ext cx="1386800" cy="1065925"/>
          </a:xfrm>
          <a:prstGeom prst="rect">
            <a:avLst/>
          </a:prstGeom>
          <a:noFill/>
          <a:ln>
            <a:noFill/>
          </a:ln>
        </p:spPr>
      </p:pic>
      <p:sp>
        <p:nvSpPr>
          <p:cNvPr id="148" name="Google Shape;148;p23"/>
          <p:cNvSpPr txBox="1"/>
          <p:nvPr/>
        </p:nvSpPr>
        <p:spPr>
          <a:xfrm>
            <a:off x="1698825" y="3070975"/>
            <a:ext cx="806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latin typeface="Raleway"/>
                <a:ea typeface="Raleway"/>
                <a:cs typeface="Raleway"/>
                <a:sym typeface="Raleway"/>
              </a:rPr>
              <a:t>Assists</a:t>
            </a:r>
            <a:endParaRPr b="1" sz="1100">
              <a:latin typeface="Raleway"/>
              <a:ea typeface="Raleway"/>
              <a:cs typeface="Raleway"/>
              <a:sym typeface="Raleway"/>
            </a:endParaRPr>
          </a:p>
        </p:txBody>
      </p:sp>
      <p:pic>
        <p:nvPicPr>
          <p:cNvPr id="149" name="Google Shape;149;p23"/>
          <p:cNvPicPr preferRelativeResize="0"/>
          <p:nvPr/>
        </p:nvPicPr>
        <p:blipFill>
          <a:blip r:embed="rId4">
            <a:alphaModFix/>
          </a:blip>
          <a:stretch>
            <a:fillRect/>
          </a:stretch>
        </p:blipFill>
        <p:spPr>
          <a:xfrm>
            <a:off x="1973400" y="3744075"/>
            <a:ext cx="1503525" cy="1305075"/>
          </a:xfrm>
          <a:prstGeom prst="rect">
            <a:avLst/>
          </a:prstGeom>
          <a:noFill/>
          <a:ln>
            <a:noFill/>
          </a:ln>
        </p:spPr>
      </p:pic>
      <p:sp>
        <p:nvSpPr>
          <p:cNvPr id="150" name="Google Shape;150;p23"/>
          <p:cNvSpPr txBox="1"/>
          <p:nvPr/>
        </p:nvSpPr>
        <p:spPr>
          <a:xfrm>
            <a:off x="2428450" y="4135013"/>
            <a:ext cx="737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latin typeface="Raleway"/>
                <a:ea typeface="Raleway"/>
                <a:cs typeface="Raleway"/>
                <a:sym typeface="Raleway"/>
              </a:rPr>
              <a:t>Hours Played</a:t>
            </a:r>
            <a:endParaRPr b="1" sz="1100">
              <a:latin typeface="Raleway"/>
              <a:ea typeface="Raleway"/>
              <a:cs typeface="Raleway"/>
              <a:sym typeface="Raleway"/>
            </a:endParaRPr>
          </a:p>
        </p:txBody>
      </p:sp>
      <p:pic>
        <p:nvPicPr>
          <p:cNvPr id="151" name="Google Shape;151;p23"/>
          <p:cNvPicPr preferRelativeResize="0"/>
          <p:nvPr/>
        </p:nvPicPr>
        <p:blipFill>
          <a:blip r:embed="rId4">
            <a:alphaModFix/>
          </a:blip>
          <a:stretch>
            <a:fillRect/>
          </a:stretch>
        </p:blipFill>
        <p:spPr>
          <a:xfrm>
            <a:off x="5783800" y="1626939"/>
            <a:ext cx="1229224" cy="944810"/>
          </a:xfrm>
          <a:prstGeom prst="rect">
            <a:avLst/>
          </a:prstGeom>
          <a:noFill/>
          <a:ln>
            <a:noFill/>
          </a:ln>
        </p:spPr>
      </p:pic>
      <p:sp>
        <p:nvSpPr>
          <p:cNvPr id="152" name="Google Shape;152;p23"/>
          <p:cNvSpPr txBox="1"/>
          <p:nvPr/>
        </p:nvSpPr>
        <p:spPr>
          <a:xfrm>
            <a:off x="6152988" y="1883788"/>
            <a:ext cx="80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800">
                <a:latin typeface="Raleway"/>
                <a:ea typeface="Raleway"/>
                <a:cs typeface="Raleway"/>
                <a:sym typeface="Raleway"/>
              </a:rPr>
              <a:t>Yellow Card</a:t>
            </a:r>
            <a:r>
              <a:rPr lang="es" sz="800">
                <a:latin typeface="Raleway"/>
                <a:ea typeface="Raleway"/>
                <a:cs typeface="Raleway"/>
                <a:sym typeface="Raleway"/>
              </a:rPr>
              <a:t>s</a:t>
            </a:r>
            <a:endParaRPr sz="800">
              <a:latin typeface="Raleway"/>
              <a:ea typeface="Raleway"/>
              <a:cs typeface="Raleway"/>
              <a:sym typeface="Raleway"/>
            </a:endParaRPr>
          </a:p>
        </p:txBody>
      </p:sp>
      <p:pic>
        <p:nvPicPr>
          <p:cNvPr id="153" name="Google Shape;153;p23"/>
          <p:cNvPicPr preferRelativeResize="0"/>
          <p:nvPr/>
        </p:nvPicPr>
        <p:blipFill>
          <a:blip r:embed="rId4">
            <a:alphaModFix/>
          </a:blip>
          <a:stretch>
            <a:fillRect/>
          </a:stretch>
        </p:blipFill>
        <p:spPr>
          <a:xfrm>
            <a:off x="2182387" y="1730664"/>
            <a:ext cx="1229225" cy="944809"/>
          </a:xfrm>
          <a:prstGeom prst="rect">
            <a:avLst/>
          </a:prstGeom>
          <a:noFill/>
          <a:ln>
            <a:noFill/>
          </a:ln>
        </p:spPr>
      </p:pic>
      <p:sp>
        <p:nvSpPr>
          <p:cNvPr id="154" name="Google Shape;154;p23"/>
          <p:cNvSpPr txBox="1"/>
          <p:nvPr/>
        </p:nvSpPr>
        <p:spPr>
          <a:xfrm>
            <a:off x="2566638" y="1949125"/>
            <a:ext cx="73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900">
                <a:latin typeface="Raleway"/>
                <a:ea typeface="Raleway"/>
                <a:cs typeface="Raleway"/>
                <a:sym typeface="Raleway"/>
              </a:rPr>
              <a:t>Red Cards</a:t>
            </a:r>
            <a:endParaRPr b="1" sz="900">
              <a:latin typeface="Raleway"/>
              <a:ea typeface="Raleway"/>
              <a:cs typeface="Raleway"/>
              <a:sym typeface="Raleway"/>
            </a:endParaRPr>
          </a:p>
        </p:txBody>
      </p:sp>
      <p:pic>
        <p:nvPicPr>
          <p:cNvPr id="155" name="Google Shape;155;p23"/>
          <p:cNvPicPr preferRelativeResize="0"/>
          <p:nvPr/>
        </p:nvPicPr>
        <p:blipFill>
          <a:blip r:embed="rId4">
            <a:alphaModFix/>
          </a:blip>
          <a:stretch>
            <a:fillRect/>
          </a:stretch>
        </p:blipFill>
        <p:spPr>
          <a:xfrm>
            <a:off x="5475" y="1446800"/>
            <a:ext cx="1852550" cy="1305075"/>
          </a:xfrm>
          <a:prstGeom prst="rect">
            <a:avLst/>
          </a:prstGeom>
          <a:noFill/>
          <a:ln>
            <a:noFill/>
          </a:ln>
        </p:spPr>
      </p:pic>
      <p:sp>
        <p:nvSpPr>
          <p:cNvPr id="156" name="Google Shape;156;p23"/>
          <p:cNvSpPr txBox="1"/>
          <p:nvPr/>
        </p:nvSpPr>
        <p:spPr>
          <a:xfrm>
            <a:off x="563200" y="1776075"/>
            <a:ext cx="737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000">
                <a:latin typeface="Raleway"/>
                <a:ea typeface="Raleway"/>
                <a:cs typeface="Raleway"/>
                <a:sym typeface="Raleway"/>
              </a:rPr>
              <a:t>Club Market Value</a:t>
            </a:r>
            <a:endParaRPr b="1" sz="1000">
              <a:latin typeface="Raleway"/>
              <a:ea typeface="Raleway"/>
              <a:cs typeface="Raleway"/>
              <a:sym typeface="Raleway"/>
            </a:endParaRPr>
          </a:p>
        </p:txBody>
      </p:sp>
      <p:pic>
        <p:nvPicPr>
          <p:cNvPr id="157" name="Google Shape;157;p23"/>
          <p:cNvPicPr preferRelativeResize="0"/>
          <p:nvPr/>
        </p:nvPicPr>
        <p:blipFill>
          <a:blip r:embed="rId4">
            <a:alphaModFix/>
          </a:blip>
          <a:stretch>
            <a:fillRect/>
          </a:stretch>
        </p:blipFill>
        <p:spPr>
          <a:xfrm>
            <a:off x="6422250" y="2615200"/>
            <a:ext cx="1503525" cy="1305075"/>
          </a:xfrm>
          <a:prstGeom prst="rect">
            <a:avLst/>
          </a:prstGeom>
          <a:noFill/>
          <a:ln>
            <a:noFill/>
          </a:ln>
        </p:spPr>
      </p:pic>
      <p:sp>
        <p:nvSpPr>
          <p:cNvPr id="158" name="Google Shape;158;p23"/>
          <p:cNvSpPr txBox="1"/>
          <p:nvPr/>
        </p:nvSpPr>
        <p:spPr>
          <a:xfrm>
            <a:off x="6805456" y="3052175"/>
            <a:ext cx="737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900">
                <a:latin typeface="Raleway"/>
                <a:ea typeface="Raleway"/>
                <a:cs typeface="Raleway"/>
                <a:sym typeface="Raleway"/>
              </a:rPr>
              <a:t>Transfer </a:t>
            </a:r>
            <a:endParaRPr b="1" sz="900">
              <a:latin typeface="Raleway"/>
              <a:ea typeface="Raleway"/>
              <a:cs typeface="Raleway"/>
              <a:sym typeface="Raleway"/>
            </a:endParaRPr>
          </a:p>
          <a:p>
            <a:pPr indent="0" lvl="0" marL="0" rtl="0" algn="ctr">
              <a:spcBef>
                <a:spcPts val="0"/>
              </a:spcBef>
              <a:spcAft>
                <a:spcPts val="0"/>
              </a:spcAft>
              <a:buNone/>
            </a:pPr>
            <a:r>
              <a:rPr b="1" lang="es" sz="900">
                <a:latin typeface="Raleway"/>
                <a:ea typeface="Raleway"/>
                <a:cs typeface="Raleway"/>
                <a:sym typeface="Raleway"/>
              </a:rPr>
              <a:t>Fee</a:t>
            </a:r>
            <a:endParaRPr b="1" sz="9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24"/>
          <p:cNvSpPr txBox="1"/>
          <p:nvPr>
            <p:ph idx="4294967295" type="title"/>
          </p:nvPr>
        </p:nvSpPr>
        <p:spPr>
          <a:xfrm>
            <a:off x="1973400" y="337125"/>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3600">
                <a:solidFill>
                  <a:schemeClr val="lt1"/>
                </a:solidFill>
              </a:rPr>
              <a:t>Machine Learning Model</a:t>
            </a:r>
            <a:endParaRPr sz="2400">
              <a:solidFill>
                <a:schemeClr val="lt1"/>
              </a:solidFill>
            </a:endParaRPr>
          </a:p>
        </p:txBody>
      </p:sp>
      <p:sp>
        <p:nvSpPr>
          <p:cNvPr id="164" name="Google Shape;164;p24"/>
          <p:cNvSpPr txBox="1"/>
          <p:nvPr>
            <p:ph idx="4294967295" type="title"/>
          </p:nvPr>
        </p:nvSpPr>
        <p:spPr>
          <a:xfrm>
            <a:off x="1173600" y="1719275"/>
            <a:ext cx="67968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b="0" lang="es" sz="1800">
                <a:solidFill>
                  <a:schemeClr val="lt1"/>
                </a:solidFill>
                <a:latin typeface="Lato"/>
                <a:ea typeface="Lato"/>
                <a:cs typeface="Lato"/>
                <a:sym typeface="Lato"/>
              </a:rPr>
              <a:t>We used a multiple linear regression analysis because the multiple regression model not only helps us to make predictions about the data but also can help us to identify the variables that have a significant effect on the dependent variable (market_value). So it was suitable as well as reasonable for us to use here.</a:t>
            </a:r>
            <a:endParaRPr b="0" sz="18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p25"/>
          <p:cNvSpPr txBox="1"/>
          <p:nvPr>
            <p:ph idx="4294967295" type="title"/>
          </p:nvPr>
        </p:nvSpPr>
        <p:spPr>
          <a:xfrm>
            <a:off x="1973400" y="21877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lt1"/>
                </a:solidFill>
              </a:rPr>
              <a:t>Linear </a:t>
            </a:r>
            <a:r>
              <a:rPr lang="es" sz="3600">
                <a:solidFill>
                  <a:schemeClr val="lt1"/>
                </a:solidFill>
              </a:rPr>
              <a:t>Regression</a:t>
            </a:r>
            <a:endParaRPr sz="24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pic>
        <p:nvPicPr>
          <p:cNvPr id="174" name="Google Shape;174;p26"/>
          <p:cNvPicPr preferRelativeResize="0"/>
          <p:nvPr/>
        </p:nvPicPr>
        <p:blipFill>
          <a:blip r:embed="rId4">
            <a:alphaModFix/>
          </a:blip>
          <a:stretch>
            <a:fillRect/>
          </a:stretch>
        </p:blipFill>
        <p:spPr>
          <a:xfrm>
            <a:off x="1248775" y="476975"/>
            <a:ext cx="6646448" cy="4189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7"/>
          <p:cNvSpPr txBox="1"/>
          <p:nvPr>
            <p:ph idx="4294967295" type="title"/>
          </p:nvPr>
        </p:nvSpPr>
        <p:spPr>
          <a:xfrm>
            <a:off x="0" y="1803750"/>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200">
                <a:solidFill>
                  <a:schemeClr val="lt1"/>
                </a:solidFill>
              </a:rPr>
              <a:t>Actual vs Predicted Value</a:t>
            </a:r>
            <a:endParaRPr sz="3200">
              <a:solidFill>
                <a:schemeClr val="lt1"/>
              </a:solidFill>
            </a:endParaRPr>
          </a:p>
          <a:p>
            <a:pPr indent="0" lvl="0" marL="0" rtl="0" algn="ctr">
              <a:spcBef>
                <a:spcPts val="1600"/>
              </a:spcBef>
              <a:spcAft>
                <a:spcPts val="0"/>
              </a:spcAft>
              <a:buNone/>
            </a:pPr>
            <a:r>
              <a:rPr lang="es" sz="3200">
                <a:solidFill>
                  <a:schemeClr val="lt1"/>
                </a:solidFill>
              </a:rPr>
              <a:t>Comparison: Predicted</a:t>
            </a:r>
            <a:endParaRPr sz="3200">
              <a:solidFill>
                <a:schemeClr val="lt1"/>
              </a:solidFill>
            </a:endParaRPr>
          </a:p>
          <a:p>
            <a:pPr indent="0" lvl="0" marL="0" rtl="0" algn="ctr">
              <a:spcBef>
                <a:spcPts val="1600"/>
              </a:spcBef>
              <a:spcAft>
                <a:spcPts val="1600"/>
              </a:spcAft>
              <a:buNone/>
            </a:pPr>
            <a:r>
              <a:rPr lang="es" sz="3200">
                <a:solidFill>
                  <a:schemeClr val="lt1"/>
                </a:solidFill>
              </a:rPr>
              <a:t> Value</a:t>
            </a:r>
            <a:endParaRPr sz="3200">
              <a:solidFill>
                <a:schemeClr val="lt1"/>
              </a:solidFill>
            </a:endParaRPr>
          </a:p>
        </p:txBody>
      </p:sp>
      <p:pic>
        <p:nvPicPr>
          <p:cNvPr id="180" name="Google Shape;180;p27"/>
          <p:cNvPicPr preferRelativeResize="0"/>
          <p:nvPr/>
        </p:nvPicPr>
        <p:blipFill>
          <a:blip r:embed="rId4">
            <a:alphaModFix/>
          </a:blip>
          <a:stretch>
            <a:fillRect/>
          </a:stretch>
        </p:blipFill>
        <p:spPr>
          <a:xfrm>
            <a:off x="5197200" y="0"/>
            <a:ext cx="3946801" cy="51270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1851850" y="2421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lt1"/>
                </a:solidFill>
              </a:rPr>
              <a:t>The reason why we selected this topic?</a:t>
            </a:r>
            <a:endParaRPr sz="2400">
              <a:solidFill>
                <a:schemeClr val="lt1"/>
              </a:solidFill>
            </a:endParaRPr>
          </a:p>
        </p:txBody>
      </p:sp>
      <p:sp>
        <p:nvSpPr>
          <p:cNvPr id="79" name="Google Shape;79;p14"/>
          <p:cNvSpPr txBox="1"/>
          <p:nvPr>
            <p:ph idx="4294967295" type="title"/>
          </p:nvPr>
        </p:nvSpPr>
        <p:spPr>
          <a:xfrm>
            <a:off x="618450" y="1547275"/>
            <a:ext cx="79071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0" lang="es" sz="1400">
                <a:solidFill>
                  <a:schemeClr val="lt1"/>
                </a:solidFill>
                <a:latin typeface="Lato"/>
                <a:ea typeface="Lato"/>
                <a:cs typeface="Lato"/>
                <a:sym typeface="Lato"/>
              </a:rPr>
              <a:t>Nowadays, FIFA is the most important association that governs football federations all over the planet and attracts a lot of fans. Because of its popularity, many football associations obtain huge incomes. Thus, soccer clubs are companies. These companies always make important decisions in relation to who football player they want to employ. It has been a fact that transfers of players make a significant impact on football clubs, cities, countries, and governments. Also, the market value of players provides a budget for these transfers. Therefore, the market value of a player is important to sales and profit for the clubs, which pay attention to analysis and predict player value. So, our question is “ what kind of factors will influence the market value of a player?”</a:t>
            </a:r>
            <a:endParaRPr b="0" sz="14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b="0" sz="1800">
              <a:solidFill>
                <a:schemeClr val="lt1"/>
              </a:solidFill>
              <a:latin typeface="Lato"/>
              <a:ea typeface="Lato"/>
              <a:cs typeface="Lato"/>
              <a:sym typeface="Lato"/>
            </a:endParaRPr>
          </a:p>
        </p:txBody>
      </p:sp>
      <p:pic>
        <p:nvPicPr>
          <p:cNvPr id="80" name="Google Shape;80;p14"/>
          <p:cNvPicPr preferRelativeResize="0"/>
          <p:nvPr/>
        </p:nvPicPr>
        <p:blipFill>
          <a:blip r:embed="rId4">
            <a:alphaModFix/>
          </a:blip>
          <a:stretch>
            <a:fillRect/>
          </a:stretch>
        </p:blipFill>
        <p:spPr>
          <a:xfrm>
            <a:off x="6617450" y="3697873"/>
            <a:ext cx="2288425" cy="1259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1851850" y="2421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lt1"/>
                </a:solidFill>
              </a:rPr>
              <a:t>Questions We hope to answer with the data</a:t>
            </a:r>
            <a:endParaRPr sz="2400">
              <a:solidFill>
                <a:schemeClr val="lt1"/>
              </a:solidFill>
            </a:endParaRPr>
          </a:p>
        </p:txBody>
      </p:sp>
      <p:sp>
        <p:nvSpPr>
          <p:cNvPr id="86" name="Google Shape;86;p15"/>
          <p:cNvSpPr txBox="1"/>
          <p:nvPr>
            <p:ph idx="4294967295" type="title"/>
          </p:nvPr>
        </p:nvSpPr>
        <p:spPr>
          <a:xfrm>
            <a:off x="618450" y="1547275"/>
            <a:ext cx="7907100" cy="3067500"/>
          </a:xfrm>
          <a:prstGeom prst="rect">
            <a:avLst/>
          </a:prstGeom>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Clr>
                <a:schemeClr val="lt1"/>
              </a:buClr>
              <a:buSzPts val="1700"/>
              <a:buFont typeface="Lato"/>
              <a:buChar char="●"/>
            </a:pPr>
            <a:r>
              <a:rPr b="0" lang="es" sz="1700">
                <a:solidFill>
                  <a:schemeClr val="lt1"/>
                </a:solidFill>
                <a:latin typeface="Lato"/>
                <a:ea typeface="Lato"/>
                <a:cs typeface="Lato"/>
                <a:sym typeface="Lato"/>
              </a:rPr>
              <a:t>what kind of factors will influence the market value of a player?</a:t>
            </a:r>
            <a:endParaRPr b="0" sz="1700">
              <a:solidFill>
                <a:schemeClr val="lt1"/>
              </a:solidFill>
              <a:latin typeface="Lato"/>
              <a:ea typeface="Lato"/>
              <a:cs typeface="Lato"/>
              <a:sym typeface="Lato"/>
            </a:endParaRPr>
          </a:p>
          <a:p>
            <a:pPr indent="0" lvl="0" marL="457200" rtl="0" algn="just">
              <a:lnSpc>
                <a:spcPct val="115000"/>
              </a:lnSpc>
              <a:spcBef>
                <a:spcPts val="1600"/>
              </a:spcBef>
              <a:spcAft>
                <a:spcPts val="0"/>
              </a:spcAft>
              <a:buNone/>
            </a:pPr>
            <a:r>
              <a:t/>
            </a:r>
            <a:endParaRPr b="0" sz="1700">
              <a:solidFill>
                <a:schemeClr val="lt1"/>
              </a:solidFill>
              <a:latin typeface="Lato"/>
              <a:ea typeface="Lato"/>
              <a:cs typeface="Lato"/>
              <a:sym typeface="Lato"/>
            </a:endParaRPr>
          </a:p>
          <a:p>
            <a:pPr indent="-336550" lvl="0" marL="457200" rtl="0" algn="just">
              <a:lnSpc>
                <a:spcPct val="115000"/>
              </a:lnSpc>
              <a:spcBef>
                <a:spcPts val="1600"/>
              </a:spcBef>
              <a:spcAft>
                <a:spcPts val="0"/>
              </a:spcAft>
              <a:buClr>
                <a:schemeClr val="lt1"/>
              </a:buClr>
              <a:buSzPts val="1700"/>
              <a:buFont typeface="Lato"/>
              <a:buChar char="●"/>
            </a:pPr>
            <a:r>
              <a:rPr b="0" lang="es" sz="1700">
                <a:solidFill>
                  <a:schemeClr val="lt1"/>
                </a:solidFill>
                <a:latin typeface="Lato"/>
                <a:ea typeface="Lato"/>
                <a:cs typeface="Lato"/>
                <a:sym typeface="Lato"/>
              </a:rPr>
              <a:t>How much does the market value of the players increase on average?</a:t>
            </a:r>
            <a:endParaRPr b="0" sz="1700">
              <a:solidFill>
                <a:schemeClr val="lt1"/>
              </a:solidFill>
              <a:latin typeface="Lato"/>
              <a:ea typeface="Lato"/>
              <a:cs typeface="Lato"/>
              <a:sym typeface="Lato"/>
            </a:endParaRPr>
          </a:p>
          <a:p>
            <a:pPr indent="0" lvl="0" marL="457200" rtl="0" algn="just">
              <a:lnSpc>
                <a:spcPct val="115000"/>
              </a:lnSpc>
              <a:spcBef>
                <a:spcPts val="1600"/>
              </a:spcBef>
              <a:spcAft>
                <a:spcPts val="0"/>
              </a:spcAft>
              <a:buNone/>
            </a:pPr>
            <a:r>
              <a:t/>
            </a:r>
            <a:endParaRPr b="0" sz="1700">
              <a:solidFill>
                <a:schemeClr val="lt1"/>
              </a:solidFill>
              <a:latin typeface="Lato"/>
              <a:ea typeface="Lato"/>
              <a:cs typeface="Lato"/>
              <a:sym typeface="Lato"/>
            </a:endParaRPr>
          </a:p>
          <a:p>
            <a:pPr indent="-336550" lvl="0" marL="457200" rtl="0" algn="just">
              <a:lnSpc>
                <a:spcPct val="115000"/>
              </a:lnSpc>
              <a:spcBef>
                <a:spcPts val="1600"/>
              </a:spcBef>
              <a:spcAft>
                <a:spcPts val="0"/>
              </a:spcAft>
              <a:buClr>
                <a:schemeClr val="lt1"/>
              </a:buClr>
              <a:buSzPts val="1700"/>
              <a:buFont typeface="Lato"/>
              <a:buChar char="●"/>
            </a:pPr>
            <a:r>
              <a:rPr b="0" lang="es" sz="1700">
                <a:solidFill>
                  <a:schemeClr val="lt1"/>
                </a:solidFill>
                <a:latin typeface="Lato"/>
                <a:ea typeface="Lato"/>
                <a:cs typeface="Lato"/>
                <a:sym typeface="Lato"/>
              </a:rPr>
              <a:t>Player performance and club rank can make a significant impact on player value.</a:t>
            </a:r>
            <a:endParaRPr b="0" sz="17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b="0" sz="18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1851850" y="2421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lt1"/>
                </a:solidFill>
              </a:rPr>
              <a:t>Project Objective &amp; Target Audience</a:t>
            </a:r>
            <a:endParaRPr sz="2400">
              <a:solidFill>
                <a:schemeClr val="lt1"/>
              </a:solidFill>
            </a:endParaRPr>
          </a:p>
        </p:txBody>
      </p:sp>
      <p:sp>
        <p:nvSpPr>
          <p:cNvPr id="92" name="Google Shape;92;p16"/>
          <p:cNvSpPr txBox="1"/>
          <p:nvPr>
            <p:ph idx="4294967295" type="title"/>
          </p:nvPr>
        </p:nvSpPr>
        <p:spPr>
          <a:xfrm>
            <a:off x="1851850" y="1547275"/>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s" sz="1800">
                <a:solidFill>
                  <a:schemeClr val="lt1"/>
                </a:solidFill>
                <a:latin typeface="Lato"/>
                <a:ea typeface="Lato"/>
                <a:cs typeface="Lato"/>
                <a:sym typeface="Lato"/>
              </a:rPr>
              <a:t>Develop an optimal model using Linear regression to predict the market values  of the players.</a:t>
            </a:r>
            <a:endParaRPr b="0" sz="1800">
              <a:solidFill>
                <a:schemeClr val="lt1"/>
              </a:solidFill>
              <a:latin typeface="Lato"/>
              <a:ea typeface="Lato"/>
              <a:cs typeface="Lato"/>
              <a:sym typeface="Lato"/>
            </a:endParaRPr>
          </a:p>
          <a:p>
            <a:pPr indent="-342900" lvl="0" marL="457200" rtl="0" algn="l">
              <a:lnSpc>
                <a:spcPct val="115000"/>
              </a:lnSpc>
              <a:spcBef>
                <a:spcPts val="1600"/>
              </a:spcBef>
              <a:spcAft>
                <a:spcPts val="0"/>
              </a:spcAft>
              <a:buClr>
                <a:schemeClr val="lt1"/>
              </a:buClr>
              <a:buSzPts val="1800"/>
              <a:buFont typeface="Lato"/>
              <a:buChar char="❏"/>
            </a:pPr>
            <a:r>
              <a:rPr b="0" lang="es" sz="1800">
                <a:solidFill>
                  <a:schemeClr val="lt1"/>
                </a:solidFill>
                <a:latin typeface="Lato"/>
                <a:ea typeface="Lato"/>
                <a:cs typeface="Lato"/>
                <a:sym typeface="Lato"/>
              </a:rPr>
              <a:t>Target Audience</a:t>
            </a:r>
            <a:endParaRPr b="0" sz="18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b="0" lang="es" sz="1800">
                <a:solidFill>
                  <a:schemeClr val="lt1"/>
                </a:solidFill>
                <a:latin typeface="Lato"/>
                <a:ea typeface="Lato"/>
                <a:cs typeface="Lato"/>
                <a:sym typeface="Lato"/>
              </a:rPr>
              <a:t>            Sports statistics fans</a:t>
            </a:r>
            <a:endParaRPr b="0" sz="18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b="0" lang="es" sz="1800">
                <a:solidFill>
                  <a:schemeClr val="lt1"/>
                </a:solidFill>
                <a:latin typeface="Lato"/>
                <a:ea typeface="Lato"/>
                <a:cs typeface="Lato"/>
                <a:sym typeface="Lato"/>
              </a:rPr>
              <a:t>             Enthusiasts of football</a:t>
            </a:r>
            <a:endParaRPr b="0" sz="18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b="0" sz="1800">
              <a:solidFill>
                <a:schemeClr val="lt1"/>
              </a:solidFill>
              <a:latin typeface="Lato"/>
              <a:ea typeface="Lato"/>
              <a:cs typeface="Lato"/>
              <a:sym typeface="Lato"/>
            </a:endParaRPr>
          </a:p>
        </p:txBody>
      </p:sp>
      <p:pic>
        <p:nvPicPr>
          <p:cNvPr id="93" name="Google Shape;93;p16"/>
          <p:cNvPicPr preferRelativeResize="0"/>
          <p:nvPr/>
        </p:nvPicPr>
        <p:blipFill rotWithShape="1">
          <a:blip r:embed="rId4">
            <a:alphaModFix/>
          </a:blip>
          <a:srcRect b="0" l="0" r="0" t="0"/>
          <a:stretch/>
        </p:blipFill>
        <p:spPr>
          <a:xfrm>
            <a:off x="5761225" y="2571750"/>
            <a:ext cx="3208625" cy="2051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17"/>
          <p:cNvSpPr txBox="1"/>
          <p:nvPr>
            <p:ph idx="4294967295" type="title"/>
          </p:nvPr>
        </p:nvSpPr>
        <p:spPr>
          <a:xfrm>
            <a:off x="1973400" y="337125"/>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3600">
                <a:solidFill>
                  <a:schemeClr val="lt1"/>
                </a:solidFill>
              </a:rPr>
              <a:t>Hypothesis</a:t>
            </a:r>
            <a:endParaRPr sz="2400">
              <a:solidFill>
                <a:schemeClr val="lt1"/>
              </a:solidFill>
            </a:endParaRPr>
          </a:p>
        </p:txBody>
      </p:sp>
      <p:sp>
        <p:nvSpPr>
          <p:cNvPr id="99" name="Google Shape;99;p17"/>
          <p:cNvSpPr txBox="1"/>
          <p:nvPr>
            <p:ph idx="4294967295" type="title"/>
          </p:nvPr>
        </p:nvSpPr>
        <p:spPr>
          <a:xfrm>
            <a:off x="1173600" y="1458275"/>
            <a:ext cx="67968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0" lang="es" sz="1800">
                <a:solidFill>
                  <a:schemeClr val="lt1"/>
                </a:solidFill>
                <a:latin typeface="Lato"/>
                <a:ea typeface="Lato"/>
                <a:cs typeface="Lato"/>
                <a:sym typeface="Lato"/>
              </a:rPr>
              <a:t>Player personal information, player performance and club </a:t>
            </a:r>
            <a:r>
              <a:rPr b="0" lang="es" sz="1800">
                <a:solidFill>
                  <a:schemeClr val="lt1"/>
                </a:solidFill>
                <a:latin typeface="Lato"/>
                <a:ea typeface="Lato"/>
                <a:cs typeface="Lato"/>
                <a:sym typeface="Lato"/>
              </a:rPr>
              <a:t>market</a:t>
            </a:r>
            <a:r>
              <a:rPr b="0" lang="es" sz="1800">
                <a:solidFill>
                  <a:schemeClr val="lt1"/>
                </a:solidFill>
                <a:latin typeface="Lato"/>
                <a:ea typeface="Lato"/>
                <a:cs typeface="Lato"/>
                <a:sym typeface="Lato"/>
              </a:rPr>
              <a:t> value can make a significant impact on player value.</a:t>
            </a:r>
            <a:endParaRPr b="0" sz="2000">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b="0" sz="18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b="0" sz="18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18"/>
          <p:cNvSpPr txBox="1"/>
          <p:nvPr>
            <p:ph idx="4294967295" type="title"/>
          </p:nvPr>
        </p:nvSpPr>
        <p:spPr>
          <a:xfrm>
            <a:off x="1973400" y="337125"/>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3600">
                <a:solidFill>
                  <a:schemeClr val="lt1"/>
                </a:solidFill>
              </a:rPr>
              <a:t>Data</a:t>
            </a:r>
            <a:endParaRPr sz="2400">
              <a:solidFill>
                <a:schemeClr val="lt1"/>
              </a:solidFill>
            </a:endParaRPr>
          </a:p>
        </p:txBody>
      </p:sp>
      <p:sp>
        <p:nvSpPr>
          <p:cNvPr id="105" name="Google Shape;105;p18"/>
          <p:cNvSpPr txBox="1"/>
          <p:nvPr>
            <p:ph idx="4294967295" type="title"/>
          </p:nvPr>
        </p:nvSpPr>
        <p:spPr>
          <a:xfrm>
            <a:off x="1173600" y="1105125"/>
            <a:ext cx="67968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s" sz="1800">
                <a:solidFill>
                  <a:schemeClr val="lt1"/>
                </a:solidFill>
                <a:latin typeface="Lato"/>
                <a:ea typeface="Lato"/>
                <a:cs typeface="Lato"/>
                <a:sym typeface="Lato"/>
              </a:rPr>
              <a:t>Develop an optimal model using Linear regression to predict the performance of the players.</a:t>
            </a:r>
            <a:endParaRPr b="0" sz="1800">
              <a:solidFill>
                <a:schemeClr val="lt1"/>
              </a:solidFill>
              <a:latin typeface="Lato"/>
              <a:ea typeface="Lato"/>
              <a:cs typeface="Lato"/>
              <a:sym typeface="Lato"/>
            </a:endParaRPr>
          </a:p>
          <a:p>
            <a:pPr indent="-342900" lvl="0" marL="457200" rtl="0" algn="l">
              <a:lnSpc>
                <a:spcPct val="115000"/>
              </a:lnSpc>
              <a:spcBef>
                <a:spcPts val="1600"/>
              </a:spcBef>
              <a:spcAft>
                <a:spcPts val="0"/>
              </a:spcAft>
              <a:buClr>
                <a:schemeClr val="lt1"/>
              </a:buClr>
              <a:buSzPts val="1800"/>
              <a:buFont typeface="Lato"/>
              <a:buChar char="❏"/>
            </a:pPr>
            <a:r>
              <a:rPr b="0" lang="es" sz="1800">
                <a:solidFill>
                  <a:schemeClr val="lt1"/>
                </a:solidFill>
                <a:latin typeface="Lato"/>
                <a:ea typeface="Lato"/>
                <a:cs typeface="Lato"/>
                <a:sym typeface="Lato"/>
              </a:rPr>
              <a:t>Data Source</a:t>
            </a:r>
            <a:endParaRPr b="0" sz="1800">
              <a:solidFill>
                <a:schemeClr val="lt1"/>
              </a:solidFill>
              <a:latin typeface="Lato"/>
              <a:ea typeface="Lato"/>
              <a:cs typeface="Lato"/>
              <a:sym typeface="Lato"/>
            </a:endParaRPr>
          </a:p>
          <a:p>
            <a:pPr indent="0" lvl="0" marL="0" rtl="0" algn="just">
              <a:lnSpc>
                <a:spcPct val="115000"/>
              </a:lnSpc>
              <a:spcBef>
                <a:spcPts val="1600"/>
              </a:spcBef>
              <a:spcAft>
                <a:spcPts val="0"/>
              </a:spcAft>
              <a:buNone/>
            </a:pPr>
            <a:r>
              <a:rPr b="0" lang="es" sz="1400">
                <a:solidFill>
                  <a:schemeClr val="lt1"/>
                </a:solidFill>
                <a:latin typeface="Lato"/>
                <a:ea typeface="Lato"/>
                <a:cs typeface="Lato"/>
                <a:sym typeface="Lato"/>
              </a:rPr>
              <a:t>2021 Football Data clean, structured and automatically updated football data from  transfermarkt.</a:t>
            </a:r>
            <a:endParaRPr b="0" sz="1400">
              <a:solidFill>
                <a:schemeClr val="lt1"/>
              </a:solidFill>
              <a:latin typeface="Lato"/>
              <a:ea typeface="Lato"/>
              <a:cs typeface="Lato"/>
              <a:sym typeface="Lato"/>
            </a:endParaRPr>
          </a:p>
          <a:p>
            <a:pPr indent="0" lvl="0" marL="0" rtl="0" algn="just">
              <a:lnSpc>
                <a:spcPct val="115000"/>
              </a:lnSpc>
              <a:spcBef>
                <a:spcPts val="1600"/>
              </a:spcBef>
              <a:spcAft>
                <a:spcPts val="0"/>
              </a:spcAft>
              <a:buNone/>
            </a:pPr>
            <a:r>
              <a:rPr b="0" lang="es" sz="1400">
                <a:solidFill>
                  <a:schemeClr val="lt1"/>
                </a:solidFill>
                <a:latin typeface="Lato"/>
                <a:ea typeface="Lato"/>
                <a:cs typeface="Lato"/>
                <a:sym typeface="Lato"/>
              </a:rPr>
              <a:t>2018 Summer window transfer.The dataset of top 250 most expensive football transfers from season 2000-2001 until 2018-2019.</a:t>
            </a:r>
            <a:endParaRPr b="0" sz="1400">
              <a:solidFill>
                <a:schemeClr val="lt1"/>
              </a:solidFill>
              <a:latin typeface="Lato"/>
              <a:ea typeface="Lato"/>
              <a:cs typeface="Lato"/>
              <a:sym typeface="Lato"/>
            </a:endParaRPr>
          </a:p>
          <a:p>
            <a:pPr indent="-342900" lvl="0" marL="457200" rtl="0" algn="just">
              <a:lnSpc>
                <a:spcPct val="115000"/>
              </a:lnSpc>
              <a:spcBef>
                <a:spcPts val="1600"/>
              </a:spcBef>
              <a:spcAft>
                <a:spcPts val="0"/>
              </a:spcAft>
              <a:buClr>
                <a:schemeClr val="lt1"/>
              </a:buClr>
              <a:buSzPts val="1800"/>
              <a:buFont typeface="Lato"/>
              <a:buChar char="❏"/>
            </a:pPr>
            <a:r>
              <a:rPr b="0" lang="es" sz="1800">
                <a:solidFill>
                  <a:schemeClr val="lt1"/>
                </a:solidFill>
                <a:latin typeface="Lato"/>
                <a:ea typeface="Lato"/>
                <a:cs typeface="Lato"/>
                <a:sym typeface="Lato"/>
              </a:rPr>
              <a:t>Data Analysis</a:t>
            </a:r>
            <a:endParaRPr b="0" sz="18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b="0" lang="es" sz="1400">
                <a:solidFill>
                  <a:schemeClr val="lt1"/>
                </a:solidFill>
                <a:latin typeface="Lato"/>
                <a:ea typeface="Lato"/>
                <a:cs typeface="Lato"/>
                <a:sym typeface="Lato"/>
              </a:rPr>
              <a:t>This dataset aims to present up-to-date football data down to the level of performance of the players.</a:t>
            </a:r>
            <a:endParaRPr b="0" sz="2000">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b="0" sz="18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b="0" sz="18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19"/>
          <p:cNvSpPr txBox="1"/>
          <p:nvPr>
            <p:ph idx="4294967295" type="title"/>
          </p:nvPr>
        </p:nvSpPr>
        <p:spPr>
          <a:xfrm>
            <a:off x="1973400" y="337125"/>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3600">
                <a:solidFill>
                  <a:schemeClr val="lt1"/>
                </a:solidFill>
              </a:rPr>
              <a:t>Database</a:t>
            </a:r>
            <a:endParaRPr sz="2400">
              <a:solidFill>
                <a:schemeClr val="lt1"/>
              </a:solidFill>
            </a:endParaRPr>
          </a:p>
        </p:txBody>
      </p:sp>
      <p:sp>
        <p:nvSpPr>
          <p:cNvPr id="111" name="Google Shape;111;p19"/>
          <p:cNvSpPr txBox="1"/>
          <p:nvPr>
            <p:ph idx="4294967295" type="title"/>
          </p:nvPr>
        </p:nvSpPr>
        <p:spPr>
          <a:xfrm>
            <a:off x="1173600" y="1105125"/>
            <a:ext cx="67968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0" lang="es" sz="1800">
                <a:solidFill>
                  <a:schemeClr val="lt1"/>
                </a:solidFill>
                <a:latin typeface="Lato"/>
                <a:ea typeface="Lato"/>
                <a:cs typeface="Lato"/>
                <a:sym typeface="Lato"/>
              </a:rPr>
              <a:t>In order to obtain our target values for our model, we needed to join multiple datasets with information from the players club, games, and player market values, we joined our datasets in SQL as shown in our ERD below to:</a:t>
            </a:r>
            <a:endParaRPr b="0" sz="2000">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b="0" sz="18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b="0" sz="1800">
              <a:solidFill>
                <a:schemeClr val="lt1"/>
              </a:solidFill>
              <a:latin typeface="Lato"/>
              <a:ea typeface="Lato"/>
              <a:cs typeface="Lato"/>
              <a:sym typeface="Lato"/>
            </a:endParaRPr>
          </a:p>
        </p:txBody>
      </p:sp>
      <p:pic>
        <p:nvPicPr>
          <p:cNvPr id="112" name="Google Shape;112;p19"/>
          <p:cNvPicPr preferRelativeResize="0"/>
          <p:nvPr/>
        </p:nvPicPr>
        <p:blipFill>
          <a:blip r:embed="rId4">
            <a:alphaModFix/>
          </a:blip>
          <a:stretch>
            <a:fillRect/>
          </a:stretch>
        </p:blipFill>
        <p:spPr>
          <a:xfrm>
            <a:off x="4375825" y="2226300"/>
            <a:ext cx="4442475" cy="2656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20"/>
          <p:cNvSpPr txBox="1"/>
          <p:nvPr>
            <p:ph idx="4294967295" type="title"/>
          </p:nvPr>
        </p:nvSpPr>
        <p:spPr>
          <a:xfrm>
            <a:off x="73000" y="2187750"/>
            <a:ext cx="4272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3600">
                <a:solidFill>
                  <a:schemeClr val="lt1"/>
                </a:solidFill>
              </a:rPr>
              <a:t>Distribution of age for each Players</a:t>
            </a:r>
            <a:endParaRPr sz="2400">
              <a:solidFill>
                <a:schemeClr val="lt1"/>
              </a:solidFill>
            </a:endParaRPr>
          </a:p>
        </p:txBody>
      </p:sp>
      <p:pic>
        <p:nvPicPr>
          <p:cNvPr id="118" name="Google Shape;118;p20"/>
          <p:cNvPicPr preferRelativeResize="0"/>
          <p:nvPr/>
        </p:nvPicPr>
        <p:blipFill>
          <a:blip r:embed="rId4">
            <a:alphaModFix/>
          </a:blip>
          <a:stretch>
            <a:fillRect/>
          </a:stretch>
        </p:blipFill>
        <p:spPr>
          <a:xfrm>
            <a:off x="4345000" y="0"/>
            <a:ext cx="4799000" cy="4928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21"/>
          <p:cNvSpPr txBox="1"/>
          <p:nvPr>
            <p:ph idx="4294967295" type="title"/>
          </p:nvPr>
        </p:nvSpPr>
        <p:spPr>
          <a:xfrm>
            <a:off x="73000" y="2187750"/>
            <a:ext cx="4272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3600">
                <a:solidFill>
                  <a:schemeClr val="lt1"/>
                </a:solidFill>
              </a:rPr>
              <a:t>Correlation Plot</a:t>
            </a:r>
            <a:endParaRPr sz="2400">
              <a:solidFill>
                <a:schemeClr val="lt1"/>
              </a:solidFill>
            </a:endParaRPr>
          </a:p>
        </p:txBody>
      </p:sp>
      <p:pic>
        <p:nvPicPr>
          <p:cNvPr id="124" name="Google Shape;124;p21"/>
          <p:cNvPicPr preferRelativeResize="0"/>
          <p:nvPr/>
        </p:nvPicPr>
        <p:blipFill>
          <a:blip r:embed="rId4">
            <a:alphaModFix/>
          </a:blip>
          <a:stretch>
            <a:fillRect/>
          </a:stretch>
        </p:blipFill>
        <p:spPr>
          <a:xfrm>
            <a:off x="4345000" y="76200"/>
            <a:ext cx="4799000" cy="499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