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4CB1-99E8-4EFE-8352-B380061682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20EF74-5DCB-4F31-A4DB-69ADF18E92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3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ingneuron.com/support-ticket-classification-using-tf-idf-vectorization/" TargetMode="External"/><Relationship Id="rId2" Type="http://schemas.openxmlformats.org/officeDocument/2006/relationships/hyperlink" Target="https://ar5iv.org/pdf/2406.017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shalPatil/Support-Ticket-Classification-using-NL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4659D0-C50D-4A33-8ABB-CF9FFF4AD109}"/>
              </a:ext>
            </a:extLst>
          </p:cNvPr>
          <p:cNvSpPr/>
          <p:nvPr/>
        </p:nvSpPr>
        <p:spPr>
          <a:xfrm>
            <a:off x="481780" y="466567"/>
            <a:ext cx="11080957" cy="74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C4A1A0-BA41-30B5-E96B-9F7A42EDB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0" y="512903"/>
            <a:ext cx="11493911" cy="546115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Support Ticket Classification Report</a:t>
            </a:r>
            <a:endParaRPr lang="en-IN" sz="3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EBFB75-9720-E379-9608-1BDCD2F35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050"/>
              </p:ext>
            </p:extLst>
          </p:nvPr>
        </p:nvGraphicFramePr>
        <p:xfrm>
          <a:off x="1612490" y="2747446"/>
          <a:ext cx="9576620" cy="2493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8310">
                  <a:extLst>
                    <a:ext uri="{9D8B030D-6E8A-4147-A177-3AD203B41FA5}">
                      <a16:colId xmlns:a16="http://schemas.microsoft.com/office/drawing/2014/main" val="888865333"/>
                    </a:ext>
                  </a:extLst>
                </a:gridCol>
                <a:gridCol w="4788310">
                  <a:extLst>
                    <a:ext uri="{9D8B030D-6E8A-4147-A177-3AD203B41FA5}">
                      <a16:colId xmlns:a16="http://schemas.microsoft.com/office/drawing/2014/main" val="961553814"/>
                    </a:ext>
                  </a:extLst>
                </a:gridCol>
              </a:tblGrid>
              <a:tr h="498042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46823"/>
                  </a:ext>
                </a:extLst>
              </a:tr>
              <a:tr h="498042">
                <a:tc>
                  <a:txBody>
                    <a:bodyPr/>
                    <a:lstStyle/>
                    <a:p>
                      <a:r>
                        <a:rPr lang="en-US" dirty="0"/>
                        <a:t>Harsh Mali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4457"/>
                  </a:ext>
                </a:extLst>
              </a:tr>
              <a:tr h="498042">
                <a:tc>
                  <a:txBody>
                    <a:bodyPr/>
                    <a:lstStyle/>
                    <a:p>
                      <a:r>
                        <a:rPr lang="en-US" dirty="0" err="1"/>
                        <a:t>Aashay</a:t>
                      </a:r>
                      <a:r>
                        <a:rPr lang="en-US" dirty="0"/>
                        <a:t> Tembhurne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88598"/>
                  </a:ext>
                </a:extLst>
              </a:tr>
              <a:tr h="498042">
                <a:tc>
                  <a:txBody>
                    <a:bodyPr/>
                    <a:lstStyle/>
                    <a:p>
                      <a:r>
                        <a:rPr lang="en-US" dirty="0"/>
                        <a:t>Anup </a:t>
                      </a:r>
                      <a:r>
                        <a:rPr lang="en-US" dirty="0" err="1"/>
                        <a:t>Dakre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06809"/>
                  </a:ext>
                </a:extLst>
              </a:tr>
              <a:tr h="500978">
                <a:tc>
                  <a:txBody>
                    <a:bodyPr/>
                    <a:lstStyle/>
                    <a:p>
                      <a:r>
                        <a:rPr lang="en-US" dirty="0"/>
                        <a:t>Ayush Dubey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344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E7F729-03CB-E8D3-4FCF-F10FB58C7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66844"/>
              </p:ext>
            </p:extLst>
          </p:nvPr>
        </p:nvGraphicFramePr>
        <p:xfrm>
          <a:off x="1612490" y="1861618"/>
          <a:ext cx="9576618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8309">
                  <a:extLst>
                    <a:ext uri="{9D8B030D-6E8A-4147-A177-3AD203B41FA5}">
                      <a16:colId xmlns:a16="http://schemas.microsoft.com/office/drawing/2014/main" val="1223601389"/>
                    </a:ext>
                  </a:extLst>
                </a:gridCol>
                <a:gridCol w="4788309">
                  <a:extLst>
                    <a:ext uri="{9D8B030D-6E8A-4147-A177-3AD203B41FA5}">
                      <a16:colId xmlns:a16="http://schemas.microsoft.com/office/drawing/2014/main" val="3036575904"/>
                    </a:ext>
                  </a:extLst>
                </a:gridCol>
              </a:tblGrid>
              <a:tr h="211845">
                <a:tc>
                  <a:txBody>
                    <a:bodyPr/>
                    <a:lstStyle/>
                    <a:p>
                      <a:r>
                        <a:rPr lang="en-US" dirty="0"/>
                        <a:t>Team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6056652396519768348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SIIL-TEAM-0003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2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D76D-94C6-2182-3A79-EDE0AF01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B012-8B07-1F20-E479-DCE5BD23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3" y="1946906"/>
            <a:ext cx="7154811" cy="345061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No product can be perfect for everyone, and some manufacturing mistakes can occur here and there.</a:t>
            </a:r>
          </a:p>
          <a:p>
            <a:pPr algn="just"/>
            <a:r>
              <a:rPr lang="en-US" sz="1800" dirty="0"/>
              <a:t>A good company always listens to the reviews of the customers and work accordingly.</a:t>
            </a:r>
          </a:p>
          <a:p>
            <a:pPr algn="just"/>
            <a:r>
              <a:rPr lang="en-US" sz="1800" dirty="0"/>
              <a:t>When a company is bombarded with reviews, it is tedious to go through each review and find issues.</a:t>
            </a:r>
          </a:p>
          <a:p>
            <a:pPr algn="just"/>
            <a:r>
              <a:rPr lang="en-US" sz="1800" dirty="0"/>
              <a:t>We present you a ticket classification system that classifies the reviews to their corresponding ticket type.</a:t>
            </a:r>
          </a:p>
          <a:p>
            <a:pPr algn="just"/>
            <a:r>
              <a:rPr lang="en-US" sz="1800" dirty="0"/>
              <a:t>This system classifies the tickets and helps the organization to reach out their customers.</a:t>
            </a:r>
          </a:p>
        </p:txBody>
      </p:sp>
      <p:pic>
        <p:nvPicPr>
          <p:cNvPr id="1026" name="Picture 2" descr="Free Support Ticket System | Benefits ...">
            <a:extLst>
              <a:ext uri="{FF2B5EF4-FFF2-40B4-BE49-F238E27FC236}">
                <a16:creationId xmlns:a16="http://schemas.microsoft.com/office/drawing/2014/main" id="{B67EA105-12F7-304F-BEC6-EA32EA3C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65" y="1946905"/>
            <a:ext cx="4624235" cy="41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BB5C-A0A4-1167-7CCA-74507150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3" y="2015732"/>
            <a:ext cx="6322142" cy="345061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 support ticket dataset was used from Kaggle. It consists of parameters like issue subject, description of issue, product name, etc.</a:t>
            </a:r>
          </a:p>
          <a:p>
            <a:pPr algn="just"/>
            <a:r>
              <a:rPr lang="en-US" sz="1800" dirty="0"/>
              <a:t>To train the model, parameters like issue description and issue subject was used.</a:t>
            </a:r>
          </a:p>
          <a:p>
            <a:pPr algn="just"/>
            <a:r>
              <a:rPr lang="en-US" sz="1800" dirty="0"/>
              <a:t>The RNN model was used.</a:t>
            </a:r>
          </a:p>
          <a:p>
            <a:pPr algn="just"/>
            <a:r>
              <a:rPr lang="en-US" sz="1800" dirty="0"/>
              <a:t>Finally, a web app was built using streamlit that takes input from user and provides an output.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20BAD8-C603-3FBA-DF49-7784B4BE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2050" name="Picture 2" descr="Research Methodology and Its Importance ...">
            <a:extLst>
              <a:ext uri="{FF2B5EF4-FFF2-40B4-BE49-F238E27FC236}">
                <a16:creationId xmlns:a16="http://schemas.microsoft.com/office/drawing/2014/main" id="{04526DF5-6A17-9987-1B2F-35977CFD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38" y="1978051"/>
            <a:ext cx="5377010" cy="40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76A0-88D6-A849-5BF7-FC06857C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293350" cy="345061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Handled missing values, duplicate records, and incorrect data.</a:t>
            </a:r>
          </a:p>
          <a:p>
            <a:pPr algn="just"/>
            <a:r>
              <a:rPr lang="en-US" sz="1800" dirty="0"/>
              <a:t>Convert data types and encode categorical variables. You may also normalize/standardize features.</a:t>
            </a:r>
          </a:p>
          <a:p>
            <a:pPr algn="just"/>
            <a:r>
              <a:rPr lang="en-US" sz="1800" dirty="0"/>
              <a:t>Dataset was split for training and testing.</a:t>
            </a:r>
          </a:p>
          <a:p>
            <a:pPr algn="just"/>
            <a:r>
              <a:rPr lang="en-US" sz="1800" dirty="0"/>
              <a:t>RNN model was selected and trained.</a:t>
            </a:r>
          </a:p>
          <a:p>
            <a:pPr algn="just"/>
            <a:r>
              <a:rPr lang="en-US" sz="1800" dirty="0"/>
              <a:t>Model was evaluated by calculating accuracy, F1 score and recall.</a:t>
            </a:r>
          </a:p>
          <a:p>
            <a:pPr algn="just"/>
            <a:r>
              <a:rPr lang="en-US" sz="1800" dirty="0"/>
              <a:t>Model is deployed via streamlit.</a:t>
            </a: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D9EEB3-E530-38E7-A2C9-BCAAE1C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Process steps</a:t>
            </a:r>
            <a:endParaRPr lang="en-IN" dirty="0"/>
          </a:p>
        </p:txBody>
      </p:sp>
      <p:pic>
        <p:nvPicPr>
          <p:cNvPr id="3074" name="Picture 2" descr="PDF] Research Methods in Machine Learning: A Content Analysis | Semantic  Scholar">
            <a:extLst>
              <a:ext uri="{FF2B5EF4-FFF2-40B4-BE49-F238E27FC236}">
                <a16:creationId xmlns:a16="http://schemas.microsoft.com/office/drawing/2014/main" id="{0E8C2639-DE42-E6AB-5F3C-2F49095F9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" b="4067"/>
          <a:stretch/>
        </p:blipFill>
        <p:spPr bwMode="auto">
          <a:xfrm>
            <a:off x="7619691" y="2015732"/>
            <a:ext cx="3549753" cy="367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CCB24-EE10-761B-9B47-6304D43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4EA83-72E9-BD06-3C9B-46C3D19E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9" b="17184"/>
          <a:stretch/>
        </p:blipFill>
        <p:spPr>
          <a:xfrm>
            <a:off x="71974" y="2912607"/>
            <a:ext cx="4968632" cy="92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C1959-86EE-C3C7-25B8-E176A5CCB578}"/>
              </a:ext>
            </a:extLst>
          </p:cNvPr>
          <p:cNvSpPr txBox="1"/>
          <p:nvPr/>
        </p:nvSpPr>
        <p:spPr>
          <a:xfrm>
            <a:off x="0" y="2005882"/>
            <a:ext cx="215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came out to be 76.35 percent after 100 epochs.</a:t>
            </a:r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AF8FBB9-87C7-B019-FE75-AC8E2D3B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79" y="1990609"/>
            <a:ext cx="7007447" cy="4090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A8D4DE-8DB2-9862-112F-6C7E5923C901}"/>
              </a:ext>
            </a:extLst>
          </p:cNvPr>
          <p:cNvSpPr txBox="1"/>
          <p:nvPr/>
        </p:nvSpPr>
        <p:spPr>
          <a:xfrm>
            <a:off x="71975" y="4219998"/>
            <a:ext cx="4968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the web app, the user inputs that they have issues with loading the laptop and the product “Laptop” is entered.</a:t>
            </a:r>
          </a:p>
          <a:p>
            <a:pPr algn="just"/>
            <a:r>
              <a:rPr lang="en-US" dirty="0"/>
              <a:t>The model classifies the ticket type as “Technical Issue”.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CC666-9B26-9C2D-12EA-F8FAAFC0BBFB}"/>
              </a:ext>
            </a:extLst>
          </p:cNvPr>
          <p:cNvCxnSpPr>
            <a:cxnSpLocks/>
          </p:cNvCxnSpPr>
          <p:nvPr/>
        </p:nvCxnSpPr>
        <p:spPr>
          <a:xfrm>
            <a:off x="5040605" y="1834090"/>
            <a:ext cx="0" cy="434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034213-71D6-3FB5-E151-42A27905C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4033665"/>
            <a:ext cx="5112579" cy="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23E3-4EEB-B920-44FB-421226F5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classify the tickets based on the descriptions and subjects given.</a:t>
            </a:r>
          </a:p>
          <a:p>
            <a:r>
              <a:rPr lang="en-US" dirty="0"/>
              <a:t>The dataset used had a few missing values which handicapped the project. However, the values were filled so that the model could be built.</a:t>
            </a:r>
          </a:p>
          <a:p>
            <a:r>
              <a:rPr lang="en-US" dirty="0"/>
              <a:t>More improvements could be made with the availability of high-quality dataset.</a:t>
            </a:r>
          </a:p>
          <a:p>
            <a:r>
              <a:rPr lang="en-IN" dirty="0"/>
              <a:t>Furthermore, a high-quality dataset will considerably improve the accuracy for the model.</a:t>
            </a:r>
          </a:p>
          <a:p>
            <a:r>
              <a:rPr lang="en-IN" dirty="0"/>
              <a:t>Moreover, different models could be used and assessed for maximal performance and accurate classification,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E9A942-82B3-3AA2-EC96-AC840B3E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4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9D2E-4AAE-75D0-3D62-60ED2E0C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05662"/>
          </a:xfrm>
        </p:spPr>
        <p:txBody>
          <a:bodyPr/>
          <a:lstStyle/>
          <a:p>
            <a:r>
              <a:rPr lang="en-US" dirty="0">
                <a:hlinkClick r:id="rId2"/>
              </a:rPr>
              <a:t>AI-based Classification of Customer Support Tickets: State of the Art and Implementation with </a:t>
            </a:r>
            <a:r>
              <a:rPr lang="en-US" dirty="0" err="1">
                <a:hlinkClick r:id="rId2"/>
              </a:rPr>
              <a:t>AutoML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Support Ticket Classification using TF-IDF Vectorization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Support Ticket Classification Using NLP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36DBA-1A8C-6D7C-3422-0783E97B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485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2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635B-833E-8CE4-4DB8-B36CBAF2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540" y="2694158"/>
            <a:ext cx="5843957" cy="2143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100" dirty="0"/>
              <a:t>THANK YOU!</a:t>
            </a:r>
            <a:endParaRPr lang="en-IN" sz="7100" dirty="0"/>
          </a:p>
        </p:txBody>
      </p:sp>
    </p:spTree>
    <p:extLst>
      <p:ext uri="{BB962C8B-B14F-4D97-AF65-F5344CB8AC3E}">
        <p14:creationId xmlns:p14="http://schemas.microsoft.com/office/powerpoint/2010/main" val="41878817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405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Support Ticket Classification Report</vt:lpstr>
      <vt:lpstr>Introduction</vt:lpstr>
      <vt:lpstr>Methodology</vt:lpstr>
      <vt:lpstr>Process steps</vt:lpstr>
      <vt:lpstr>Results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Vasant Tembhurne</dc:creator>
  <cp:lastModifiedBy>Vasant Tembhurne</cp:lastModifiedBy>
  <cp:revision>1</cp:revision>
  <dcterms:created xsi:type="dcterms:W3CDTF">2024-11-12T16:05:14Z</dcterms:created>
  <dcterms:modified xsi:type="dcterms:W3CDTF">2024-11-12T17:20:04Z</dcterms:modified>
</cp:coreProperties>
</file>