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278" r:id="rId4"/>
    <p:sldId id="264" r:id="rId5"/>
    <p:sldId id="296" r:id="rId6"/>
    <p:sldId id="305" r:id="rId7"/>
    <p:sldId id="306" r:id="rId8"/>
    <p:sldId id="307" r:id="rId9"/>
    <p:sldId id="291" r:id="rId10"/>
    <p:sldId id="302" r:id="rId11"/>
    <p:sldId id="301" r:id="rId12"/>
    <p:sldId id="303" r:id="rId13"/>
    <p:sldId id="292" r:id="rId14"/>
    <p:sldId id="270" r:id="rId15"/>
    <p:sldId id="272" r:id="rId16"/>
    <p:sldId id="274" r:id="rId17"/>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A7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a:t>Click to edit Master title style</a:t>
            </a:r>
            <a:endParaRPr lang="en-IN"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a:t>Click to edit Master subtitle style</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a:t>Click to edit Master title style</a:t>
            </a:r>
            <a:endParaRPr lang="en-IN"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Content Placeholder 2"/>
          <p:cNvSpPr>
            <a:spLocks noGrp="1"/>
          </p:cNvSpPr>
          <p:nvPr>
            <p:ph sz="half" idx="1"/>
          </p:nvPr>
        </p:nvSpPr>
        <p:spPr>
          <a:xfrm>
            <a:off x="838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Content Placeholder 3"/>
          <p:cNvSpPr>
            <a:spLocks noGrp="1"/>
          </p:cNvSpPr>
          <p:nvPr>
            <p:ph sz="half" idx="2"/>
          </p:nvPr>
        </p:nvSpPr>
        <p:spPr>
          <a:xfrm>
            <a:off x="6172200" y="1825625"/>
            <a:ext cx="5181600" cy="435133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a:t>Click to edit Master title style</a:t>
            </a:r>
            <a:endParaRPr lang="en-IN"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IN" strike="noStrike"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endParaRPr lang="en-IN"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a:t>Click to edit Master title style</a:t>
            </a:r>
            <a:endParaRPr lang="en-IN" strike="noStrike"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2051"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lstStyle/>
          <a:p>
            <a:pPr lvl="0"/>
            <a:r>
              <a:rPr lang="en-US" altLang="en-US" dirty="0"/>
              <a:t>Click to edit Master text styles</a:t>
            </a:r>
          </a:p>
          <a:p>
            <a:pPr lvl="1" indent="-228600"/>
            <a:r>
              <a:rPr lang="en-US" altLang="en-US" dirty="0"/>
              <a:t>Second level</a:t>
            </a:r>
          </a:p>
          <a:p>
            <a:pPr lvl="2" indent="-228600"/>
            <a:r>
              <a:rPr lang="en-US" altLang="en-US" dirty="0"/>
              <a:t>Third level</a:t>
            </a:r>
          </a:p>
          <a:p>
            <a:pPr lvl="3" indent="-228600"/>
            <a:r>
              <a:rPr lang="en-US" altLang="en-US" dirty="0"/>
              <a:t>Fourth level</a:t>
            </a:r>
          </a:p>
          <a:p>
            <a:pPr lvl="4" indent="-228600"/>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63BBE11-F0BB-4922-A557-F9EC762BEDC4}"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12-11-2024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9CFEC8-458F-4632-B366-332647AE03B9}" type="slidenum">
              <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t>‹#›</a:t>
            </a:fld>
            <a:endParaRPr kumimoji="0" lang="en-IN"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8" name="Subtitle 2"/>
          <p:cNvSpPr txBox="1"/>
          <p:nvPr/>
        </p:nvSpPr>
        <p:spPr>
          <a:xfrm>
            <a:off x="1080293" y="2695096"/>
            <a:ext cx="10031413" cy="3429000"/>
          </a:xfrm>
          <a:prstGeom prst="rect">
            <a:avLst/>
          </a:prstGeom>
        </p:spPr>
        <p:txBody>
          <a:bodyPr>
            <a:normAutofit fontScale="55000" lnSpcReduction="20000"/>
          </a:bodyPr>
          <a:lstStyle/>
          <a:p>
            <a:pPr marL="274320" marR="0" indent="-274320" defTabSz="914400" fontAlgn="auto">
              <a:spcBef>
                <a:spcPct val="20000"/>
              </a:spcBef>
              <a:spcAft>
                <a:spcPts val="0"/>
              </a:spcAft>
              <a:buClr>
                <a:schemeClr val="accent3"/>
              </a:buClr>
              <a:buSzPct val="95000"/>
              <a:buFontTx/>
              <a:buNone/>
              <a:defRPr/>
            </a:pPr>
            <a:endParaRPr kumimoji="0" lang="en-US" sz="2600"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p>
          <a:p>
            <a:pPr marL="274320" marR="0" indent="-274320"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lang="en-US" sz="4500" b="1" dirty="0">
                <a:latin typeface="Times New Roman" panose="02020603050405020304" pitchFamily="18" charset="0"/>
                <a:cs typeface="Times New Roman" panose="02020603050405020304" pitchFamily="18" charset="0"/>
              </a:rPr>
              <a:t>                                                    </a:t>
            </a: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p>
          <a:p>
            <a:pPr marL="274320" indent="-274320" fontAlgn="auto">
              <a:spcBef>
                <a:spcPct val="20000"/>
              </a:spcBef>
              <a:spcAft>
                <a:spcPts val="0"/>
              </a:spcAft>
              <a:buClr>
                <a:schemeClr val="accent3"/>
              </a:buClr>
              <a:buSzPct val="95000"/>
              <a:defRPr/>
            </a:pPr>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r>
              <a:rPr kumimoji="0" lang="en-US" sz="4500" b="1" u="sng" kern="1200" cap="none" spc="0" normalizeH="0" baseline="0" noProof="0" dirty="0">
                <a:latin typeface="Times New Roman" panose="02020603050405020304" pitchFamily="18" charset="0"/>
                <a:ea typeface="+mn-ea"/>
                <a:cs typeface="Times New Roman" panose="02020603050405020304" pitchFamily="18" charset="0"/>
              </a:rPr>
              <a:t>Name of </a:t>
            </a:r>
            <a:r>
              <a:rPr kumimoji="0" lang="en-US" sz="4500" b="1" u="sng" kern="1200" cap="none" spc="0" normalizeH="0" baseline="0" noProof="0" dirty="0" err="1">
                <a:latin typeface="Times New Roman" panose="02020603050405020304" pitchFamily="18" charset="0"/>
                <a:ea typeface="+mn-ea"/>
                <a:cs typeface="Times New Roman" panose="02020603050405020304" pitchFamily="18" charset="0"/>
              </a:rPr>
              <a:t>Projectees</a:t>
            </a:r>
            <a:endParaRPr kumimoji="0" lang="en-US" sz="4500" b="1" u="sng" kern="1200" cap="none" spc="0" normalizeH="0" baseline="0" noProof="0" dirty="0">
              <a:latin typeface="Times New Roman" panose="02020603050405020304" pitchFamily="18" charset="0"/>
              <a:ea typeface="+mn-ea"/>
              <a:cs typeface="Times New Roman" panose="02020603050405020304" pitchFamily="18" charset="0"/>
            </a:endParaRPr>
          </a:p>
          <a:p>
            <a:pPr marR="0" algn="ctr" defTabSz="914400" fontAlgn="auto">
              <a:spcBef>
                <a:spcPct val="20000"/>
              </a:spcBef>
              <a:spcAft>
                <a:spcPts val="0"/>
              </a:spcAft>
              <a:buClr>
                <a:schemeClr val="accent3"/>
              </a:buClr>
              <a:buSzPct val="95000"/>
              <a:buFontTx/>
              <a:buNone/>
              <a:defRPr/>
            </a:pPr>
            <a:endParaRPr kumimoji="0" lang="en-US" sz="4500"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4500" b="1" i="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lang="en-US" sz="4500" b="1" dirty="0">
                <a:latin typeface="Times New Roman" panose="02020603050405020304" pitchFamily="18" charset="0"/>
                <a:cs typeface="Times New Roman" panose="02020603050405020304" pitchFamily="18" charset="0"/>
              </a:rPr>
              <a:t>Anup Dakare</a:t>
            </a: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lang="en-US" sz="4500" b="1" dirty="0">
                <a:latin typeface="Times New Roman" panose="02020603050405020304" pitchFamily="18" charset="0"/>
                <a:cs typeface="Times New Roman" panose="02020603050405020304" pitchFamily="18" charset="0"/>
              </a:rPr>
              <a:t>Ayush Dubey </a:t>
            </a:r>
            <a:endParaRPr kumimoji="0" lang="en-US" sz="4500"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Harsh Mali                                                            </a:t>
            </a:r>
            <a:r>
              <a:rPr kumimoji="0" lang="en-US" sz="4500" b="1" kern="1200" cap="none" spc="0" normalizeH="0" baseline="0" noProof="0" dirty="0" err="1">
                <a:latin typeface="Times New Roman" panose="02020603050405020304" pitchFamily="18" charset="0"/>
                <a:ea typeface="+mn-ea"/>
                <a:cs typeface="Times New Roman" panose="02020603050405020304" pitchFamily="18" charset="0"/>
              </a:rPr>
              <a:t>Ashay</a:t>
            </a: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4500" b="1" kern="1200" cap="none" spc="0" normalizeH="0" baseline="0" noProof="0" dirty="0" err="1">
                <a:latin typeface="Times New Roman" panose="02020603050405020304" pitchFamily="18" charset="0"/>
                <a:ea typeface="+mn-ea"/>
                <a:cs typeface="Times New Roman" panose="02020603050405020304" pitchFamily="18" charset="0"/>
              </a:rPr>
              <a:t>Temburne</a:t>
            </a:r>
            <a:endParaRPr kumimoji="0" lang="en-US" sz="4500"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endParaRPr kumimoji="0" lang="en-US" sz="2600"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fontAlgn="auto">
              <a:spcBef>
                <a:spcPct val="20000"/>
              </a:spcBef>
              <a:spcAft>
                <a:spcPts val="0"/>
              </a:spcAft>
              <a:buClr>
                <a:schemeClr val="accent3"/>
              </a:buClr>
              <a:buSzPct val="95000"/>
              <a:buFontTx/>
              <a:buNone/>
              <a:defRPr/>
            </a:pPr>
            <a:r>
              <a:rPr kumimoji="0" lang="en-US" sz="4500" b="1" kern="1200" cap="none" spc="0" normalizeH="0" baseline="0" noProof="0" dirty="0">
                <a:latin typeface="Times New Roman" panose="02020603050405020304" pitchFamily="18" charset="0"/>
                <a:ea typeface="+mn-ea"/>
                <a:cs typeface="Times New Roman" panose="02020603050405020304" pitchFamily="18" charset="0"/>
              </a:rPr>
              <a:t>                                                    Session 2024-2025</a:t>
            </a:r>
            <a:endParaRPr kumimoji="0" lang="en-US" sz="2600" kern="1200" cap="none" spc="0" normalizeH="0" baseline="0" noProof="0" dirty="0">
              <a:latin typeface="Times New Roman" panose="02020603050405020304" pitchFamily="18" charset="0"/>
              <a:ea typeface="+mn-ea"/>
              <a:cs typeface="Times New Roman" panose="02020603050405020304" pitchFamily="18" charset="0"/>
            </a:endParaRPr>
          </a:p>
        </p:txBody>
      </p:sp>
      <p:sp>
        <p:nvSpPr>
          <p:cNvPr id="3077" name="Rectangle 5"/>
          <p:cNvSpPr txBox="1"/>
          <p:nvPr/>
        </p:nvSpPr>
        <p:spPr>
          <a:xfrm>
            <a:off x="1981200" y="2693988"/>
            <a:ext cx="8229600" cy="886653"/>
          </a:xfrm>
          <a:prstGeom prst="rect">
            <a:avLst/>
          </a:prstGeom>
          <a:noFill/>
          <a:ln w="9525">
            <a:noFill/>
          </a:ln>
        </p:spPr>
        <p:txBody>
          <a:bodyPr anchor="t" anchorCtr="0">
            <a:spAutoFit/>
          </a:bodyPr>
          <a:lstStyle/>
          <a:p>
            <a:pPr algn="ctr">
              <a:lnSpc>
                <a:spcPct val="90000"/>
              </a:lnSpc>
              <a:spcBef>
                <a:spcPts val="1000"/>
              </a:spcBef>
            </a:pPr>
            <a:endParaRPr lang="en-US" sz="2400" b="1" i="0" dirty="0">
              <a:solidFill>
                <a:srgbClr val="202124"/>
              </a:solidFill>
              <a:effectLst/>
              <a:highlight>
                <a:srgbClr val="FFFFFF"/>
              </a:highlight>
              <a:latin typeface="Inter"/>
            </a:endParaRPr>
          </a:p>
          <a:p>
            <a:pPr algn="ctr">
              <a:lnSpc>
                <a:spcPct val="90000"/>
              </a:lnSpc>
              <a:spcBef>
                <a:spcPts val="1000"/>
              </a:spcBef>
            </a:pPr>
            <a:r>
              <a:rPr lang="en-US" altLang="en-US" sz="2400" b="1" i="1" dirty="0">
                <a:solidFill>
                  <a:srgbClr val="FF0000"/>
                </a:solidFill>
                <a:latin typeface="Arial Black" panose="020B0A04020102020204" pitchFamily="34" charset="0"/>
                <a:ea typeface="Aharoni" pitchFamily="2" charset="-79"/>
              </a:rPr>
              <a:t> </a:t>
            </a:r>
            <a:endParaRPr lang="en-US" altLang="en-US" sz="2400" b="1" i="1" u="sng" dirty="0">
              <a:solidFill>
                <a:srgbClr val="FF0000"/>
              </a:solidFill>
              <a:latin typeface="Castellar" panose="020A0402060406010301" pitchFamily="18" charset="0"/>
              <a:ea typeface="Arial" panose="020B0604020202020204" pitchFamily="34" charset="0"/>
            </a:endParaRPr>
          </a:p>
        </p:txBody>
      </p:sp>
      <p:sp>
        <p:nvSpPr>
          <p:cNvPr id="3078" name="Rectangle 5"/>
          <p:cNvSpPr txBox="1"/>
          <p:nvPr/>
        </p:nvSpPr>
        <p:spPr>
          <a:xfrm>
            <a:off x="2341959" y="2380184"/>
            <a:ext cx="8229600" cy="757130"/>
          </a:xfrm>
          <a:prstGeom prst="rect">
            <a:avLst/>
          </a:prstGeom>
          <a:noFill/>
          <a:ln w="9525">
            <a:noFill/>
          </a:ln>
        </p:spPr>
        <p:txBody>
          <a:bodyPr anchor="t" anchorCtr="0">
            <a:spAutoFit/>
          </a:bodyPr>
          <a:lstStyle/>
          <a:p>
            <a:pPr algn="ctr">
              <a:lnSpc>
                <a:spcPct val="90000"/>
              </a:lnSpc>
              <a:spcBef>
                <a:spcPts val="1000"/>
              </a:spcBef>
            </a:pPr>
            <a:r>
              <a:rPr lang="en-US" altLang="en-US" sz="2400" b="1" dirty="0">
                <a:latin typeface="Times New Roman" panose="02020603050405020304" pitchFamily="18" charset="0"/>
              </a:rPr>
              <a:t>Topic: Customer Inquiry Classification for Support Ticket Management </a:t>
            </a:r>
            <a:endParaRPr lang="en-US" altLang="en-US" sz="2400" b="1" u="sng" dirty="0">
              <a:latin typeface="Times New Roman" panose="02020603050405020304" pitchFamily="18" charset="0"/>
              <a:ea typeface="Times New Roman" panose="02020603050405020304" pitchFamily="18" charset="0"/>
            </a:endParaRPr>
          </a:p>
        </p:txBody>
      </p:sp>
      <p:sp>
        <p:nvSpPr>
          <p:cNvPr id="3079" name="Rectangle 5"/>
          <p:cNvSpPr txBox="1"/>
          <p:nvPr/>
        </p:nvSpPr>
        <p:spPr>
          <a:xfrm>
            <a:off x="1891506" y="1463336"/>
            <a:ext cx="8229600" cy="885371"/>
          </a:xfrm>
          <a:prstGeom prst="rect">
            <a:avLst/>
          </a:prstGeom>
          <a:noFill/>
          <a:ln w="9525">
            <a:noFill/>
          </a:ln>
        </p:spPr>
        <p:txBody>
          <a:bodyPr anchor="t" anchorCtr="0">
            <a:spAutoFit/>
          </a:bodyPr>
          <a:lstStyle/>
          <a:p>
            <a:pPr algn="ctr">
              <a:lnSpc>
                <a:spcPct val="90000"/>
              </a:lnSpc>
              <a:spcBef>
                <a:spcPts val="1000"/>
              </a:spcBef>
            </a:pPr>
            <a:r>
              <a:rPr lang="en-US" altLang="en-US" sz="2400" b="1" i="1" dirty="0">
                <a:latin typeface="Times New Roman" panose="02020603050405020304" pitchFamily="18" charset="0"/>
              </a:rPr>
              <a:t>Project</a:t>
            </a:r>
          </a:p>
          <a:p>
            <a:pPr algn="ctr">
              <a:lnSpc>
                <a:spcPct val="90000"/>
              </a:lnSpc>
              <a:spcBef>
                <a:spcPts val="1000"/>
              </a:spcBef>
            </a:pPr>
            <a:r>
              <a:rPr lang="en-US" altLang="en-US" sz="2400" b="1" i="1" dirty="0">
                <a:latin typeface="Times New Roman" panose="02020603050405020304" pitchFamily="18" charset="0"/>
              </a:rPr>
              <a:t>On</a:t>
            </a:r>
            <a:endParaRPr lang="en-US" altLang="en-US" sz="2400" b="1" i="1" u="sng" dirty="0">
              <a:latin typeface="Times New Roman" panose="02020603050405020304" pitchFamily="18" charset="0"/>
              <a:ea typeface="Times New Roman" panose="02020603050405020304" pitchFamily="18" charset="0"/>
            </a:endParaRPr>
          </a:p>
        </p:txBody>
      </p:sp>
      <p:sp>
        <p:nvSpPr>
          <p:cNvPr id="3081" name="Rectangle 8"/>
          <p:cNvSpPr/>
          <p:nvPr/>
        </p:nvSpPr>
        <p:spPr>
          <a:xfrm>
            <a:off x="0" y="17145"/>
            <a:ext cx="12012613" cy="1537970"/>
          </a:xfrm>
          <a:prstGeom prst="rect">
            <a:avLst/>
          </a:prstGeom>
          <a:noFill/>
          <a:ln w="9525">
            <a:noFill/>
          </a:ln>
        </p:spPr>
        <p:txBody>
          <a:bodyPr wrap="square" anchor="ctr" anchorCtr="0">
            <a:spAutoFit/>
          </a:bodyPr>
          <a:lstStyle/>
          <a:p>
            <a:pPr marL="365125" lvl="1" indent="-285750" algn="ctr" defTabSz="914400" eaLnBrk="1" hangingPunct="1">
              <a:spcBef>
                <a:spcPts val="500"/>
              </a:spcBef>
              <a:buFont typeface="Arial" panose="020B0604020202020204" pitchFamily="34" charset="0"/>
              <a:tabLst>
                <a:tab pos="1303655" algn="r"/>
                <a:tab pos="2865755" algn="ctr"/>
                <a:tab pos="5730875" algn="r"/>
              </a:tabLst>
            </a:pPr>
            <a:r>
              <a:rPr lang="en-US" altLang="en-US" sz="2300" b="1" dirty="0">
                <a:solidFill>
                  <a:srgbClr val="AB0000"/>
                </a:solidFill>
                <a:latin typeface="Times New Roman" panose="02020603050405020304" pitchFamily="18" charset="0"/>
              </a:rPr>
              <a:t>     </a:t>
            </a:r>
            <a:r>
              <a:rPr lang="en-US" altLang="en-US" sz="2000" b="1" dirty="0">
                <a:solidFill>
                  <a:srgbClr val="7030A0"/>
                </a:solidFill>
                <a:latin typeface="Times New Roman" panose="02020603050405020304" pitchFamily="18" charset="0"/>
              </a:rPr>
              <a:t>G H RAISONI COLLEGE OF ENGINEERING </a:t>
            </a:r>
            <a:r>
              <a:rPr lang="en-US" altLang="en-US" sz="2000" b="1" dirty="0">
                <a:solidFill>
                  <a:srgbClr val="05A724"/>
                </a:solidFill>
                <a:latin typeface="Times New Roman" panose="02020603050405020304" pitchFamily="18" charset="0"/>
              </a:rPr>
              <a:t>             </a:t>
            </a:r>
            <a:r>
              <a:rPr lang="en-US" altLang="en-US" sz="2000" b="1" dirty="0">
                <a:solidFill>
                  <a:srgbClr val="AB0000"/>
                </a:solidFill>
                <a:latin typeface="Times New Roman" panose="02020603050405020304" pitchFamily="18" charset="0"/>
              </a:rPr>
              <a:t>                                                                                 </a:t>
            </a:r>
            <a:endParaRPr lang="en-US" altLang="en-US" sz="1400" b="1" dirty="0">
              <a:solidFill>
                <a:srgbClr val="AB0000"/>
              </a:solidFill>
              <a:latin typeface="Times New Roman" panose="02020603050405020304" pitchFamily="18" charset="0"/>
            </a:endParaRPr>
          </a:p>
          <a:p>
            <a:pPr algn="ctr" defTabSz="914400" eaLnBrk="0" hangingPunct="0">
              <a:buFont typeface="Arial" panose="020B0604020202020204" pitchFamily="34" charset="0"/>
              <a:tabLst>
                <a:tab pos="1303655" algn="r"/>
                <a:tab pos="2865755" algn="ctr"/>
                <a:tab pos="5730875" algn="r"/>
              </a:tabLst>
            </a:pPr>
            <a:r>
              <a:rPr lang="en-US" sz="1400" dirty="0">
                <a:latin typeface="Calibri" panose="020F0502020204030204" pitchFamily="34" charset="0"/>
              </a:rPr>
              <a:t>(Approved by AICTE, New Delhi and Recognized by DTE, Maharashtra) </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   An Autonomous Institute </a:t>
            </a:r>
            <a:r>
              <a:rPr lang="en-US" sz="1400" dirty="0">
                <a:latin typeface="Calibri" panose="020F0502020204030204" pitchFamily="34" charset="0"/>
              </a:rPr>
              <a:t>Affiliated to Rashtrasant Tukadoji Maharaj Nagpur University, Nagpur</a:t>
            </a:r>
            <a:endParaRPr lang="en-US" sz="1100" dirty="0">
              <a:latin typeface="Calibri" panose="020F0502020204030204" pitchFamily="34" charset="0"/>
            </a:endParaRPr>
          </a:p>
          <a:p>
            <a:pPr algn="ctr" defTabSz="914400" eaLnBrk="0" hangingPunct="0">
              <a:buFont typeface="Arial" panose="020B0604020202020204" pitchFamily="34" charset="0"/>
              <a:tabLst>
                <a:tab pos="1303655" algn="r"/>
                <a:tab pos="2865755" algn="ctr"/>
                <a:tab pos="5730875" algn="r"/>
              </a:tabLst>
            </a:pPr>
            <a:r>
              <a:rPr lang="en-US" b="1" dirty="0">
                <a:solidFill>
                  <a:srgbClr val="C00000"/>
                </a:solidFill>
                <a:latin typeface="Calibri" panose="020F0502020204030204" pitchFamily="34" charset="0"/>
              </a:rPr>
              <a:t>Accredited by NAAC with A+ Grade</a:t>
            </a:r>
          </a:p>
          <a:p>
            <a:pPr algn="ctr" defTabSz="914400" eaLnBrk="0" hangingPunct="0">
              <a:buFont typeface="Arial" panose="020B0604020202020204" pitchFamily="34" charset="0"/>
              <a:tabLst>
                <a:tab pos="1303655" algn="r"/>
                <a:tab pos="2865755" algn="ctr"/>
                <a:tab pos="5730875" algn="r"/>
              </a:tabLst>
            </a:pPr>
            <a:r>
              <a:rPr lang="en-US" sz="2000" b="1" dirty="0">
                <a:latin typeface="Times New Roman" panose="02020603050405020304" pitchFamily="18" charset="0"/>
              </a:rPr>
              <a:t>Department of Artificial </a:t>
            </a:r>
            <a:r>
              <a:rPr lang="en-US" sz="2000" b="1" dirty="0" err="1">
                <a:latin typeface="Times New Roman" panose="02020603050405020304" pitchFamily="18" charset="0"/>
              </a:rPr>
              <a:t>Intilligence</a:t>
            </a:r>
            <a:endParaRPr lang="en-US" altLang="en-US" sz="2000" dirty="0">
              <a:solidFill>
                <a:srgbClr val="C00000"/>
              </a:solidFill>
              <a:latin typeface="Arial Black" panose="020B0A04020102020204" pitchFamily="34" charset="0"/>
              <a:ea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pic>
        <p:nvPicPr>
          <p:cNvPr id="13" name="Picture 12" descr="C:\Users\Roshan_Dir_SP\AppData\Local\Packages\Microsoft.Windows.Photos_8wekyb3d8bbwe\TempState\ShareServiceTempFolder\GHRCEM Nagpur.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2064"/>
            <a:ext cx="2331720" cy="1506536"/>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10317480" y="35718"/>
            <a:ext cx="1874520" cy="901860"/>
          </a:xfrm>
          <a:prstGeom prst="rect">
            <a:avLst/>
          </a:prstGeom>
          <a:noFill/>
          <a:ln>
            <a:noFill/>
          </a:ln>
        </p:spPr>
      </p:pic>
      <p:sp>
        <p:nvSpPr>
          <p:cNvPr id="12" name="Text Box 2"/>
          <p:cNvSpPr txBox="1">
            <a:spLocks noChangeArrowheads="1"/>
          </p:cNvSpPr>
          <p:nvPr/>
        </p:nvSpPr>
        <p:spPr bwMode="auto">
          <a:xfrm>
            <a:off x="0" y="6231414"/>
            <a:ext cx="4907280" cy="2813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Nagpur</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Pune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Jalgaon</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Amravati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Pandhurna</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Bhandara</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B012D-62B6-0E4B-DC49-8FBF8AB59F5A}"/>
            </a:ext>
          </a:extLst>
        </p:cNvPr>
        <p:cNvGrpSpPr/>
        <p:nvPr/>
      </p:nvGrpSpPr>
      <p:grpSpPr>
        <a:xfrm>
          <a:off x="0" y="0"/>
          <a:ext cx="0" cy="0"/>
          <a:chOff x="0" y="0"/>
          <a:chExt cx="0" cy="0"/>
        </a:xfrm>
      </p:grpSpPr>
      <p:sp>
        <p:nvSpPr>
          <p:cNvPr id="7169" name="Rectangle 7">
            <a:extLst>
              <a:ext uri="{FF2B5EF4-FFF2-40B4-BE49-F238E27FC236}">
                <a16:creationId xmlns:a16="http://schemas.microsoft.com/office/drawing/2014/main" id="{2F79715A-2346-2534-2F1D-63B6B6229BA4}"/>
              </a:ext>
            </a:extLst>
          </p:cNvPr>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 name="Title 1">
            <a:extLst>
              <a:ext uri="{FF2B5EF4-FFF2-40B4-BE49-F238E27FC236}">
                <a16:creationId xmlns:a16="http://schemas.microsoft.com/office/drawing/2014/main" id="{903DAABA-A10D-70C0-82A9-D534A4C5015A}"/>
              </a:ext>
            </a:extLst>
          </p:cNvPr>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eaLnBrk="1" fontAlgn="auto" hangingPunct="1">
              <a:spcAft>
                <a:spcPts val="0"/>
              </a:spcAft>
              <a:defRPr/>
            </a:pPr>
            <a:r>
              <a:rPr lang="en-IN" sz="3200" b="1" dirty="0">
                <a:solidFill>
                  <a:schemeClr val="bg1"/>
                </a:solidFill>
                <a:latin typeface="Times New Roman" panose="02020603050405020304" pitchFamily="18" charset="0"/>
                <a:cs typeface="Times New Roman" panose="02020603050405020304" pitchFamily="18" charset="0"/>
              </a:rPr>
              <a:t>Result</a:t>
            </a:r>
          </a:p>
        </p:txBody>
      </p:sp>
      <p:pic>
        <p:nvPicPr>
          <p:cNvPr id="6" name="Picture 5">
            <a:extLst>
              <a:ext uri="{FF2B5EF4-FFF2-40B4-BE49-F238E27FC236}">
                <a16:creationId xmlns:a16="http://schemas.microsoft.com/office/drawing/2014/main" id="{06C8E41C-1248-B16E-89C1-CD15C1DC00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3" name="TextBox 2">
            <a:extLst>
              <a:ext uri="{FF2B5EF4-FFF2-40B4-BE49-F238E27FC236}">
                <a16:creationId xmlns:a16="http://schemas.microsoft.com/office/drawing/2014/main" id="{FD5AA913-19E3-7A4A-E116-BA2BAA7A66B5}"/>
              </a:ext>
            </a:extLst>
          </p:cNvPr>
          <p:cNvSpPr txBox="1"/>
          <p:nvPr/>
        </p:nvSpPr>
        <p:spPr>
          <a:xfrm>
            <a:off x="909685" y="1211620"/>
            <a:ext cx="10063115" cy="4801314"/>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Deliverables: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Processed Dataset:</a:t>
            </a:r>
            <a:r>
              <a:rPr lang="en-US" dirty="0">
                <a:latin typeface="Times New Roman" panose="02020603050405020304" pitchFamily="18" charset="0"/>
                <a:cs typeface="Times New Roman" panose="02020603050405020304" pitchFamily="18" charset="0"/>
              </a:rPr>
              <a:t> Ready for further analysis and modeling.</a:t>
            </a:r>
          </a:p>
          <a:p>
            <a:pPr lvl="1"/>
            <a:r>
              <a:rPr lang="en-US" b="1" dirty="0">
                <a:latin typeface="Times New Roman" panose="02020603050405020304" pitchFamily="18" charset="0"/>
                <a:cs typeface="Times New Roman" panose="02020603050405020304" pitchFamily="18" charset="0"/>
              </a:rPr>
              <a:t>Trained Classification Model:</a:t>
            </a:r>
            <a:r>
              <a:rPr lang="en-US" dirty="0">
                <a:latin typeface="Times New Roman" panose="02020603050405020304" pitchFamily="18" charset="0"/>
                <a:cs typeface="Times New Roman" panose="02020603050405020304" pitchFamily="18" charset="0"/>
              </a:rPr>
              <a:t> Capable of accurate inquiry categorization.</a:t>
            </a:r>
          </a:p>
          <a:p>
            <a:pPr lvl="1"/>
            <a:r>
              <a:rPr lang="en-US" b="1" dirty="0">
                <a:latin typeface="Times New Roman" panose="02020603050405020304" pitchFamily="18" charset="0"/>
                <a:cs typeface="Times New Roman" panose="02020603050405020304" pitchFamily="18" charset="0"/>
              </a:rPr>
              <a:t>Dashboard:</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Visualizes categorized tickets, inquiry trends, and keyword insights.</a:t>
            </a:r>
          </a:p>
          <a:p>
            <a:pPr lvl="1"/>
            <a:r>
              <a:rPr lang="en-US" b="1" dirty="0">
                <a:latin typeface="Times New Roman" panose="02020603050405020304" pitchFamily="18" charset="0"/>
                <a:cs typeface="Times New Roman" panose="02020603050405020304" pitchFamily="18" charset="0"/>
              </a:rPr>
              <a:t>Codebase:</a:t>
            </a:r>
            <a:r>
              <a:rPr lang="en-US" dirty="0">
                <a:latin typeface="Times New Roman" panose="02020603050405020304" pitchFamily="18" charset="0"/>
                <a:cs typeface="Times New Roman" panose="02020603050405020304" pitchFamily="18" charset="0"/>
              </a:rPr>
              <a:t> Hosted on a public GitHub repository with documentation.</a:t>
            </a:r>
          </a:p>
          <a:p>
            <a:pPr lvl="1"/>
            <a:r>
              <a:rPr lang="en-US" b="1" dirty="0">
                <a:latin typeface="Times New Roman" panose="02020603050405020304" pitchFamily="18" charset="0"/>
                <a:cs typeface="Times New Roman" panose="02020603050405020304" pitchFamily="18" charset="0"/>
              </a:rPr>
              <a:t>Reports and Presentation:</a:t>
            </a:r>
            <a:r>
              <a:rPr lang="en-US" dirty="0">
                <a:latin typeface="Times New Roman" panose="02020603050405020304" pitchFamily="18" charset="0"/>
                <a:cs typeface="Times New Roman" panose="02020603050405020304" pitchFamily="18" charset="0"/>
              </a:rPr>
              <a:t> Summarizing the project approach, methodology, and outcomes.</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Results Achieved:</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 of Logistic Regression [97.61]%.</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 of </a:t>
            </a:r>
            <a:r>
              <a:rPr lang="en-US" dirty="0" err="1">
                <a:latin typeface="Times New Roman" panose="02020603050405020304" pitchFamily="18" charset="0"/>
                <a:cs typeface="Times New Roman" panose="02020603050405020304" pitchFamily="18" charset="0"/>
              </a:rPr>
              <a:t>RandomForest</a:t>
            </a:r>
            <a:r>
              <a:rPr lang="en-US" dirty="0">
                <a:latin typeface="Times New Roman" panose="02020603050405020304" pitchFamily="18" charset="0"/>
                <a:cs typeface="Times New Roman" panose="02020603050405020304" pitchFamily="18" charset="0"/>
              </a:rPr>
              <a:t> [92.46]%.</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 of SVM [97.63]%.</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Accuracy of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[97.62]%.</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95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 name="Title 1"/>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eaLnBrk="1" fontAlgn="auto" hangingPunct="1">
              <a:spcAft>
                <a:spcPts val="0"/>
              </a:spcAft>
              <a:defRPr/>
            </a:pPr>
            <a:r>
              <a:rPr lang="en-IN" sz="3200" b="1" dirty="0">
                <a:solidFill>
                  <a:schemeClr val="bg1"/>
                </a:solidFill>
                <a:latin typeface="Times New Roman" panose="02020603050405020304" pitchFamily="18" charset="0"/>
                <a:cs typeface="Times New Roman" panose="02020603050405020304" pitchFamily="18" charset="0"/>
              </a:rPr>
              <a:t>Scope</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2" name="Rectangle 1">
            <a:extLst>
              <a:ext uri="{FF2B5EF4-FFF2-40B4-BE49-F238E27FC236}">
                <a16:creationId xmlns:a16="http://schemas.microsoft.com/office/drawing/2014/main" id="{0AEC0B08-04E8-5F4E-802A-4801D4252A8B}"/>
              </a:ext>
            </a:extLst>
          </p:cNvPr>
          <p:cNvSpPr>
            <a:spLocks noChangeArrowheads="1"/>
          </p:cNvSpPr>
          <p:nvPr/>
        </p:nvSpPr>
        <p:spPr bwMode="auto">
          <a:xfrm rot="10800000" flipV="1">
            <a:off x="466067" y="603409"/>
            <a:ext cx="1106291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Inquiry Classification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to automatically classify customer inquiries into predefined categories using NLP and machine learning techniques.</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Ticket Routing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classification and routing of support tickets to the appropriate support teams, improving response time and efficiency.</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system to handle large volumes of inquiries across multiple communication channels (email, chat, social media, etc.).</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 Generation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insights into common customer issues, keyword trends, and category distribution to improve support processes and product development.</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Customer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customer satisfaction by reducing response times and ensuring inquiries are addressed by the right team without delay.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5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 name="Title 1"/>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Limitations</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3" name="Rectangle 1">
            <a:extLst>
              <a:ext uri="{FF2B5EF4-FFF2-40B4-BE49-F238E27FC236}">
                <a16:creationId xmlns:a16="http://schemas.microsoft.com/office/drawing/2014/main" id="{AB54D35B-9E85-FB77-CED7-1B6C31D1B525}"/>
              </a:ext>
            </a:extLst>
          </p:cNvPr>
          <p:cNvSpPr>
            <a:spLocks noChangeArrowheads="1"/>
          </p:cNvSpPr>
          <p:nvPr/>
        </p:nvSpPr>
        <p:spPr bwMode="auto">
          <a:xfrm rot="10800000" flipV="1">
            <a:off x="727587" y="854341"/>
            <a:ext cx="1073682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Dependency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system's performance relies heavily on the availability of a large, high-quality labeled dataset. Poor or imbalanced data can reduce accuracy.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to Predefined Categories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only classify inquiries into predefined categories. It may struggle to handle new or  ambiguous categories without retraining.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and Context Limitations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models may perform poorly on inquiries in multiple languages or those containing slang, abbreviations, or context-specific terms.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Challenges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volumes of tickets in real-time may cause latency issues, especially if the model is computationally intensive.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Maintenance and Updates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retraining and fine-tuning are required as new data and inquiry patterns emerge, which can be resource-intensive.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0242" name="Title 1"/>
          <p:cNvSpPr txBox="1"/>
          <p:nvPr/>
        </p:nvSpPr>
        <p:spPr>
          <a:xfrm>
            <a:off x="2476500" y="4207669"/>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10243" name="TextBox 7"/>
          <p:cNvSpPr txBox="1"/>
          <p:nvPr/>
        </p:nvSpPr>
        <p:spPr>
          <a:xfrm>
            <a:off x="1150070" y="1221750"/>
            <a:ext cx="9935852" cy="4001095"/>
          </a:xfrm>
          <a:prstGeom prst="rect">
            <a:avLst/>
          </a:prstGeom>
          <a:noFill/>
          <a:ln w="9525">
            <a:noFill/>
          </a:ln>
        </p:spPr>
        <p:txBody>
          <a:bodyPr wrap="square" anchor="t" anchorCtr="0">
            <a:spAutoFit/>
          </a:bodyPr>
          <a:lstStyle/>
          <a:p>
            <a:pPr algn="just"/>
            <a:r>
              <a:rPr lang="en-US" dirty="0">
                <a:latin typeface="Times New Roman" panose="02020603050405020304" pitchFamily="18" charset="0"/>
                <a:cs typeface="Times New Roman" panose="02020603050405020304" pitchFamily="18" charset="0"/>
              </a:rPr>
              <a:t>The development of an </a:t>
            </a:r>
            <a:r>
              <a:rPr lang="en-US" b="1" dirty="0">
                <a:latin typeface="Times New Roman" panose="02020603050405020304" pitchFamily="18" charset="0"/>
                <a:cs typeface="Times New Roman" panose="02020603050405020304" pitchFamily="18" charset="0"/>
              </a:rPr>
              <a:t>Automated Customer Inquiry Classification System</a:t>
            </a:r>
            <a:r>
              <a:rPr lang="en-US" dirty="0">
                <a:latin typeface="Times New Roman" panose="02020603050405020304" pitchFamily="18" charset="0"/>
                <a:cs typeface="Times New Roman" panose="02020603050405020304" pitchFamily="18" charset="0"/>
              </a:rPr>
              <a:t> offers a transformative solution for managing high volumes of support tickets efficiently. By leveraging </a:t>
            </a:r>
            <a:r>
              <a:rPr lang="en-US" b="1" dirty="0">
                <a:latin typeface="Times New Roman" panose="02020603050405020304" pitchFamily="18" charset="0"/>
                <a:cs typeface="Times New Roman" panose="02020603050405020304" pitchFamily="18" charset="0"/>
              </a:rPr>
              <a:t>NLP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this system automates the classification process, ensuring real-time routing of inquiries to the appropriate support teams. This not only reduces response times but also enhances operational efficiency and customer satisfaction.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Additionally, the system provides valuable insights into common customer issues, helping organizations improve their products, services, and support processes. While there are limitations, such as data dependency and the need for regular model updates, these can be addressed through continuous improvement and system optimization.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Overall, this project demonstrates how advanced technologies can streamline customer support operations, driving both business success and improved customer experience.</a:t>
            </a:r>
          </a:p>
          <a:p>
            <a:pPr algn="just" eaLnBrk="0" hangingPunct="0"/>
            <a:endParaRPr lang="en-US" alt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Title 1"/>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Conclusion</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314" name="Title 1"/>
          <p:cNvSpPr txBox="1"/>
          <p:nvPr/>
        </p:nvSpPr>
        <p:spPr>
          <a:xfrm>
            <a:off x="2251075" y="1069975"/>
            <a:ext cx="7239000" cy="908050"/>
          </a:xfrm>
          <a:prstGeom prst="rect">
            <a:avLst/>
          </a:prstGeom>
          <a:noFill/>
          <a:ln w="9525">
            <a:noFill/>
          </a:ln>
        </p:spPr>
        <p:txBody>
          <a:bodyPr anchor="b" anchorCtr="0"/>
          <a:lstStyle/>
          <a:p>
            <a:pPr algn="ctr">
              <a:lnSpc>
                <a:spcPct val="90000"/>
              </a:lnSpc>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1766888" y="1978025"/>
            <a:ext cx="8207375"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7" name="Text Box 2"/>
          <p:cNvSpPr txBox="1">
            <a:spLocks noChangeArrowheads="1"/>
          </p:cNvSpPr>
          <p:nvPr/>
        </p:nvSpPr>
        <p:spPr bwMode="auto">
          <a:xfrm>
            <a:off x="2045335" y="6261102"/>
            <a:ext cx="4907280" cy="28130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Nagpur</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Pune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Jalgaon</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Amravati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Pandhurna</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Bhandara</a:t>
            </a:r>
            <a:r>
              <a:rPr lang="en-IN"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5408" y="5610859"/>
            <a:ext cx="1874520" cy="901860"/>
          </a:xfrm>
          <a:prstGeom prst="rect">
            <a:avLst/>
          </a:prstGeom>
          <a:noFill/>
          <a:ln>
            <a:noFill/>
          </a:ln>
        </p:spPr>
      </p:pic>
      <p:pic>
        <p:nvPicPr>
          <p:cNvPr id="10" name="Picture 9" descr="C:\Users\Roshan_Dir_SP\AppData\Local\Packages\Microsoft.Windows.Photos_8wekyb3d8bbwe\TempState\ShareServiceTempFolder\GHRCEM Nagpur.jpe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0280" y="17464"/>
            <a:ext cx="2331720" cy="15065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4" name="Title 1"/>
          <p:cNvSpPr txBox="1"/>
          <p:nvPr/>
        </p:nvSpPr>
        <p:spPr bwMode="auto">
          <a:xfrm>
            <a:off x="0" y="-91282"/>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Introduction</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3" name="Rectangle 2">
            <a:extLst>
              <a:ext uri="{FF2B5EF4-FFF2-40B4-BE49-F238E27FC236}">
                <a16:creationId xmlns:a16="http://schemas.microsoft.com/office/drawing/2014/main" id="{5AB15776-73D2-1754-E9A2-4143358DDFCE}"/>
              </a:ext>
            </a:extLst>
          </p:cNvPr>
          <p:cNvSpPr>
            <a:spLocks noChangeArrowheads="1"/>
          </p:cNvSpPr>
          <p:nvPr/>
        </p:nvSpPr>
        <p:spPr bwMode="auto">
          <a:xfrm>
            <a:off x="571893" y="1033603"/>
            <a:ext cx="1104821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customer support is a cornerstone of any successful business, ensuring customer satisfaction and fostering loyalty. However, with the growing number of inquiries received daily across multiple channels—such as email, chat, and social media—managing and responding to these tickets promptly and accurately has become a significant challenge. Manual classification and routing of support tickets often lead to delays, inconsistencies, and increased workload for support teams, ultimately affecting the customer experience.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address these challenges, this project aims to develop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Customer Inquiry Classification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will analyze the content of customer inquiries, classify them into predefined categories, and route them to the appropriate support teams in real time. This automation not only enhances operational efficiency but also provides valuable insights into recurring issues, helping businesses improve their products and services while ensuring a seamless support experience for their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281D-508B-4832-10DE-F2954ED0A5D8}"/>
              </a:ext>
            </a:extLst>
          </p:cNvPr>
          <p:cNvSpPr txBox="1"/>
          <p:nvPr/>
        </p:nvSpPr>
        <p:spPr bwMode="auto">
          <a:xfrm>
            <a:off x="0" y="-91282"/>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Problem Statement </a:t>
            </a:r>
          </a:p>
        </p:txBody>
      </p:sp>
      <p:sp>
        <p:nvSpPr>
          <p:cNvPr id="4" name="TextBox 3">
            <a:extLst>
              <a:ext uri="{FF2B5EF4-FFF2-40B4-BE49-F238E27FC236}">
                <a16:creationId xmlns:a16="http://schemas.microsoft.com/office/drawing/2014/main" id="{49064825-B41A-118D-4971-9A09CC931B39}"/>
              </a:ext>
            </a:extLst>
          </p:cNvPr>
          <p:cNvSpPr txBox="1"/>
          <p:nvPr/>
        </p:nvSpPr>
        <p:spPr>
          <a:xfrm>
            <a:off x="871383" y="1103804"/>
            <a:ext cx="10449233" cy="5167056"/>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 Volume of Customer Inquiries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Organizations handle thousands of inquiries daily through multiple channels, overwhelming support teams.</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Manual Classification is Inefficient</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Categorizing tickets manually is time-consuming, inconsistent, and prone to human error.</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Delayed Routing and Response</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Improper categorization leads to delayed routing, increased response times, and reduced customer satisfaction.</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Need for Automation</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An automated system using NLP and ML can classify inquiries in real time and route them to the appropriate support teams.</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Efficiency and Insights</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Automation reduces agent workload, ensures consistent categorization, and provides insights to enhance support services and customer experience.</a:t>
            </a:r>
          </a:p>
          <a:p>
            <a:pPr marL="285750" indent="-285750" algn="just">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210728-87D4-4AE8-8A12-F83E1E36AE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Tree>
    <p:extLst>
      <p:ext uri="{BB962C8B-B14F-4D97-AF65-F5344CB8AC3E}">
        <p14:creationId xmlns:p14="http://schemas.microsoft.com/office/powerpoint/2010/main" val="40618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981CA-CFFC-3E80-2C14-5F1A96E7451F}"/>
            </a:ext>
          </a:extLst>
        </p:cNvPr>
        <p:cNvGrpSpPr/>
        <p:nvPr/>
      </p:nvGrpSpPr>
      <p:grpSpPr>
        <a:xfrm>
          <a:off x="0" y="0"/>
          <a:ext cx="0" cy="0"/>
          <a:chOff x="0" y="0"/>
          <a:chExt cx="0" cy="0"/>
        </a:xfrm>
      </p:grpSpPr>
      <p:sp>
        <p:nvSpPr>
          <p:cNvPr id="5121" name="Rectangle 7">
            <a:extLst>
              <a:ext uri="{FF2B5EF4-FFF2-40B4-BE49-F238E27FC236}">
                <a16:creationId xmlns:a16="http://schemas.microsoft.com/office/drawing/2014/main" id="{01C52BE9-6E33-2D76-47F1-E6069A2A8FBF}"/>
              </a:ext>
            </a:extLst>
          </p:cNvPr>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4" name="Title 1">
            <a:extLst>
              <a:ext uri="{FF2B5EF4-FFF2-40B4-BE49-F238E27FC236}">
                <a16:creationId xmlns:a16="http://schemas.microsoft.com/office/drawing/2014/main" id="{E576F0B3-0FFF-34E7-022C-532FE64B4892}"/>
              </a:ext>
            </a:extLst>
          </p:cNvPr>
          <p:cNvSpPr txBox="1"/>
          <p:nvPr/>
        </p:nvSpPr>
        <p:spPr bwMode="auto">
          <a:xfrm>
            <a:off x="0" y="4713"/>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solidFill>
                  <a:schemeClr val="bg1"/>
                </a:solidFill>
                <a:latin typeface="Times New Roman" panose="02020603050405020304" pitchFamily="18" charset="0"/>
                <a:cs typeface="Times New Roman" panose="02020603050405020304" pitchFamily="18" charset="0"/>
              </a:rPr>
              <a:t>Objective</a:t>
            </a:r>
            <a:endPar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34D05C11-BF0E-A6AD-17FD-E93765BE27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2" name="Rectangle 1">
            <a:extLst>
              <a:ext uri="{FF2B5EF4-FFF2-40B4-BE49-F238E27FC236}">
                <a16:creationId xmlns:a16="http://schemas.microsoft.com/office/drawing/2014/main" id="{6067B8ED-B0D7-5CFB-9188-06DBEEC76D7D}"/>
              </a:ext>
            </a:extLst>
          </p:cNvPr>
          <p:cNvSpPr>
            <a:spLocks noChangeArrowheads="1"/>
          </p:cNvSpPr>
          <p:nvPr/>
        </p:nvSpPr>
        <p:spPr bwMode="auto">
          <a:xfrm rot="10800000" flipV="1">
            <a:off x="1027520" y="1267663"/>
            <a:ext cx="1103878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 Inquiry Classification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system to automatically categorize customer inquiries using NLP and machine learning techniques.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real-time classification and routing of support tickets to the appropriate teams.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Operational Efficiency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 manual workload for support agents, allowing them to focus on resolving issues faster.</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Customer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response times and improve customer satisfaction by providing timely and accurate support.</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Insights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categorized tickets to identify trends and recurring issues, supporting continuous improvement in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2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47772-0CBD-BEB8-64B7-5FB1DAA35469}"/>
            </a:ext>
          </a:extLst>
        </p:cNvPr>
        <p:cNvGrpSpPr/>
        <p:nvPr/>
      </p:nvGrpSpPr>
      <p:grpSpPr>
        <a:xfrm>
          <a:off x="0" y="0"/>
          <a:ext cx="0" cy="0"/>
          <a:chOff x="0" y="0"/>
          <a:chExt cx="0" cy="0"/>
        </a:xfrm>
      </p:grpSpPr>
      <p:sp>
        <p:nvSpPr>
          <p:cNvPr id="5121" name="Rectangle 7">
            <a:extLst>
              <a:ext uri="{FF2B5EF4-FFF2-40B4-BE49-F238E27FC236}">
                <a16:creationId xmlns:a16="http://schemas.microsoft.com/office/drawing/2014/main" id="{5FBFF2ED-6574-638A-9646-5E8DF2B9F063}"/>
              </a:ext>
            </a:extLst>
          </p:cNvPr>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4" name="Title 1">
            <a:extLst>
              <a:ext uri="{FF2B5EF4-FFF2-40B4-BE49-F238E27FC236}">
                <a16:creationId xmlns:a16="http://schemas.microsoft.com/office/drawing/2014/main" id="{69199A5D-82CB-231A-30E4-63191CDEAB45}"/>
              </a:ext>
            </a:extLst>
          </p:cNvPr>
          <p:cNvSpPr txBox="1"/>
          <p:nvPr/>
        </p:nvSpPr>
        <p:spPr bwMode="auto">
          <a:xfrm>
            <a:off x="0" y="-91282"/>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solidFill>
                  <a:schemeClr val="bg1"/>
                </a:solidFill>
                <a:latin typeface="Times New Roman" panose="02020603050405020304" pitchFamily="18" charset="0"/>
                <a:cs typeface="Times New Roman" panose="02020603050405020304" pitchFamily="18" charset="0"/>
              </a:rPr>
              <a:t>Dataset and ETL Pipeline</a:t>
            </a:r>
            <a:endPar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5765475B-3E2C-2C78-AA05-FC7220B4B2F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2" name="Rectangle 1">
            <a:extLst>
              <a:ext uri="{FF2B5EF4-FFF2-40B4-BE49-F238E27FC236}">
                <a16:creationId xmlns:a16="http://schemas.microsoft.com/office/drawing/2014/main" id="{41730655-CBDA-6CB1-13EB-1FA0C36CD8D4}"/>
              </a:ext>
            </a:extLst>
          </p:cNvPr>
          <p:cNvSpPr>
            <a:spLocks noChangeArrowheads="1"/>
          </p:cNvSpPr>
          <p:nvPr/>
        </p:nvSpPr>
        <p:spPr bwMode="auto">
          <a:xfrm rot="10800000" flipV="1">
            <a:off x="810705" y="1166842"/>
            <a:ext cx="105705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Overview: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[78313rows x 22 columns]</a:t>
            </a:r>
          </a:p>
          <a:p>
            <a:pPr marR="0" lvl="0" algn="just"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No of tickets: 78313</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 [</a:t>
            </a:r>
            <a:r>
              <a:rPr kumimoji="0" lang="fr-FR"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Consumer Financial Protection Bureau CFPB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ETL (Extract, Transform, Load) Pipeline: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 data from various sources (email, chat, etc.).</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irrelevant data, handle missing values, and normalize text (lowercasing, punctuation removal).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NLP techniques like tokenization and vectorization.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Loading: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Prepare the transformed data for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24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12DB3-DFEA-A6BD-CD49-B446E9E83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3364F-A8C3-AB3A-3E54-61602A48CCF7}"/>
              </a:ext>
            </a:extLst>
          </p:cNvPr>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solidFill>
                  <a:schemeClr val="bg1"/>
                </a:solidFill>
                <a:latin typeface="Times New Roman" panose="02020603050405020304" pitchFamily="18" charset="0"/>
                <a:cs typeface="Times New Roman" panose="02020603050405020304" pitchFamily="18" charset="0"/>
              </a:rPr>
              <a:t>NLP Techniques </a:t>
            </a:r>
            <a:endPar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3" name="Rectangle 1">
            <a:extLst>
              <a:ext uri="{FF2B5EF4-FFF2-40B4-BE49-F238E27FC236}">
                <a16:creationId xmlns:a16="http://schemas.microsoft.com/office/drawing/2014/main" id="{7F93DDD0-3D7F-4365-477A-D43A3981D89C}"/>
              </a:ext>
            </a:extLst>
          </p:cNvPr>
          <p:cNvSpPr>
            <a:spLocks noChangeArrowheads="1"/>
          </p:cNvSpPr>
          <p:nvPr/>
        </p:nvSpPr>
        <p:spPr bwMode="auto">
          <a:xfrm rot="10800000" flipV="1">
            <a:off x="801279" y="1450085"/>
            <a:ext cx="1156040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Techniques Used: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Breaking down text into words or phrases (tokens).</a:t>
            </a: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to reset my password?”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“to”, “reset”, “my”, “password”]</a:t>
            </a: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(Term Frequency-Inverse Document Frequency):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Measures the importance of a word in a document relative to a collection of documents.</a:t>
            </a: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the impact of common words (e.g., "the", "and").</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Embeddings (Word2Vec,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GloVe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BERT):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semantic relationships between words.</a:t>
            </a:r>
          </a:p>
          <a:p>
            <a:pPr marR="0" lvl="1"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Similarity between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“issue”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4C139B2-158D-D74B-C6A1-65F06C9107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Tree>
    <p:extLst>
      <p:ext uri="{BB962C8B-B14F-4D97-AF65-F5344CB8AC3E}">
        <p14:creationId xmlns:p14="http://schemas.microsoft.com/office/powerpoint/2010/main" val="314223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 name="Title 1"/>
          <p:cNvSpPr txBox="1"/>
          <p:nvPr/>
        </p:nvSpPr>
        <p:spPr bwMode="auto">
          <a:xfrm>
            <a:off x="0" y="-167323"/>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Proposed Methodology</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3" name="TextBox 2">
            <a:extLst>
              <a:ext uri="{FF2B5EF4-FFF2-40B4-BE49-F238E27FC236}">
                <a16:creationId xmlns:a16="http://schemas.microsoft.com/office/drawing/2014/main" id="{DB618372-CD53-1683-7F34-30A057BD2F07}"/>
              </a:ext>
            </a:extLst>
          </p:cNvPr>
          <p:cNvSpPr txBox="1"/>
          <p:nvPr/>
        </p:nvSpPr>
        <p:spPr>
          <a:xfrm>
            <a:off x="502762" y="1114716"/>
            <a:ext cx="11026220"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ticket classification project, we used these models for their specific strengths in handling text data and classification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Logistic Regression: </a:t>
            </a:r>
            <a:r>
              <a:rPr lang="en-US" dirty="0">
                <a:latin typeface="Times New Roman" panose="02020603050405020304" pitchFamily="18" charset="0"/>
                <a:cs typeface="Times New Roman" panose="02020603050405020304" pitchFamily="18" charset="0"/>
              </a:rPr>
              <a:t>This model is efficient for text classification tasks, especially when data is linearly separable. Its simplicity and interpretability make it a strong baseline for multiclass classification.</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Random Forests are robust to overfitting and can capture non-linear relationships, which helps with complex text patterns within customer complaints.</a:t>
            </a:r>
          </a:p>
          <a:p>
            <a:pPr marL="285750" indent="-285750" algn="just">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Support Vector Machine (SVM): </a:t>
            </a:r>
            <a:r>
              <a:rPr lang="en-US" dirty="0">
                <a:latin typeface="Times New Roman" panose="02020603050405020304" pitchFamily="18" charset="0"/>
                <a:cs typeface="Times New Roman" panose="02020603050405020304" pitchFamily="18" charset="0"/>
              </a:rPr>
              <a:t>SVM is effective in high-dimensional spaces, like text, and is powerful for classification tasks where the classes are separable. Its use of kernel functions adds flexibility in capturing different complaint patterns.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Classifier: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excellent for large datasets and is known for its performance in boosting decision trees, making it suitable for handling varied complaint types with high predictive power.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11DAA-3A7F-84B0-44F7-EE3DE3E2035E}"/>
            </a:ext>
          </a:extLst>
        </p:cNvPr>
        <p:cNvGrpSpPr/>
        <p:nvPr/>
      </p:nvGrpSpPr>
      <p:grpSpPr>
        <a:xfrm>
          <a:off x="0" y="0"/>
          <a:ext cx="0" cy="0"/>
          <a:chOff x="0" y="0"/>
          <a:chExt cx="0" cy="0"/>
        </a:xfrm>
      </p:grpSpPr>
      <p:sp>
        <p:nvSpPr>
          <p:cNvPr id="7169" name="Rectangle 7">
            <a:extLst>
              <a:ext uri="{FF2B5EF4-FFF2-40B4-BE49-F238E27FC236}">
                <a16:creationId xmlns:a16="http://schemas.microsoft.com/office/drawing/2014/main" id="{C11C1715-E717-024B-9C6A-1E255A686E4F}"/>
              </a:ext>
            </a:extLst>
          </p:cNvPr>
          <p:cNvSpPr/>
          <p:nvPr/>
        </p:nvSpPr>
        <p:spPr>
          <a:xfrm>
            <a:off x="0" y="0"/>
            <a:ext cx="12192000" cy="457200"/>
          </a:xfrm>
          <a:prstGeom prst="rect">
            <a:avLst/>
          </a:prstGeom>
          <a:noFill/>
          <a:ln w="9525">
            <a:noFill/>
          </a:ln>
        </p:spPr>
        <p:txBody>
          <a:bodyPr wrap="none" anchor="ctr" anchorCtr="0">
            <a:spAutoFit/>
          </a:bodyPr>
          <a:lstStyle/>
          <a:p>
            <a:endParaRPr lang="en-IN" altLang="en-US" dirty="0">
              <a:latin typeface="Calibri" panose="020F0502020204030204" pitchFamily="34" charset="0"/>
              <a:ea typeface="Arial" panose="020B0604020202020204" pitchFamily="34" charset="0"/>
            </a:endParaRPr>
          </a:p>
        </p:txBody>
      </p:sp>
      <p:sp>
        <p:nvSpPr>
          <p:cNvPr id="13" name="Title 1">
            <a:extLst>
              <a:ext uri="{FF2B5EF4-FFF2-40B4-BE49-F238E27FC236}">
                <a16:creationId xmlns:a16="http://schemas.microsoft.com/office/drawing/2014/main" id="{3C1F21EB-3AFF-B0A8-E3BD-F4CF3094DAA6}"/>
              </a:ext>
            </a:extLst>
          </p:cNvPr>
          <p:cNvSpPr txBox="1"/>
          <p:nvPr/>
        </p:nvSpPr>
        <p:spPr bwMode="auto">
          <a:xfrm>
            <a:off x="0" y="-167323"/>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solidFill>
                  <a:schemeClr val="bg1"/>
                </a:solidFill>
                <a:latin typeface="Times New Roman" panose="02020603050405020304" pitchFamily="18" charset="0"/>
                <a:cs typeface="Times New Roman" panose="02020603050405020304" pitchFamily="18" charset="0"/>
              </a:rPr>
              <a:t>Implementation</a:t>
            </a:r>
            <a:endPar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A2EC3044-57B3-768B-3465-6BB44841768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
        <p:nvSpPr>
          <p:cNvPr id="2" name="Rectangle 1">
            <a:extLst>
              <a:ext uri="{FF2B5EF4-FFF2-40B4-BE49-F238E27FC236}">
                <a16:creationId xmlns:a16="http://schemas.microsoft.com/office/drawing/2014/main" id="{947778AB-ECF4-9172-F116-599B16862883}"/>
              </a:ext>
            </a:extLst>
          </p:cNvPr>
          <p:cNvSpPr>
            <a:spLocks noChangeArrowheads="1"/>
          </p:cNvSpPr>
          <p:nvPr/>
        </p:nvSpPr>
        <p:spPr bwMode="auto">
          <a:xfrm rot="10800000" flipV="1">
            <a:off x="607471" y="1070975"/>
            <a:ext cx="114871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support tickets, clean and preprocess the text (remove noise, normalize, tokenize).</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text data into numerical formats using techniques like TF-IDF or word embeddings (Word2Vec, BERT).</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Evaluation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machine learning models (e.g., Logistic Regression, SVM, or Neural Networks) and evaluate performance using accuracy, precision, recall, and F1-score.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Integration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the trained model in a real-time system to classify and route incoming tickets automatically.</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and Insights</a:t>
            </a:r>
          </a:p>
          <a:p>
            <a:pPr marR="0" lvl="0" algn="just" defTabSz="914400" rtl="0" eaLnBrk="0" fontAlgn="base" latinLnBrk="0" hangingPunct="0">
              <a:lnSpc>
                <a:spcPct val="100000"/>
              </a:lnSpc>
              <a:spcBef>
                <a:spcPct val="0"/>
              </a:spcBef>
              <a:spcAft>
                <a:spcPct val="0"/>
              </a:spcAft>
              <a:buClrTx/>
              <a:buSzTx/>
              <a:tabLst/>
            </a:pPr>
            <a:r>
              <a:rPr lang="en-US" dirty="0"/>
              <a:t>     Build a dashboard to visualize categorized tickets and trends, providing actionable insights for support teams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75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348A-D126-719C-D079-AA31CDE29729}"/>
              </a:ext>
            </a:extLst>
          </p:cNvPr>
          <p:cNvSpPr txBox="1"/>
          <p:nvPr/>
        </p:nvSpPr>
        <p:spPr bwMode="auto">
          <a:xfrm>
            <a:off x="0" y="0"/>
            <a:ext cx="12192000"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lang="en-US" sz="3200" b="1" dirty="0">
                <a:solidFill>
                  <a:schemeClr val="bg1"/>
                </a:solidFill>
                <a:latin typeface="Times New Roman" panose="02020603050405020304" pitchFamily="18" charset="0"/>
                <a:cs typeface="Times New Roman" panose="02020603050405020304" pitchFamily="18" charset="0"/>
              </a:rPr>
              <a:t>Challenges </a:t>
            </a:r>
            <a:endParaRPr kumimoji="0" lang="en-US" sz="32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
        <p:nvSpPr>
          <p:cNvPr id="4" name="Rectangle 1">
            <a:extLst>
              <a:ext uri="{FF2B5EF4-FFF2-40B4-BE49-F238E27FC236}">
                <a16:creationId xmlns:a16="http://schemas.microsoft.com/office/drawing/2014/main" id="{0948D466-4776-DEB5-6EC4-8048296E3215}"/>
              </a:ext>
            </a:extLst>
          </p:cNvPr>
          <p:cNvSpPr>
            <a:spLocks noChangeArrowheads="1"/>
          </p:cNvSpPr>
          <p:nvPr/>
        </p:nvSpPr>
        <p:spPr bwMode="auto">
          <a:xfrm rot="10800000" flipV="1">
            <a:off x="838986" y="1272894"/>
            <a:ext cx="109476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NLP Techniques: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Transforming raw text into machine-readable formats.</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Building a Classification Model: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Selecting the best algorithm for high accuracy and efficiency.</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minimal delay in classification and routing.</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Insights: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trends and patterns to enhance services and train support teams.</a:t>
            </a:r>
          </a:p>
          <a:p>
            <a:pPr marR="0" lvl="1"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Addressing These Challenges: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response time.</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overall customer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BFE943A-4A98-42B8-D664-7BDDAFD64B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94965"/>
          <a:stretch/>
        </p:blipFill>
        <p:spPr>
          <a:xfrm>
            <a:off x="0" y="6512719"/>
            <a:ext cx="12192000" cy="345281"/>
          </a:xfrm>
          <a:prstGeom prst="rect">
            <a:avLst/>
          </a:prstGeom>
        </p:spPr>
      </p:pic>
    </p:spTree>
    <p:extLst>
      <p:ext uri="{BB962C8B-B14F-4D97-AF65-F5344CB8AC3E}">
        <p14:creationId xmlns:p14="http://schemas.microsoft.com/office/powerpoint/2010/main" val="352870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1506</Words>
  <Application>Microsoft Office PowerPoint</Application>
  <PresentationFormat>Widescreen</PresentationFormat>
  <Paragraphs>180</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Arial Black</vt:lpstr>
      <vt:lpstr>Bodoni MT</vt:lpstr>
      <vt:lpstr>Calibri</vt:lpstr>
      <vt:lpstr>Calibri Light</vt:lpstr>
      <vt:lpstr>Castellar</vt:lpstr>
      <vt:lpstr>Inter</vt:lpstr>
      <vt:lpstr>Times New Roman</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Anup Dakare</cp:lastModifiedBy>
  <cp:revision>122</cp:revision>
  <cp:lastPrinted>2018-01-20T12:20:00Z</cp:lastPrinted>
  <dcterms:created xsi:type="dcterms:W3CDTF">2018-01-20T09:03:00Z</dcterms:created>
  <dcterms:modified xsi:type="dcterms:W3CDTF">2024-11-12T09:46:33Z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E8D44B7623514F2E894E82A1D1A1801D</vt:lpwstr>
  </property>
</Properties>
</file>