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268" r:id="rId3"/>
    <p:sldId id="269" r:id="rId4"/>
    <p:sldId id="266" r:id="rId5"/>
    <p:sldId id="267" r:id="rId6"/>
    <p:sldId id="270" r:id="rId7"/>
    <p:sldId id="27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0"/>
    <p:restoredTop sz="94812"/>
  </p:normalViewPr>
  <p:slideViewPr>
    <p:cSldViewPr snapToGrid="0" snapToObjects="1">
      <p:cViewPr varScale="1">
        <p:scale>
          <a:sx n="151" d="100"/>
          <a:sy n="151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Indicator Technology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Country_id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DEU</c:v>
                </c:pt>
                <c:pt idx="1">
                  <c:v>ESP</c:v>
                </c:pt>
                <c:pt idx="2">
                  <c:v>FRA</c:v>
                </c:pt>
                <c:pt idx="3">
                  <c:v>HRV</c:v>
                </c:pt>
                <c:pt idx="4">
                  <c:v>ISR</c:v>
                </c:pt>
                <c:pt idx="5">
                  <c:v>ITA</c:v>
                </c:pt>
                <c:pt idx="6">
                  <c:v>JPN</c:v>
                </c:pt>
                <c:pt idx="7">
                  <c:v>PRT</c:v>
                </c:pt>
                <c:pt idx="8">
                  <c:v>SWE</c:v>
                </c:pt>
                <c:pt idx="9">
                  <c:v>USA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2.3909637874739298</c:v>
                </c:pt>
                <c:pt idx="1">
                  <c:v>0.55345663306559401</c:v>
                </c:pt>
                <c:pt idx="2">
                  <c:v>1.27617935811198</c:v>
                </c:pt>
                <c:pt idx="3">
                  <c:v>0.246378966375639</c:v>
                </c:pt>
                <c:pt idx="4">
                  <c:v>3.1682612005749702</c:v>
                </c:pt>
                <c:pt idx="5">
                  <c:v>0.69700345488787796</c:v>
                </c:pt>
                <c:pt idx="6">
                  <c:v>3.0188650943849198</c:v>
                </c:pt>
                <c:pt idx="7">
                  <c:v>1.3987493052264299</c:v>
                </c:pt>
                <c:pt idx="8">
                  <c:v>2.3272575047134398</c:v>
                </c:pt>
                <c:pt idx="9">
                  <c:v>3.6183629370173702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90-FA4A-9B07-7C5C5E3676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6245904"/>
        <c:axId val="606247792"/>
      </c:barChart>
      <c:catAx>
        <c:axId val="60624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T"/>
          </a:p>
        </c:txPr>
        <c:crossAx val="606247792"/>
        <c:crosses val="autoZero"/>
        <c:auto val="1"/>
        <c:lblAlgn val="ctr"/>
        <c:lblOffset val="100"/>
        <c:noMultiLvlLbl val="0"/>
      </c:catAx>
      <c:valAx>
        <c:axId val="60624779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T"/>
          </a:p>
        </c:txPr>
        <c:crossAx val="606245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29953-D9AE-8249-9DDE-69509F1EC9BA}" type="datetimeFigureOut">
              <a:rPr lang="en-PT" smtClean="0"/>
              <a:t>22/05/2022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149F3-C739-B143-A125-C53758079EDA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26872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149F3-C739-B143-A125-C53758079EDA}" type="slidenum">
              <a:rPr lang="en-PT" smtClean="0"/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6356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149F3-C739-B143-A125-C53758079EDA}" type="slidenum">
              <a:rPr lang="en-PT" smtClean="0"/>
              <a:t>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78229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149F3-C739-B143-A125-C53758079EDA}" type="slidenum">
              <a:rPr lang="en-PT" smtClean="0"/>
              <a:t>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2512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22/05/2022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102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22/05/2022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0828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22/05/2022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411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22/05/2022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51723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22/05/2022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886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22/05/2022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87282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22/05/2022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37253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22/05/2022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6575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22/05/2022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216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22/05/2022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468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22/05/2022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0916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22/05/2022</a:t>
            </a:fld>
            <a:endParaRPr lang="en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1655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22/05/2022</a:t>
            </a:fld>
            <a:endParaRPr lang="en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7836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22/05/2022</a:t>
            </a:fld>
            <a:endParaRPr lang="en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2107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22/05/2022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2458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22/05/2022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6563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9F69C-1302-0242-9CE6-72FA356894C0}" type="datetimeFigureOut">
              <a:rPr lang="en-PT" smtClean="0"/>
              <a:t>22/05/2022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117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Autofit/>
          </a:bodyPr>
          <a:lstStyle/>
          <a:p>
            <a:pPr algn="just"/>
            <a:r>
              <a:rPr lang="en-PT" sz="3200" dirty="0">
                <a:solidFill>
                  <a:schemeClr val="accent1">
                    <a:lumMod val="50000"/>
                  </a:schemeClr>
                </a:solidFill>
              </a:rPr>
              <a:t>Project 2 - </a:t>
            </a: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Creating Database in MYSQL</a:t>
            </a:r>
            <a:endParaRPr lang="en-PT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3E1F9A8-AE14-6303-A95D-CCF60CD2DE53}"/>
              </a:ext>
            </a:extLst>
          </p:cNvPr>
          <p:cNvSpPr txBox="1">
            <a:spLocks/>
          </p:cNvSpPr>
          <p:nvPr/>
        </p:nvSpPr>
        <p:spPr>
          <a:xfrm>
            <a:off x="1" y="5666043"/>
            <a:ext cx="8619066" cy="8471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GB" sz="2800" b="1" dirty="0" err="1">
                <a:solidFill>
                  <a:schemeClr val="accent1">
                    <a:lumMod val="50000"/>
                  </a:schemeClr>
                </a:solidFill>
              </a:rPr>
              <a:t>Natanael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2800" b="1" dirty="0" err="1">
                <a:solidFill>
                  <a:schemeClr val="accent1">
                    <a:lumMod val="50000"/>
                  </a:schemeClr>
                </a:solidFill>
              </a:rPr>
              <a:t>Pitoun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 - Ferdinand </a:t>
            </a:r>
            <a:r>
              <a:rPr lang="en-GB" sz="2800" b="1" dirty="0" err="1">
                <a:solidFill>
                  <a:schemeClr val="accent1">
                    <a:lumMod val="50000"/>
                  </a:schemeClr>
                </a:solidFill>
              </a:rPr>
              <a:t>Leube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PT" sz="2800" dirty="0">
                <a:solidFill>
                  <a:schemeClr val="accent1">
                    <a:lumMod val="50000"/>
                  </a:schemeClr>
                </a:solidFill>
              </a:rPr>
              <a:t>– </a:t>
            </a:r>
            <a:r>
              <a:rPr lang="en-PT" sz="2800" b="1" dirty="0">
                <a:solidFill>
                  <a:schemeClr val="accent1">
                    <a:lumMod val="50000"/>
                  </a:schemeClr>
                </a:solidFill>
              </a:rPr>
              <a:t>Edgar Tomé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A61E8-6BEA-9ED5-3B71-6AB0C7429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50" y="1644650"/>
            <a:ext cx="59563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9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Autofit/>
          </a:bodyPr>
          <a:lstStyle/>
          <a:p>
            <a:pPr algn="just"/>
            <a:r>
              <a:rPr lang="en-PT" sz="3200" dirty="0">
                <a:solidFill>
                  <a:schemeClr val="accent1">
                    <a:lumMod val="50000"/>
                  </a:schemeClr>
                </a:solidFill>
              </a:rPr>
              <a:t>Project 2 - </a:t>
            </a: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Creating Database in MYSQL</a:t>
            </a:r>
            <a:endParaRPr lang="en-PT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15AF38-D0D0-8EFE-95B4-3F7B5E18BE9F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PT" sz="3600" dirty="0">
                <a:solidFill>
                  <a:schemeClr val="accent1">
                    <a:lumMod val="50000"/>
                  </a:schemeClr>
                </a:solidFill>
              </a:rPr>
              <a:t>Planning - Jira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FDA3E-5EB2-6266-9D1B-3164F7AB87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388"/>
          <a:stretch/>
        </p:blipFill>
        <p:spPr>
          <a:xfrm>
            <a:off x="1663599" y="2416645"/>
            <a:ext cx="2453268" cy="2832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9D1D01-C440-DBEC-7CA1-8A5BE0FCF40C}"/>
              </a:ext>
            </a:extLst>
          </p:cNvPr>
          <p:cNvSpPr txBox="1"/>
          <p:nvPr/>
        </p:nvSpPr>
        <p:spPr>
          <a:xfrm>
            <a:off x="2390484" y="1837071"/>
            <a:ext cx="1380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3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B0BF8F-5133-FE9A-F5F6-5958BA384EEA}"/>
              </a:ext>
            </a:extLst>
          </p:cNvPr>
          <p:cNvSpPr txBox="1"/>
          <p:nvPr/>
        </p:nvSpPr>
        <p:spPr>
          <a:xfrm>
            <a:off x="6776351" y="1692971"/>
            <a:ext cx="1380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3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Final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169C68-806E-AB46-44C0-565B7D677A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051"/>
          <a:stretch/>
        </p:blipFill>
        <p:spPr>
          <a:xfrm>
            <a:off x="5597398" y="2201546"/>
            <a:ext cx="3773866" cy="365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7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Autofit/>
          </a:bodyPr>
          <a:lstStyle/>
          <a:p>
            <a:pPr algn="just"/>
            <a:r>
              <a:rPr lang="en-PT" sz="3200" dirty="0">
                <a:solidFill>
                  <a:schemeClr val="accent1">
                    <a:lumMod val="50000"/>
                  </a:schemeClr>
                </a:solidFill>
              </a:rPr>
              <a:t>Project 2 - </a:t>
            </a: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Creating Database in MYSQL</a:t>
            </a:r>
            <a:endParaRPr lang="en-PT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15AF38-D0D0-8EFE-95B4-3F7B5E18BE9F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PT" sz="3600" dirty="0">
                <a:solidFill>
                  <a:schemeClr val="accent1">
                    <a:lumMod val="50000"/>
                  </a:schemeClr>
                </a:solidFill>
              </a:rPr>
              <a:t>ER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5827D-72FF-4637-AE89-7363F42AB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37" y="2008442"/>
            <a:ext cx="6172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1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Autofit/>
          </a:bodyPr>
          <a:lstStyle/>
          <a:p>
            <a:pPr algn="just"/>
            <a:r>
              <a:rPr lang="en-PT" sz="3200" dirty="0">
                <a:solidFill>
                  <a:schemeClr val="accent1">
                    <a:lumMod val="50000"/>
                  </a:schemeClr>
                </a:solidFill>
              </a:rPr>
              <a:t>Project 2 - </a:t>
            </a: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Creating Database in MYSQL</a:t>
            </a:r>
            <a:endParaRPr lang="en-PT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15AF38-D0D0-8EFE-95B4-3F7B5E18BE9F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PT" sz="3600" dirty="0">
                <a:solidFill>
                  <a:schemeClr val="accent1">
                    <a:lumMod val="50000"/>
                  </a:schemeClr>
                </a:solidFill>
              </a:rPr>
              <a:t>Descripton of the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EC082-F482-91B6-E757-D849C0225358}"/>
              </a:ext>
            </a:extLst>
          </p:cNvPr>
          <p:cNvSpPr txBox="1"/>
          <p:nvPr/>
        </p:nvSpPr>
        <p:spPr>
          <a:xfrm>
            <a:off x="988963" y="2183934"/>
            <a:ext cx="85122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We created a composite indicator from R&amp;D and economic statistics.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The data was scraped from the World Bank database via an API wrapper.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Our composite indicator was made using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Research and development expenditure (% of GDP)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High-technology exports (% of manufactured exports)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Scientific and technical journal 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Patent applications, residents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Patent applications, non-residents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The 10 countries selected are European with the addition of the US, Japan, and Israel as outliers for comparison. 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We attempted to screen for a contrast between Southern &amp; Northern Europe.</a:t>
            </a:r>
          </a:p>
        </p:txBody>
      </p:sp>
    </p:spTree>
    <p:extLst>
      <p:ext uri="{BB962C8B-B14F-4D97-AF65-F5344CB8AC3E}">
        <p14:creationId xmlns:p14="http://schemas.microsoft.com/office/powerpoint/2010/main" val="15240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Autofit/>
          </a:bodyPr>
          <a:lstStyle/>
          <a:p>
            <a:pPr algn="just"/>
            <a:r>
              <a:rPr lang="en-PT" sz="3200" dirty="0">
                <a:solidFill>
                  <a:schemeClr val="accent1">
                    <a:lumMod val="50000"/>
                  </a:schemeClr>
                </a:solidFill>
              </a:rPr>
              <a:t>Project 2 - </a:t>
            </a: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Creating Database in MYSQL</a:t>
            </a:r>
            <a:endParaRPr lang="en-PT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15AF38-D0D0-8EFE-95B4-3F7B5E18BE9F}"/>
              </a:ext>
            </a:extLst>
          </p:cNvPr>
          <p:cNvSpPr txBox="1">
            <a:spLocks/>
          </p:cNvSpPr>
          <p:nvPr/>
        </p:nvSpPr>
        <p:spPr>
          <a:xfrm>
            <a:off x="831798" y="1367449"/>
            <a:ext cx="5492801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PT" sz="3600" dirty="0">
                <a:solidFill>
                  <a:schemeClr val="accent1">
                    <a:lumMod val="50000"/>
                  </a:schemeClr>
                </a:solidFill>
              </a:rPr>
              <a:t>SQL – Script - Queries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EC082-F482-91B6-E757-D849C0225358}"/>
              </a:ext>
            </a:extLst>
          </p:cNvPr>
          <p:cNvSpPr txBox="1"/>
          <p:nvPr/>
        </p:nvSpPr>
        <p:spPr>
          <a:xfrm>
            <a:off x="988963" y="2183934"/>
            <a:ext cx="85122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Creation of database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Creation of tables of database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Import of data obtain via an API wrapper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Combined data of Patent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Normalize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Application Indicator Formula for technology in the year 2014, for the countries in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9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Autofit/>
          </a:bodyPr>
          <a:lstStyle/>
          <a:p>
            <a:pPr algn="just"/>
            <a:r>
              <a:rPr lang="en-PT" sz="3200" dirty="0">
                <a:solidFill>
                  <a:schemeClr val="accent1">
                    <a:lumMod val="50000"/>
                  </a:schemeClr>
                </a:solidFill>
              </a:rPr>
              <a:t>Project 2 - </a:t>
            </a: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Creating Database in MYSQL</a:t>
            </a:r>
            <a:endParaRPr lang="en-PT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15AF38-D0D0-8EFE-95B4-3F7B5E18BE9F}"/>
              </a:ext>
            </a:extLst>
          </p:cNvPr>
          <p:cNvSpPr txBox="1">
            <a:spLocks/>
          </p:cNvSpPr>
          <p:nvPr/>
        </p:nvSpPr>
        <p:spPr>
          <a:xfrm>
            <a:off x="831798" y="1367449"/>
            <a:ext cx="5492801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PT" sz="3600" dirty="0">
                <a:solidFill>
                  <a:schemeClr val="accent1">
                    <a:lumMod val="50000"/>
                  </a:schemeClr>
                </a:solidFill>
              </a:rPr>
              <a:t>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EC082-F482-91B6-E757-D849C0225358}"/>
              </a:ext>
            </a:extLst>
          </p:cNvPr>
          <p:cNvSpPr txBox="1"/>
          <p:nvPr/>
        </p:nvSpPr>
        <p:spPr>
          <a:xfrm>
            <a:off x="567267" y="2183935"/>
            <a:ext cx="927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Indicator formula = 0.5 X Pattern + 2 X R&amp;D + Technical Journal + High Technology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105014D-12BA-49E6-6658-C715825F71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7315112"/>
              </p:ext>
            </p:extLst>
          </p:nvPr>
        </p:nvGraphicFramePr>
        <p:xfrm>
          <a:off x="1497541" y="2728760"/>
          <a:ext cx="5351991" cy="2490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6F5443D-7076-830F-E40A-E9B59AF986ED}"/>
              </a:ext>
            </a:extLst>
          </p:cNvPr>
          <p:cNvSpPr txBox="1"/>
          <p:nvPr/>
        </p:nvSpPr>
        <p:spPr>
          <a:xfrm>
            <a:off x="457200" y="5655268"/>
            <a:ext cx="927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From the 10 countries, the top 3 are USA, ISR and JPN for the year 2014.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The worse counties are HRV, ESP and ITA</a:t>
            </a:r>
          </a:p>
        </p:txBody>
      </p:sp>
    </p:spTree>
    <p:extLst>
      <p:ext uri="{BB962C8B-B14F-4D97-AF65-F5344CB8AC3E}">
        <p14:creationId xmlns:p14="http://schemas.microsoft.com/office/powerpoint/2010/main" val="242676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Autofit/>
          </a:bodyPr>
          <a:lstStyle/>
          <a:p>
            <a:pPr algn="just"/>
            <a:r>
              <a:rPr lang="en-PT" sz="3200" dirty="0">
                <a:solidFill>
                  <a:schemeClr val="accent1">
                    <a:lumMod val="50000"/>
                  </a:schemeClr>
                </a:solidFill>
              </a:rPr>
              <a:t>Project 2 - </a:t>
            </a: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Creating Database in MYSQL</a:t>
            </a:r>
            <a:endParaRPr lang="en-PT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15AF38-D0D0-8EFE-95B4-3F7B5E18BE9F}"/>
              </a:ext>
            </a:extLst>
          </p:cNvPr>
          <p:cNvSpPr txBox="1">
            <a:spLocks/>
          </p:cNvSpPr>
          <p:nvPr/>
        </p:nvSpPr>
        <p:spPr>
          <a:xfrm>
            <a:off x="831798" y="1367449"/>
            <a:ext cx="5492801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PT" sz="3600" dirty="0">
                <a:solidFill>
                  <a:schemeClr val="accent1">
                    <a:lumMod val="50000"/>
                  </a:schemeClr>
                </a:solidFill>
              </a:rPr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476D8-7913-091B-0C2E-176AF051E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98" y="1924050"/>
            <a:ext cx="90043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5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r>
              <a:rPr lang="en-PT" dirty="0"/>
              <a:t>Project 1 - Game Hang Man</a:t>
            </a: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63987-47E0-040E-3AE3-52551354130E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PT" sz="3600" dirty="0"/>
              <a:t>Questions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631F6-F8A1-03BF-C202-7DA05A6FA6AB}"/>
              </a:ext>
            </a:extLst>
          </p:cNvPr>
          <p:cNvSpPr txBox="1"/>
          <p:nvPr/>
        </p:nvSpPr>
        <p:spPr>
          <a:xfrm>
            <a:off x="4517973" y="2379315"/>
            <a:ext cx="21288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 &amp; A</a:t>
            </a:r>
          </a:p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TIME </a:t>
            </a:r>
          </a:p>
        </p:txBody>
      </p:sp>
    </p:spTree>
    <p:extLst>
      <p:ext uri="{BB962C8B-B14F-4D97-AF65-F5344CB8AC3E}">
        <p14:creationId xmlns:p14="http://schemas.microsoft.com/office/powerpoint/2010/main" val="411592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r>
              <a:rPr lang="en-PT" dirty="0"/>
              <a:t>Project 1 - Game Hang Man</a:t>
            </a: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A631F6-F8A1-03BF-C202-7DA05A6FA6AB}"/>
              </a:ext>
            </a:extLst>
          </p:cNvPr>
          <p:cNvSpPr txBox="1"/>
          <p:nvPr/>
        </p:nvSpPr>
        <p:spPr>
          <a:xfrm>
            <a:off x="4082205" y="2136338"/>
            <a:ext cx="3000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End</a:t>
            </a:r>
          </a:p>
          <a:p>
            <a:pPr algn="ctr"/>
            <a:endParaRPr lang="en-PT" sz="5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8817027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{85F3928A-1414-ED49-8D1D-32541A4749F9}tf10001069</Template>
  <TotalTime>182</TotalTime>
  <Words>283</Words>
  <Application>Microsoft Macintosh PowerPoint</Application>
  <PresentationFormat>Widescreen</PresentationFormat>
  <Paragraphs>56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Project 2 - Creating Database in MYSQL</vt:lpstr>
      <vt:lpstr>Project 2 - Creating Database in MYSQL</vt:lpstr>
      <vt:lpstr>Project 2 - Creating Database in MYSQL</vt:lpstr>
      <vt:lpstr>Project 2 - Creating Database in MYSQL</vt:lpstr>
      <vt:lpstr>Project 2 - Creating Database in MYSQL</vt:lpstr>
      <vt:lpstr>Project 2 - Creating Database in MYSQL</vt:lpstr>
      <vt:lpstr>Project 2 - Creating Database in MYSQL</vt:lpstr>
      <vt:lpstr>Project 1 - Game Hang Man</vt:lpstr>
      <vt:lpstr>Project 1 - Game Hang 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condominios@futurebuildingco.pt</dc:creator>
  <cp:lastModifiedBy>condominios@futurebuildingco.pt</cp:lastModifiedBy>
  <cp:revision>13</cp:revision>
  <dcterms:created xsi:type="dcterms:W3CDTF">2022-05-14T12:22:48Z</dcterms:created>
  <dcterms:modified xsi:type="dcterms:W3CDTF">2022-05-22T20:31:54Z</dcterms:modified>
</cp:coreProperties>
</file>