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663599" y="344843"/>
            <a:ext cx="7837589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Project 2 - </a:t>
            </a:r>
            <a:r>
              <a:rPr b="1" lang="en-GB" sz="3200">
                <a:solidFill>
                  <a:srgbClr val="0F7597"/>
                </a:solidFill>
              </a:rPr>
              <a:t>Creating Database in MYSQL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" y="5666043"/>
            <a:ext cx="8619066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100000"/>
              <a:buFont typeface="Trebuchet MS"/>
              <a:buNone/>
            </a:pPr>
            <a:r>
              <a:rPr b="1" i="0" lang="en-GB" sz="2800" u="none" cap="none" strike="noStrike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Natanael Pitoun - Ferdinand Leube </a:t>
            </a:r>
            <a:r>
              <a:rPr b="0" i="0" lang="en-GB" sz="2800" u="none" cap="none" strike="noStrike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b="1" i="0" lang="en-GB" sz="2800" u="none" cap="none" strike="noStrike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Edgar Tomé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850" y="1644650"/>
            <a:ext cx="59563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663599" y="344843"/>
            <a:ext cx="7837589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Project 2 - </a:t>
            </a:r>
            <a:r>
              <a:rPr b="1" lang="en-GB" sz="3200">
                <a:solidFill>
                  <a:srgbClr val="0F7597"/>
                </a:solidFill>
              </a:rPr>
              <a:t>Creating Database in MYSQL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831799" y="1367449"/>
            <a:ext cx="4497438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100000"/>
              <a:buFont typeface="Trebuchet MS"/>
              <a:buNone/>
            </a:pPr>
            <a:r>
              <a:rPr b="0" i="0" lang="en-GB" sz="3600" u="none" cap="none" strike="noStrike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Planning - Jira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40388" t="0"/>
          <a:stretch/>
        </p:blipFill>
        <p:spPr>
          <a:xfrm>
            <a:off x="1663599" y="2416645"/>
            <a:ext cx="2453268" cy="2832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390484" y="1837071"/>
            <a:ext cx="13800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Start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776351" y="1692971"/>
            <a:ext cx="13800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5">
            <a:alphaModFix/>
          </a:blip>
          <a:srcRect b="0" l="0" r="37051" t="0"/>
          <a:stretch/>
        </p:blipFill>
        <p:spPr>
          <a:xfrm>
            <a:off x="5597398" y="2201546"/>
            <a:ext cx="3773866" cy="365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ctrTitle"/>
          </p:nvPr>
        </p:nvSpPr>
        <p:spPr>
          <a:xfrm>
            <a:off x="1663599" y="344843"/>
            <a:ext cx="7837589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Project 2 - </a:t>
            </a:r>
            <a:r>
              <a:rPr b="1" lang="en-GB" sz="3200">
                <a:solidFill>
                  <a:srgbClr val="0F7597"/>
                </a:solidFill>
              </a:rPr>
              <a:t>Creating Database in MYSQL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831799" y="1367449"/>
            <a:ext cx="4497438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100000"/>
              <a:buFont typeface="Trebuchet MS"/>
              <a:buNone/>
            </a:pPr>
            <a:r>
              <a:rPr lang="en-GB" sz="36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ER Model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137" y="2008442"/>
            <a:ext cx="617220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1663599" y="344843"/>
            <a:ext cx="7837589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Project 2 - </a:t>
            </a:r>
            <a:r>
              <a:rPr b="1" lang="en-GB" sz="3200">
                <a:solidFill>
                  <a:srgbClr val="0F7597"/>
                </a:solidFill>
              </a:rPr>
              <a:t>Creating Database in MYSQL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831799" y="1367449"/>
            <a:ext cx="4497438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100000"/>
              <a:buFont typeface="Trebuchet MS"/>
              <a:buNone/>
            </a:pPr>
            <a:r>
              <a:rPr lang="en-GB" sz="36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Descripton of the Database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988963" y="2183934"/>
            <a:ext cx="851222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We created a composite indicator from R&amp;D and economic statistics.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was scraped from the World Bank database via an API wrapper.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Our composite indicator was made using the following: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 and development expenditure (% of GDP)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High-technology exports (% of manufactured exports)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Scientific and technical journal articles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Patent applications, residents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Patent applications, non-residents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The 10 countries selected are European with the addition of the US, Japan, and Israel as outliers for comparison.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We attempted to screen for a contrast between Southern &amp; Northern Europe.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ctrTitle"/>
          </p:nvPr>
        </p:nvSpPr>
        <p:spPr>
          <a:xfrm>
            <a:off x="1663599" y="344843"/>
            <a:ext cx="7837589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Project 2 - </a:t>
            </a:r>
            <a:r>
              <a:rPr b="1" lang="en-GB" sz="3200">
                <a:solidFill>
                  <a:srgbClr val="0F7597"/>
                </a:solidFill>
              </a:rPr>
              <a:t>Creating Database in MYSQL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831798" y="1367449"/>
            <a:ext cx="5492801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100000"/>
              <a:buFont typeface="Trebuchet MS"/>
              <a:buNone/>
            </a:pPr>
            <a:r>
              <a:rPr lang="en-GB" sz="36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SQL – Script - Queries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988963" y="2183934"/>
            <a:ext cx="851222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Creation of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Creation of tables of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of data obtain via an API wrapper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Combined data of Patent Applications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Normalize Data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Indicator Formula for technology in the year 2014, for the countries in study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ctrTitle"/>
          </p:nvPr>
        </p:nvSpPr>
        <p:spPr>
          <a:xfrm>
            <a:off x="1663600" y="344851"/>
            <a:ext cx="103962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 </a:t>
            </a:r>
            <a:r>
              <a:rPr b="1" lang="en-GB" sz="3200">
                <a:solidFill>
                  <a:srgbClr val="0F7597"/>
                </a:solidFill>
              </a:rPr>
              <a:t>The Composite Indicator In itself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831798" y="1367449"/>
            <a:ext cx="5492801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257142"/>
              <a:buFont typeface="Trebuchet MS"/>
              <a:buNone/>
            </a:pPr>
            <a:r>
              <a:rPr lang="en-GB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The composite indicator was based on a arbitrary hunch downgrading the important of patents and giving more weight to investment. We observe a clear North/South distinction, though Portugal holds its place as an innovator in front of France. 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567267" y="2183935"/>
            <a:ext cx="9279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Indicator formula = 0.5 X Pattents + 2 X R&amp;D + Technical Journal + High Technology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7541" y="2728760"/>
            <a:ext cx="5351991" cy="249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457200" y="5655268"/>
            <a:ext cx="92794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10 countries, the top 3 are USA, ISR and JPN for the year 2014.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worse counties are HRV, ESP and ITA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1663599" y="344843"/>
            <a:ext cx="7837589" cy="847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3200"/>
              <a:buFont typeface="Trebuchet MS"/>
              <a:buNone/>
            </a:pPr>
            <a:r>
              <a:rPr lang="en-GB" sz="3200">
                <a:solidFill>
                  <a:srgbClr val="0F7597"/>
                </a:solidFill>
              </a:rPr>
              <a:t>Project 2 - </a:t>
            </a:r>
            <a:r>
              <a:rPr b="1" lang="en-GB" sz="3200">
                <a:solidFill>
                  <a:srgbClr val="0F7597"/>
                </a:solidFill>
              </a:rPr>
              <a:t>Creating Database in MYSQL</a:t>
            </a:r>
            <a:endParaRPr sz="3200">
              <a:solidFill>
                <a:srgbClr val="0F7597"/>
              </a:solidFill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831798" y="1367449"/>
            <a:ext cx="5492801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ct val="100000"/>
              <a:buFont typeface="Trebuchet MS"/>
              <a:buNone/>
            </a:pPr>
            <a:r>
              <a:rPr lang="en-GB" sz="36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798" y="1924050"/>
            <a:ext cx="9004300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ctrTitle"/>
          </p:nvPr>
        </p:nvSpPr>
        <p:spPr>
          <a:xfrm>
            <a:off x="1663600" y="344849"/>
            <a:ext cx="10008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GB"/>
              <a:t>Project 2 - Composite Indicator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31799" y="1367449"/>
            <a:ext cx="4497438" cy="640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GB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 &amp;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1663600" y="344850"/>
            <a:ext cx="10344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GB"/>
              <a:t>Project 2 - Composite Indicator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4082205" y="2136338"/>
            <a:ext cx="300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GB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