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5"/>
  </p:notesMasterIdLst>
  <p:sldIdLst>
    <p:sldId id="256" r:id="rId2"/>
    <p:sldId id="257" r:id="rId3"/>
    <p:sldId id="258" r:id="rId4"/>
    <p:sldId id="266" r:id="rId5"/>
    <p:sldId id="260" r:id="rId6"/>
    <p:sldId id="259" r:id="rId7"/>
    <p:sldId id="269" r:id="rId8"/>
    <p:sldId id="270" r:id="rId9"/>
    <p:sldId id="261" r:id="rId10"/>
    <p:sldId id="262" r:id="rId11"/>
    <p:sldId id="263" r:id="rId12"/>
    <p:sldId id="264" r:id="rId13"/>
    <p:sldId id="265" r:id="rId14"/>
  </p:sldIdLst>
  <p:sldSz cx="9144000" cy="5143500" type="screen16x9"/>
  <p:notesSz cx="6858000" cy="9144000"/>
  <p:embeddedFontLst>
    <p:embeddedFont>
      <p:font typeface="Bookman Old Style" panose="02050604050505020204" pitchFamily="18" charset="0"/>
      <p:regular r:id="rId16"/>
      <p:bold r:id="rId17"/>
      <p:italic r:id="rId18"/>
      <p:boldItalic r:id="rId19"/>
    </p:embeddedFont>
    <p:embeddedFont>
      <p:font typeface="Calibri" panose="020F0502020204030204" pitchFamily="34" charset="0"/>
      <p:regular r:id="rId20"/>
      <p:bold r:id="rId21"/>
      <p:italic r:id="rId22"/>
      <p:boldItalic r:id="rId23"/>
    </p:embeddedFont>
    <p:embeddedFont>
      <p:font typeface="Helvetica Neue" panose="02000503000000020004" pitchFamily="2" charset="0"/>
      <p:regular r:id="rId24"/>
      <p:bold r:id="rId25"/>
      <p:italic r:id="rId26"/>
      <p:boldItalic r:id="rId27"/>
    </p:embeddedFont>
    <p:embeddedFont>
      <p:font typeface="Helvetica Neue Light" panose="02000403000000020004" pitchFamily="2" charset="0"/>
      <p:regular r:id="rId28"/>
      <p:bold r:id="rId29"/>
      <p:italic r:id="rId30"/>
      <p:boldItalic r:id="rId31"/>
    </p:embeddedFont>
    <p:embeddedFont>
      <p:font typeface="Libre Franklin" pitchFamily="2" charset="77"/>
      <p:regular r:id="rId32"/>
      <p:bold r:id="rId33"/>
      <p:italic r:id="rId34"/>
      <p:boldItalic r:id="rId35"/>
    </p:embeddedFont>
    <p:embeddedFont>
      <p:font typeface="Poppins" pitchFamily="2" charset="77"/>
      <p:regular r:id="rId36"/>
      <p:bold r:id="rId37"/>
      <p:italic r:id="rId38"/>
      <p:boldItalic r:id="rId39"/>
    </p:embeddedFont>
    <p:embeddedFont>
      <p:font typeface="Poppins Medium" panose="020B0604020202020204"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90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83128"/>
  </p:normalViewPr>
  <p:slideViewPr>
    <p:cSldViewPr snapToGrid="0">
      <p:cViewPr varScale="1">
        <p:scale>
          <a:sx n="123" d="100"/>
          <a:sy n="123" d="100"/>
        </p:scale>
        <p:origin x="1224" y="176"/>
      </p:cViewPr>
      <p:guideLst>
        <p:guide orient="horz" pos="1620"/>
        <p:guide pos="2880"/>
        <p:guide orient="horz" pos="9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font" Target="fonts/font24.fntdata"/><Relationship Id="rId21" Type="http://schemas.openxmlformats.org/officeDocument/2006/relationships/font" Target="fonts/font6.fntdata"/><Relationship Id="rId34" Type="http://schemas.openxmlformats.org/officeDocument/2006/relationships/font" Target="fonts/font19.fntdata"/><Relationship Id="rId42" Type="http://schemas.openxmlformats.org/officeDocument/2006/relationships/font" Target="fonts/font2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font" Target="fonts/font2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openxmlformats.org/officeDocument/2006/relationships/font" Target="fonts/font2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46" Type="http://schemas.openxmlformats.org/officeDocument/2006/relationships/theme" Target="theme/theme1.xml"/><Relationship Id="rId20" Type="http://schemas.openxmlformats.org/officeDocument/2006/relationships/font" Target="fonts/font5.fntdata"/><Relationship Id="rId41"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5b994a55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5b994a55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1359ccd8d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1359ccd8d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1359ccd8d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1359ccd8d9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lnSpc>
                <a:spcPct val="150000"/>
              </a:lnSpc>
              <a:buFont typeface="Arial" panose="020B0604020202020204" pitchFamily="34" charset="0"/>
              <a:buChar char="•"/>
            </a:pPr>
            <a:r>
              <a:rPr lang="en-PT" sz="1100" dirty="0"/>
              <a:t>Query 1 - </a:t>
            </a:r>
            <a:r>
              <a:rPr lang="en-GB" sz="1100" dirty="0"/>
              <a:t>Production value comparison for import and export for the year 2019, for the industry with more value of export and industries with more value of import</a:t>
            </a:r>
            <a:r>
              <a:rPr lang="en-PT" sz="1100" dirty="0"/>
              <a:t> ;</a:t>
            </a:r>
          </a:p>
          <a:p>
            <a:pPr marL="285750" indent="-285750">
              <a:lnSpc>
                <a:spcPct val="150000"/>
              </a:lnSpc>
              <a:buFont typeface="Arial" panose="020B0604020202020204" pitchFamily="34" charset="0"/>
              <a:buChar char="•"/>
            </a:pPr>
            <a:r>
              <a:rPr lang="en-PT" sz="1100" dirty="0"/>
              <a:t>Query 2 - </a:t>
            </a:r>
            <a:r>
              <a:rPr lang="en-GB" sz="1100" dirty="0"/>
              <a:t>Production value comparison for import and export for the year 2019</a:t>
            </a:r>
            <a:r>
              <a:rPr lang="en-PT" sz="1100" dirty="0"/>
              <a:t>;</a:t>
            </a:r>
          </a:p>
          <a:p>
            <a:pPr marL="285750" indent="-285750">
              <a:lnSpc>
                <a:spcPct val="150000"/>
              </a:lnSpc>
              <a:buFont typeface="Arial" panose="020B0604020202020204" pitchFamily="34" charset="0"/>
              <a:buChar char="•"/>
            </a:pPr>
            <a:r>
              <a:rPr lang="en-PT" sz="1100" dirty="0"/>
              <a:t>Query 3 - </a:t>
            </a:r>
            <a:r>
              <a:rPr lang="en-GB" sz="1100" dirty="0"/>
              <a:t>Internationalization ratio comparison for import and export for the year 2019</a:t>
            </a:r>
            <a:r>
              <a:rPr lang="en-PT" sz="1100" dirty="0"/>
              <a:t>;</a:t>
            </a:r>
          </a:p>
          <a:p>
            <a:pPr marL="285750" indent="-285750">
              <a:lnSpc>
                <a:spcPct val="150000"/>
              </a:lnSpc>
              <a:buFont typeface="Arial" panose="020B0604020202020204" pitchFamily="34" charset="0"/>
              <a:buChar char="•"/>
            </a:pPr>
            <a:r>
              <a:rPr lang="en-PT" sz="1100" dirty="0"/>
              <a:t>Query 4 - </a:t>
            </a:r>
            <a:r>
              <a:rPr lang="en-GB" sz="1100" dirty="0"/>
              <a:t>Efficiency ratio comparison for investment and production for the year 2019</a:t>
            </a:r>
            <a:r>
              <a:rPr lang="en-PT" sz="1100" dirty="0"/>
              <a:t>;</a:t>
            </a:r>
          </a:p>
          <a:p>
            <a:pPr marL="285750" indent="-285750">
              <a:lnSpc>
                <a:spcPct val="150000"/>
              </a:lnSpc>
              <a:buFont typeface="Arial" panose="020B0604020202020204" pitchFamily="34" charset="0"/>
              <a:buChar char="•"/>
            </a:pPr>
            <a:r>
              <a:rPr lang="en-PT" sz="1100" dirty="0"/>
              <a:t>Query 5 - </a:t>
            </a:r>
            <a:r>
              <a:rPr lang="en-GB" sz="1100" dirty="0"/>
              <a:t>Total of production export and production import for last 5 years all years;</a:t>
            </a:r>
            <a:endParaRPr lang="en-PT" sz="1100" dirty="0"/>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19b335ee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19b335e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1359ccd8d9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1359ccd8d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741728c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741728c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359ccd8d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359ccd8d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359ccd8d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359ccd8d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3263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362ca82a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362ca82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000" b="0" i="0" u="none" strike="noStrike" cap="none" dirty="0">
                <a:solidFill>
                  <a:schemeClr val="tx1"/>
                </a:solidFill>
                <a:latin typeface="Arial"/>
                <a:ea typeface="Arial"/>
                <a:cs typeface="Poppins"/>
                <a:sym typeface="Arial"/>
              </a:rPr>
              <a:t>Had different values, different types of values, missing values, different quantity of rows and columns.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000" b="0" i="0" u="none" strike="noStrike" cap="none" dirty="0">
              <a:solidFill>
                <a:schemeClr val="tx1"/>
              </a:solidFill>
              <a:latin typeface="Arial"/>
              <a:ea typeface="Arial"/>
              <a:cs typeface="Poppins"/>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000" b="0" i="0" u="none" strike="noStrike" cap="none" dirty="0">
                <a:solidFill>
                  <a:schemeClr val="tx1"/>
                </a:solidFill>
                <a:latin typeface="Arial"/>
                <a:ea typeface="Arial"/>
                <a:cs typeface="Poppins"/>
                <a:sym typeface="Arial"/>
              </a:rPr>
              <a:t>One industries was removed, because it not existed in all data frames!!!</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359ccd8d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359ccd8d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During the process of data cleaning, was performed at the same time data visualization, in python with the libraries matplotlib and seaborn.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To analyse if the data was clean, and the relations between the values were corrected, and if was need to removed outliers our columns and rows with no relevance to the study.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This process was performed to all files, extracted during the loop process in data cleaning, with same visualizations and plots for each file.</a:t>
            </a:r>
            <a:endParaRPr lang="en-PT"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359ccd8d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359ccd8d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b="0" i="0" u="none" strike="noStrike" cap="none" dirty="0">
                <a:solidFill>
                  <a:srgbClr val="000000"/>
                </a:solidFill>
                <a:latin typeface="Arial"/>
                <a:ea typeface="Arial"/>
                <a:cs typeface="Arial"/>
                <a:sym typeface="Arial"/>
              </a:rPr>
              <a:t>It was identified outliers in the industries Col_16 (Transport equipment), that was verified has a growth on that industry in the past years, doubling the value in five years.</a:t>
            </a:r>
            <a:endParaRPr dirty="0"/>
          </a:p>
        </p:txBody>
      </p:sp>
    </p:spTree>
    <p:extLst>
      <p:ext uri="{BB962C8B-B14F-4D97-AF65-F5344CB8AC3E}">
        <p14:creationId xmlns:p14="http://schemas.microsoft.com/office/powerpoint/2010/main" val="556170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1359ccd8d9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1359ccd8d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Verifying that the industries Col_23 (Accommodation and food services), have higher correlation to the industries Col_3 (Products of agriculture, forestry and fishing) and Col_5(Food products, beverages and tobacco products), the increased industries of tourism makes that the industries that provides food, beverage increases with the consumption of the tourists in the accommodations and in bars and restaurants.</a:t>
            </a:r>
            <a:endParaRPr lang="en-PT"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76783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1359ccd8d9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1359ccd8d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SQL - It this structed database can be proceeded relations between rows, production of queries that relates information in different tables, but that have a relation key that are common in the tables for correlation. For that reason, before insertion of data, is need to produce the entity relationship model.</a:t>
            </a:r>
            <a:r>
              <a:rPr lang="en-PT" dirty="0">
                <a:effectLst/>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1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100" b="0" i="0" u="none" strike="noStrike" cap="none" dirty="0">
                <a:solidFill>
                  <a:srgbClr val="000000"/>
                </a:solidFill>
                <a:effectLst/>
                <a:latin typeface="Arial"/>
                <a:ea typeface="Arial"/>
                <a:cs typeface="Arial"/>
                <a:sym typeface="Arial"/>
              </a:rPr>
              <a:t>NON SQL - document-oriented the schema can vary between different documents and contain different fields, as the records are not depended it supports parallel computations. Columnar database, the data is store column by column, that makes column-based queries very efficient. Key-value database, is based on key only, requesting for a key and getting its value, not supporting queries across different record values</a:t>
            </a:r>
            <a:r>
              <a:rPr lang="en-GB" sz="1100" b="0" i="0" u="none" strike="noStrike" cap="none" dirty="0">
                <a:solidFill>
                  <a:schemeClr val="tx1"/>
                </a:solidFill>
                <a:latin typeface="Arial"/>
                <a:ea typeface="Arial"/>
                <a:cs typeface="Poppins"/>
                <a:sym typeface="Arial"/>
              </a:rPr>
              <a: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re et sous-titre">
  <p:cSld name="TITLE_1">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66750" y="862013"/>
            <a:ext cx="7810500" cy="1743000"/>
          </a:xfrm>
          <a:prstGeom prst="rect">
            <a:avLst/>
          </a:prstGeom>
          <a:noFill/>
          <a:ln>
            <a:noFill/>
          </a:ln>
        </p:spPr>
        <p:txBody>
          <a:bodyPr spcFirstLastPara="1" wrap="square" lIns="19050" tIns="19050" rIns="19050" bIns="19050" anchor="b" anchorCtr="0">
            <a:noAutofit/>
          </a:bodyPr>
          <a:lstStyle>
            <a:lvl1pPr marR="0" lvl="0"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42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52" name="Google Shape;52;p13"/>
          <p:cNvSpPr txBox="1">
            <a:spLocks noGrp="1"/>
          </p:cNvSpPr>
          <p:nvPr>
            <p:ph type="body" idx="1"/>
          </p:nvPr>
        </p:nvSpPr>
        <p:spPr>
          <a:xfrm>
            <a:off x="666750" y="2652713"/>
            <a:ext cx="7810500" cy="595200"/>
          </a:xfrm>
          <a:prstGeom prst="rect">
            <a:avLst/>
          </a:prstGeom>
          <a:noFill/>
          <a:ln>
            <a:noFill/>
          </a:ln>
        </p:spPr>
        <p:txBody>
          <a:bodyPr spcFirstLastPara="1" wrap="square" lIns="19050" tIns="19050" rIns="19050" bIns="19050" anchor="t" anchorCtr="0">
            <a:noAutofit/>
          </a:bodyPr>
          <a:lstStyle>
            <a:lvl1pPr marL="457200" marR="0" lvl="0"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2000"/>
              <a:buFont typeface="Helvetica Neue"/>
              <a:buNone/>
              <a:defRPr sz="2000" b="0" i="0" u="none" strike="noStrike" cap="none">
                <a:solidFill>
                  <a:srgbClr val="000000"/>
                </a:solidFill>
                <a:latin typeface="Helvetica Neue"/>
                <a:ea typeface="Helvetica Neue"/>
                <a:cs typeface="Helvetica Neue"/>
                <a:sym typeface="Helvetica Neue"/>
              </a:defRPr>
            </a:lvl5pPr>
            <a:lvl6pPr marL="2743200" marR="0" lvl="5"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6pPr>
            <a:lvl7pPr marL="3200400" marR="0" lvl="6"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7pPr>
            <a:lvl8pPr marL="3657600" marR="0" lvl="7"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8pPr>
            <a:lvl9pPr marL="4114800" marR="0" lvl="8" indent="-381000" algn="l" rtl="0">
              <a:lnSpc>
                <a:spcPct val="100000"/>
              </a:lnSpc>
              <a:spcBef>
                <a:spcPts val="2200"/>
              </a:spcBef>
              <a:spcAft>
                <a:spcPts val="0"/>
              </a:spcAft>
              <a:buClr>
                <a:srgbClr val="000000"/>
              </a:buClr>
              <a:buSzPts val="2400"/>
              <a:buFont typeface="Helvetica Neue"/>
              <a:buChar char="•"/>
              <a:defRPr sz="2000" b="0" i="0" u="none" strike="noStrike" cap="none">
                <a:solidFill>
                  <a:srgbClr val="000000"/>
                </a:solidFill>
                <a:latin typeface="Helvetica Neue"/>
                <a:ea typeface="Helvetica Neue"/>
                <a:cs typeface="Helvetica Neue"/>
                <a:sym typeface="Helvetica Neue"/>
              </a:defRPr>
            </a:lvl9pPr>
          </a:lstStyle>
          <a:p>
            <a:endParaRPr/>
          </a:p>
        </p:txBody>
      </p:sp>
      <p:sp>
        <p:nvSpPr>
          <p:cNvPr id="53" name="Google Shape;53;p13"/>
          <p:cNvSpPr txBox="1">
            <a:spLocks noGrp="1"/>
          </p:cNvSpPr>
          <p:nvPr>
            <p:ph type="sldNum" idx="12"/>
          </p:nvPr>
        </p:nvSpPr>
        <p:spPr>
          <a:xfrm>
            <a:off x="4484637" y="4905375"/>
            <a:ext cx="170100" cy="1728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900"/>
              <a:buFont typeface="Helvetica Neue Light"/>
              <a:buNone/>
              <a:defRPr sz="9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p:nvPr/>
        </p:nvSpPr>
        <p:spPr>
          <a:xfrm>
            <a:off x="12" y="0"/>
            <a:ext cx="3490500" cy="5143500"/>
          </a:xfrm>
          <a:prstGeom prst="rect">
            <a:avLst/>
          </a:prstGeom>
          <a:solidFill>
            <a:srgbClr val="262626"/>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6" name="Google Shape;56;p14"/>
          <p:cNvSpPr txBox="1">
            <a:spLocks noGrp="1"/>
          </p:cNvSpPr>
          <p:nvPr>
            <p:ph type="title"/>
          </p:nvPr>
        </p:nvSpPr>
        <p:spPr>
          <a:xfrm>
            <a:off x="482600" y="589787"/>
            <a:ext cx="2638200" cy="15705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rgbClr val="FFFFFF"/>
              </a:buClr>
              <a:buSzPts val="2700"/>
              <a:buFont typeface="Bookman Old Style"/>
              <a:buNone/>
              <a:defRPr sz="2700" b="0">
                <a:solidFill>
                  <a:srgbClr val="FFFFFF"/>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 name="Google Shape;57;p14"/>
          <p:cNvSpPr txBox="1">
            <a:spLocks noGrp="1"/>
          </p:cNvSpPr>
          <p:nvPr>
            <p:ph type="body" idx="1"/>
          </p:nvPr>
        </p:nvSpPr>
        <p:spPr>
          <a:xfrm>
            <a:off x="4094238" y="609599"/>
            <a:ext cx="4446300" cy="3971100"/>
          </a:xfrm>
          <a:prstGeom prst="rect">
            <a:avLst/>
          </a:prstGeom>
          <a:noFill/>
          <a:ln>
            <a:noFill/>
          </a:ln>
        </p:spPr>
        <p:txBody>
          <a:bodyPr spcFirstLastPara="1" wrap="square" lIns="0" tIns="34275" rIns="0" bIns="34275" anchor="t" anchorCtr="0">
            <a:normAutofit/>
          </a:bodyPr>
          <a:lstStyle>
            <a:lvl1pPr marL="457200" lvl="0" indent="-317500" algn="l" rtl="0">
              <a:lnSpc>
                <a:spcPct val="110000"/>
              </a:lnSpc>
              <a:spcBef>
                <a:spcPts val="900"/>
              </a:spcBef>
              <a:spcAft>
                <a:spcPts val="0"/>
              </a:spcAft>
              <a:buSzPts val="1400"/>
              <a:buChar char="●"/>
              <a:defRPr/>
            </a:lvl1pPr>
            <a:lvl2pPr marL="914400" lvl="1" indent="-317500" algn="l" rtl="0">
              <a:lnSpc>
                <a:spcPct val="100000"/>
              </a:lnSpc>
              <a:spcBef>
                <a:spcPts val="200"/>
              </a:spcBef>
              <a:spcAft>
                <a:spcPts val="0"/>
              </a:spcAft>
              <a:buClr>
                <a:srgbClr val="3F3F3F"/>
              </a:buClr>
              <a:buSzPts val="1400"/>
              <a:buChar char="○"/>
              <a:defRPr/>
            </a:lvl2pPr>
            <a:lvl3pPr marL="1371600" lvl="2" indent="-317500" algn="l" rtl="0">
              <a:lnSpc>
                <a:spcPct val="100000"/>
              </a:lnSpc>
              <a:spcBef>
                <a:spcPts val="300"/>
              </a:spcBef>
              <a:spcAft>
                <a:spcPts val="0"/>
              </a:spcAft>
              <a:buClr>
                <a:srgbClr val="3F3F3F"/>
              </a:buClr>
              <a:buSzPts val="1400"/>
              <a:buChar char="■"/>
              <a:defRPr/>
            </a:lvl3pPr>
            <a:lvl4pPr marL="1828800" lvl="3" indent="-317500" algn="l" rtl="0">
              <a:lnSpc>
                <a:spcPct val="100000"/>
              </a:lnSpc>
              <a:spcBef>
                <a:spcPts val="300"/>
              </a:spcBef>
              <a:spcAft>
                <a:spcPts val="0"/>
              </a:spcAft>
              <a:buClr>
                <a:srgbClr val="3F3F3F"/>
              </a:buClr>
              <a:buSzPts val="1400"/>
              <a:buChar char="●"/>
              <a:defRPr/>
            </a:lvl4pPr>
            <a:lvl5pPr marL="2286000" lvl="4" indent="-317500" algn="l" rtl="0">
              <a:lnSpc>
                <a:spcPct val="100000"/>
              </a:lnSpc>
              <a:spcBef>
                <a:spcPts val="300"/>
              </a:spcBef>
              <a:spcAft>
                <a:spcPts val="0"/>
              </a:spcAft>
              <a:buClr>
                <a:srgbClr val="3F3F3F"/>
              </a:buClr>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58" name="Google Shape;58;p14"/>
          <p:cNvSpPr txBox="1">
            <a:spLocks noGrp="1"/>
          </p:cNvSpPr>
          <p:nvPr>
            <p:ph type="body" idx="2"/>
          </p:nvPr>
        </p:nvSpPr>
        <p:spPr>
          <a:xfrm>
            <a:off x="482599" y="2282288"/>
            <a:ext cx="2638200" cy="2298300"/>
          </a:xfrm>
          <a:prstGeom prst="rect">
            <a:avLst/>
          </a:prstGeom>
          <a:noFill/>
          <a:ln>
            <a:noFill/>
          </a:ln>
        </p:spPr>
        <p:txBody>
          <a:bodyPr spcFirstLastPara="1" wrap="square" lIns="68575" tIns="34275" rIns="68575" bIns="34275" anchor="t" anchorCtr="0">
            <a:normAutofit/>
          </a:bodyPr>
          <a:lstStyle>
            <a:lvl1pPr marL="457200" lvl="0" indent="-228600" algn="l" rtl="0">
              <a:lnSpc>
                <a:spcPct val="110000"/>
              </a:lnSpc>
              <a:spcBef>
                <a:spcPts val="900"/>
              </a:spcBef>
              <a:spcAft>
                <a:spcPts val="0"/>
              </a:spcAft>
              <a:buSzPts val="1400"/>
              <a:buNone/>
              <a:defRPr sz="1400">
                <a:solidFill>
                  <a:srgbClr val="FFFFFF"/>
                </a:solidFill>
              </a:defRPr>
            </a:lvl1pPr>
            <a:lvl2pPr marL="914400" lvl="1" indent="-228600" algn="l" rtl="0">
              <a:lnSpc>
                <a:spcPct val="100000"/>
              </a:lnSpc>
              <a:spcBef>
                <a:spcPts val="200"/>
              </a:spcBef>
              <a:spcAft>
                <a:spcPts val="0"/>
              </a:spcAft>
              <a:buClr>
                <a:srgbClr val="3F3F3F"/>
              </a:buClr>
              <a:buSzPts val="900"/>
              <a:buNone/>
              <a:defRPr sz="900"/>
            </a:lvl2pPr>
            <a:lvl3pPr marL="1371600" lvl="2" indent="-228600" algn="l" rtl="0">
              <a:lnSpc>
                <a:spcPct val="100000"/>
              </a:lnSpc>
              <a:spcBef>
                <a:spcPts val="300"/>
              </a:spcBef>
              <a:spcAft>
                <a:spcPts val="0"/>
              </a:spcAft>
              <a:buClr>
                <a:srgbClr val="3F3F3F"/>
              </a:buClr>
              <a:buSzPts val="800"/>
              <a:buNone/>
              <a:defRPr sz="800"/>
            </a:lvl3pPr>
            <a:lvl4pPr marL="1828800" lvl="3" indent="-228600" algn="l" rtl="0">
              <a:lnSpc>
                <a:spcPct val="100000"/>
              </a:lnSpc>
              <a:spcBef>
                <a:spcPts val="300"/>
              </a:spcBef>
              <a:spcAft>
                <a:spcPts val="0"/>
              </a:spcAft>
              <a:buClr>
                <a:srgbClr val="3F3F3F"/>
              </a:buClr>
              <a:buSzPts val="700"/>
              <a:buNone/>
              <a:defRPr sz="700"/>
            </a:lvl4pPr>
            <a:lvl5pPr marL="2286000" lvl="4" indent="-228600" algn="l" rtl="0">
              <a:lnSpc>
                <a:spcPct val="100000"/>
              </a:lnSpc>
              <a:spcBef>
                <a:spcPts val="300"/>
              </a:spcBef>
              <a:spcAft>
                <a:spcPts val="0"/>
              </a:spcAft>
              <a:buClr>
                <a:srgbClr val="3F3F3F"/>
              </a:buClr>
              <a:buSzPts val="700"/>
              <a:buNone/>
              <a:defRPr sz="700"/>
            </a:lvl5pPr>
            <a:lvl6pPr marL="2743200" lvl="5" indent="-228600" algn="l" rtl="0">
              <a:lnSpc>
                <a:spcPct val="90000"/>
              </a:lnSpc>
              <a:spcBef>
                <a:spcPts val="300"/>
              </a:spcBef>
              <a:spcAft>
                <a:spcPts val="0"/>
              </a:spcAft>
              <a:buSzPts val="700"/>
              <a:buNone/>
              <a:defRPr sz="700"/>
            </a:lvl6pPr>
            <a:lvl7pPr marL="3200400" lvl="6" indent="-228600" algn="l" rtl="0">
              <a:lnSpc>
                <a:spcPct val="90000"/>
              </a:lnSpc>
              <a:spcBef>
                <a:spcPts val="300"/>
              </a:spcBef>
              <a:spcAft>
                <a:spcPts val="0"/>
              </a:spcAft>
              <a:buSzPts val="700"/>
              <a:buNone/>
              <a:defRPr sz="700"/>
            </a:lvl7pPr>
            <a:lvl8pPr marL="3657600" lvl="7" indent="-228600" algn="l" rtl="0">
              <a:lnSpc>
                <a:spcPct val="90000"/>
              </a:lnSpc>
              <a:spcBef>
                <a:spcPts val="300"/>
              </a:spcBef>
              <a:spcAft>
                <a:spcPts val="0"/>
              </a:spcAft>
              <a:buSzPts val="700"/>
              <a:buNone/>
              <a:defRPr sz="700"/>
            </a:lvl8pPr>
            <a:lvl9pPr marL="4114800" lvl="8" indent="-228600" algn="l" rtl="0">
              <a:lnSpc>
                <a:spcPct val="90000"/>
              </a:lnSpc>
              <a:spcBef>
                <a:spcPts val="300"/>
              </a:spcBef>
              <a:spcAft>
                <a:spcPts val="300"/>
              </a:spcAft>
              <a:buSzPts val="700"/>
              <a:buNone/>
              <a:defRPr sz="700"/>
            </a:lvl9pPr>
          </a:lstStyle>
          <a:p>
            <a:endParaRPr/>
          </a:p>
        </p:txBody>
      </p:sp>
      <p:sp>
        <p:nvSpPr>
          <p:cNvPr id="59" name="Google Shape;59;p14"/>
          <p:cNvSpPr txBox="1">
            <a:spLocks noGrp="1"/>
          </p:cNvSpPr>
          <p:nvPr>
            <p:ph type="dt" idx="10"/>
          </p:nvPr>
        </p:nvSpPr>
        <p:spPr>
          <a:xfrm>
            <a:off x="482598" y="4834890"/>
            <a:ext cx="26382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0" name="Google Shape;60;p14"/>
          <p:cNvSpPr txBox="1">
            <a:spLocks noGrp="1"/>
          </p:cNvSpPr>
          <p:nvPr>
            <p:ph type="ftr" idx="11"/>
          </p:nvPr>
        </p:nvSpPr>
        <p:spPr>
          <a:xfrm>
            <a:off x="4094237" y="4834890"/>
            <a:ext cx="40005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solidFill>
                  <a:schemeClr val="dk2"/>
                </a:solidFill>
              </a:defRPr>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1" name="Google Shape;61;p14"/>
          <p:cNvSpPr txBox="1">
            <a:spLocks noGrp="1"/>
          </p:cNvSpPr>
          <p:nvPr>
            <p:ph type="sldNum" idx="12"/>
          </p:nvPr>
        </p:nvSpPr>
        <p:spPr>
          <a:xfrm>
            <a:off x="8245187" y="4835128"/>
            <a:ext cx="585000" cy="273900"/>
          </a:xfrm>
          <a:prstGeom prst="rect">
            <a:avLst/>
          </a:prstGeom>
          <a:noFill/>
          <a:ln>
            <a:noFill/>
          </a:ln>
        </p:spPr>
        <p:txBody>
          <a:bodyPr spcFirstLastPara="1" wrap="square" lIns="68575" tIns="34275" rIns="68575" bIns="34275" anchor="ctr" anchorCtr="0">
            <a:noAutofit/>
          </a:bodyPr>
          <a:lstStyle>
            <a:lvl1pPr marL="0" lvl="0" indent="0" algn="l" rtl="0">
              <a:spcBef>
                <a:spcPts val="0"/>
              </a:spcBef>
              <a:buNone/>
              <a:defRPr sz="600" b="0" i="0" u="none" strike="noStrike" cap="none">
                <a:solidFill>
                  <a:schemeClr val="dk2"/>
                </a:solidFill>
                <a:latin typeface="Libre Franklin"/>
                <a:ea typeface="Libre Franklin"/>
                <a:cs typeface="Libre Franklin"/>
                <a:sym typeface="Libre Franklin"/>
              </a:defRPr>
            </a:lvl1pPr>
            <a:lvl2pPr marL="0" lvl="1" indent="0" algn="l" rtl="0">
              <a:spcBef>
                <a:spcPts val="0"/>
              </a:spcBef>
              <a:buNone/>
              <a:defRPr sz="600" b="0" i="0" u="none" strike="noStrike" cap="none">
                <a:solidFill>
                  <a:schemeClr val="dk2"/>
                </a:solidFill>
                <a:latin typeface="Libre Franklin"/>
                <a:ea typeface="Libre Franklin"/>
                <a:cs typeface="Libre Franklin"/>
                <a:sym typeface="Libre Franklin"/>
              </a:defRPr>
            </a:lvl2pPr>
            <a:lvl3pPr marL="0" lvl="2" indent="0" algn="l" rtl="0">
              <a:spcBef>
                <a:spcPts val="0"/>
              </a:spcBef>
              <a:buNone/>
              <a:defRPr sz="600" b="0" i="0" u="none" strike="noStrike" cap="none">
                <a:solidFill>
                  <a:schemeClr val="dk2"/>
                </a:solidFill>
                <a:latin typeface="Libre Franklin"/>
                <a:ea typeface="Libre Franklin"/>
                <a:cs typeface="Libre Franklin"/>
                <a:sym typeface="Libre Franklin"/>
              </a:defRPr>
            </a:lvl3pPr>
            <a:lvl4pPr marL="0" lvl="3" indent="0" algn="l" rtl="0">
              <a:spcBef>
                <a:spcPts val="0"/>
              </a:spcBef>
              <a:buNone/>
              <a:defRPr sz="600" b="0" i="0" u="none" strike="noStrike" cap="none">
                <a:solidFill>
                  <a:schemeClr val="dk2"/>
                </a:solidFill>
                <a:latin typeface="Libre Franklin"/>
                <a:ea typeface="Libre Franklin"/>
                <a:cs typeface="Libre Franklin"/>
                <a:sym typeface="Libre Franklin"/>
              </a:defRPr>
            </a:lvl4pPr>
            <a:lvl5pPr marL="0" lvl="4" indent="0" algn="l" rtl="0">
              <a:spcBef>
                <a:spcPts val="0"/>
              </a:spcBef>
              <a:buNone/>
              <a:defRPr sz="600" b="0" i="0" u="none" strike="noStrike" cap="none">
                <a:solidFill>
                  <a:schemeClr val="dk2"/>
                </a:solidFill>
                <a:latin typeface="Libre Franklin"/>
                <a:ea typeface="Libre Franklin"/>
                <a:cs typeface="Libre Franklin"/>
                <a:sym typeface="Libre Franklin"/>
              </a:defRPr>
            </a:lvl5pPr>
            <a:lvl6pPr marL="0" lvl="5" indent="0" algn="l" rtl="0">
              <a:spcBef>
                <a:spcPts val="0"/>
              </a:spcBef>
              <a:buNone/>
              <a:defRPr sz="600" b="0" i="0" u="none" strike="noStrike" cap="none">
                <a:solidFill>
                  <a:schemeClr val="dk2"/>
                </a:solidFill>
                <a:latin typeface="Libre Franklin"/>
                <a:ea typeface="Libre Franklin"/>
                <a:cs typeface="Libre Franklin"/>
                <a:sym typeface="Libre Franklin"/>
              </a:defRPr>
            </a:lvl6pPr>
            <a:lvl7pPr marL="0" lvl="6" indent="0" algn="l" rtl="0">
              <a:spcBef>
                <a:spcPts val="0"/>
              </a:spcBef>
              <a:buNone/>
              <a:defRPr sz="600" b="0" i="0" u="none" strike="noStrike" cap="none">
                <a:solidFill>
                  <a:schemeClr val="dk2"/>
                </a:solidFill>
                <a:latin typeface="Libre Franklin"/>
                <a:ea typeface="Libre Franklin"/>
                <a:cs typeface="Libre Franklin"/>
                <a:sym typeface="Libre Franklin"/>
              </a:defRPr>
            </a:lvl7pPr>
            <a:lvl8pPr marL="0" lvl="7" indent="0" algn="l" rtl="0">
              <a:spcBef>
                <a:spcPts val="0"/>
              </a:spcBef>
              <a:buNone/>
              <a:defRPr sz="600" b="0" i="0" u="none" strike="noStrike" cap="none">
                <a:solidFill>
                  <a:schemeClr val="dk2"/>
                </a:solidFill>
                <a:latin typeface="Libre Franklin"/>
                <a:ea typeface="Libre Franklin"/>
                <a:cs typeface="Libre Franklin"/>
                <a:sym typeface="Libre Franklin"/>
              </a:defRPr>
            </a:lvl8pPr>
            <a:lvl9pPr marL="0" lvl="8" indent="0" algn="l" rtl="0">
              <a:spcBef>
                <a:spcPts val="0"/>
              </a:spcBef>
              <a:buNone/>
              <a:defRPr sz="600" b="0" i="0" u="none" strike="noStrike" cap="none">
                <a:solidFill>
                  <a:schemeClr val="dk2"/>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rgbClr val="3F3F3F"/>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5"/>
          <p:cNvSpPr txBox="1">
            <a:spLocks noGrp="1"/>
          </p:cNvSpPr>
          <p:nvPr>
            <p:ph type="body" idx="1"/>
          </p:nvPr>
        </p:nvSpPr>
        <p:spPr>
          <a:xfrm>
            <a:off x="822960" y="1590675"/>
            <a:ext cx="3480000" cy="2811300"/>
          </a:xfrm>
          <a:prstGeom prst="rect">
            <a:avLst/>
          </a:prstGeom>
          <a:noFill/>
          <a:ln>
            <a:noFill/>
          </a:ln>
        </p:spPr>
        <p:txBody>
          <a:bodyPr spcFirstLastPara="1" wrap="square" lIns="0" tIns="34275" rIns="0" bIns="34275" anchor="t" anchorCtr="0">
            <a:normAutofit/>
          </a:bodyPr>
          <a:lstStyle>
            <a:lvl1pPr marL="457200" lvl="0" indent="-317500" algn="l" rtl="0">
              <a:lnSpc>
                <a:spcPct val="110000"/>
              </a:lnSpc>
              <a:spcBef>
                <a:spcPts val="900"/>
              </a:spcBef>
              <a:spcAft>
                <a:spcPts val="0"/>
              </a:spcAft>
              <a:buSzPts val="1400"/>
              <a:buChar char="●"/>
              <a:defRPr/>
            </a:lvl1pPr>
            <a:lvl2pPr marL="914400" lvl="1" indent="-317500" algn="l" rtl="0">
              <a:lnSpc>
                <a:spcPct val="100000"/>
              </a:lnSpc>
              <a:spcBef>
                <a:spcPts val="200"/>
              </a:spcBef>
              <a:spcAft>
                <a:spcPts val="0"/>
              </a:spcAft>
              <a:buClr>
                <a:srgbClr val="3F3F3F"/>
              </a:buClr>
              <a:buSzPts val="1400"/>
              <a:buChar char="○"/>
              <a:defRPr/>
            </a:lvl2pPr>
            <a:lvl3pPr marL="1371600" lvl="2" indent="-317500" algn="l" rtl="0">
              <a:lnSpc>
                <a:spcPct val="100000"/>
              </a:lnSpc>
              <a:spcBef>
                <a:spcPts val="300"/>
              </a:spcBef>
              <a:spcAft>
                <a:spcPts val="0"/>
              </a:spcAft>
              <a:buClr>
                <a:srgbClr val="3F3F3F"/>
              </a:buClr>
              <a:buSzPts val="1400"/>
              <a:buChar char="■"/>
              <a:defRPr/>
            </a:lvl3pPr>
            <a:lvl4pPr marL="1828800" lvl="3" indent="-317500" algn="l" rtl="0">
              <a:lnSpc>
                <a:spcPct val="100000"/>
              </a:lnSpc>
              <a:spcBef>
                <a:spcPts val="300"/>
              </a:spcBef>
              <a:spcAft>
                <a:spcPts val="0"/>
              </a:spcAft>
              <a:buClr>
                <a:srgbClr val="3F3F3F"/>
              </a:buClr>
              <a:buSzPts val="1400"/>
              <a:buChar char="●"/>
              <a:defRPr/>
            </a:lvl4pPr>
            <a:lvl5pPr marL="2286000" lvl="4" indent="-317500" algn="l" rtl="0">
              <a:lnSpc>
                <a:spcPct val="100000"/>
              </a:lnSpc>
              <a:spcBef>
                <a:spcPts val="300"/>
              </a:spcBef>
              <a:spcAft>
                <a:spcPts val="0"/>
              </a:spcAft>
              <a:buClr>
                <a:srgbClr val="3F3F3F"/>
              </a:buClr>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65" name="Google Shape;65;p15"/>
          <p:cNvSpPr txBox="1">
            <a:spLocks noGrp="1"/>
          </p:cNvSpPr>
          <p:nvPr>
            <p:ph type="body" idx="2"/>
          </p:nvPr>
        </p:nvSpPr>
        <p:spPr>
          <a:xfrm>
            <a:off x="4886958" y="1590675"/>
            <a:ext cx="3480000" cy="2811300"/>
          </a:xfrm>
          <a:prstGeom prst="rect">
            <a:avLst/>
          </a:prstGeom>
          <a:noFill/>
          <a:ln>
            <a:noFill/>
          </a:ln>
        </p:spPr>
        <p:txBody>
          <a:bodyPr spcFirstLastPara="1" wrap="square" lIns="0" tIns="34275" rIns="0" bIns="34275" anchor="t" anchorCtr="0">
            <a:normAutofit/>
          </a:bodyPr>
          <a:lstStyle>
            <a:lvl1pPr marL="457200" lvl="0" indent="-317500" algn="l" rtl="0">
              <a:lnSpc>
                <a:spcPct val="110000"/>
              </a:lnSpc>
              <a:spcBef>
                <a:spcPts val="900"/>
              </a:spcBef>
              <a:spcAft>
                <a:spcPts val="0"/>
              </a:spcAft>
              <a:buSzPts val="1400"/>
              <a:buChar char="●"/>
              <a:defRPr/>
            </a:lvl1pPr>
            <a:lvl2pPr marL="914400" lvl="1" indent="-317500" algn="l" rtl="0">
              <a:lnSpc>
                <a:spcPct val="100000"/>
              </a:lnSpc>
              <a:spcBef>
                <a:spcPts val="200"/>
              </a:spcBef>
              <a:spcAft>
                <a:spcPts val="0"/>
              </a:spcAft>
              <a:buClr>
                <a:srgbClr val="3F3F3F"/>
              </a:buClr>
              <a:buSzPts val="1400"/>
              <a:buChar char="○"/>
              <a:defRPr/>
            </a:lvl2pPr>
            <a:lvl3pPr marL="1371600" lvl="2" indent="-317500" algn="l" rtl="0">
              <a:lnSpc>
                <a:spcPct val="100000"/>
              </a:lnSpc>
              <a:spcBef>
                <a:spcPts val="300"/>
              </a:spcBef>
              <a:spcAft>
                <a:spcPts val="0"/>
              </a:spcAft>
              <a:buClr>
                <a:srgbClr val="3F3F3F"/>
              </a:buClr>
              <a:buSzPts val="1400"/>
              <a:buChar char="■"/>
              <a:defRPr/>
            </a:lvl3pPr>
            <a:lvl4pPr marL="1828800" lvl="3" indent="-317500" algn="l" rtl="0">
              <a:lnSpc>
                <a:spcPct val="100000"/>
              </a:lnSpc>
              <a:spcBef>
                <a:spcPts val="300"/>
              </a:spcBef>
              <a:spcAft>
                <a:spcPts val="0"/>
              </a:spcAft>
              <a:buClr>
                <a:srgbClr val="3F3F3F"/>
              </a:buClr>
              <a:buSzPts val="1400"/>
              <a:buChar char="●"/>
              <a:defRPr/>
            </a:lvl4pPr>
            <a:lvl5pPr marL="2286000" lvl="4" indent="-317500" algn="l" rtl="0">
              <a:lnSpc>
                <a:spcPct val="100000"/>
              </a:lnSpc>
              <a:spcBef>
                <a:spcPts val="300"/>
              </a:spcBef>
              <a:spcAft>
                <a:spcPts val="0"/>
              </a:spcAft>
              <a:buClr>
                <a:srgbClr val="3F3F3F"/>
              </a:buClr>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66" name="Google Shape;66;p15"/>
          <p:cNvSpPr txBox="1">
            <a:spLocks noGrp="1"/>
          </p:cNvSpPr>
          <p:nvPr>
            <p:ph type="dt" idx="10"/>
          </p:nvPr>
        </p:nvSpPr>
        <p:spPr>
          <a:xfrm>
            <a:off x="6163819" y="4835128"/>
            <a:ext cx="19386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7" name="Google Shape;67;p15"/>
          <p:cNvSpPr txBox="1">
            <a:spLocks noGrp="1"/>
          </p:cNvSpPr>
          <p:nvPr>
            <p:ph type="ftr" idx="11"/>
          </p:nvPr>
        </p:nvSpPr>
        <p:spPr>
          <a:xfrm>
            <a:off x="822959" y="4835128"/>
            <a:ext cx="51138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68" name="Google Shape;68;p15"/>
          <p:cNvSpPr txBox="1">
            <a:spLocks noGrp="1"/>
          </p:cNvSpPr>
          <p:nvPr>
            <p:ph type="sldNum" idx="12"/>
          </p:nvPr>
        </p:nvSpPr>
        <p:spPr>
          <a:xfrm>
            <a:off x="8245187" y="4835128"/>
            <a:ext cx="585000" cy="273900"/>
          </a:xfrm>
          <a:prstGeom prst="rect">
            <a:avLst/>
          </a:prstGeom>
          <a:noFill/>
          <a:ln>
            <a:noFill/>
          </a:ln>
        </p:spPr>
        <p:txBody>
          <a:bodyPr spcFirstLastPara="1" wrap="square" lIns="68575" tIns="34275" rIns="68575" bIns="342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822960" y="214952"/>
            <a:ext cx="7543800" cy="10881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rgbClr val="3F3F3F"/>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1" name="Google Shape;71;p16"/>
          <p:cNvSpPr txBox="1">
            <a:spLocks noGrp="1"/>
          </p:cNvSpPr>
          <p:nvPr>
            <p:ph type="body" idx="1"/>
          </p:nvPr>
        </p:nvSpPr>
        <p:spPr>
          <a:xfrm>
            <a:off x="822960" y="1581151"/>
            <a:ext cx="7543800" cy="2820600"/>
          </a:xfrm>
          <a:prstGeom prst="rect">
            <a:avLst/>
          </a:prstGeom>
          <a:noFill/>
          <a:ln>
            <a:noFill/>
          </a:ln>
        </p:spPr>
        <p:txBody>
          <a:bodyPr spcFirstLastPara="1" wrap="square" lIns="0" tIns="34275" rIns="0" bIns="34275" anchor="t" anchorCtr="0">
            <a:normAutofit/>
          </a:bodyPr>
          <a:lstStyle>
            <a:lvl1pPr marL="457200" lvl="0" indent="-317500" algn="l" rtl="0">
              <a:lnSpc>
                <a:spcPct val="110000"/>
              </a:lnSpc>
              <a:spcBef>
                <a:spcPts val="900"/>
              </a:spcBef>
              <a:spcAft>
                <a:spcPts val="0"/>
              </a:spcAft>
              <a:buSzPts val="1400"/>
              <a:buChar char="●"/>
              <a:defRPr/>
            </a:lvl1pPr>
            <a:lvl2pPr marL="914400" lvl="1" indent="-317500" algn="l" rtl="0">
              <a:lnSpc>
                <a:spcPct val="100000"/>
              </a:lnSpc>
              <a:spcBef>
                <a:spcPts val="200"/>
              </a:spcBef>
              <a:spcAft>
                <a:spcPts val="0"/>
              </a:spcAft>
              <a:buClr>
                <a:srgbClr val="3F3F3F"/>
              </a:buClr>
              <a:buSzPts val="1400"/>
              <a:buChar char="○"/>
              <a:defRPr/>
            </a:lvl2pPr>
            <a:lvl3pPr marL="1371600" lvl="2" indent="-317500" algn="l" rtl="0">
              <a:lnSpc>
                <a:spcPct val="100000"/>
              </a:lnSpc>
              <a:spcBef>
                <a:spcPts val="300"/>
              </a:spcBef>
              <a:spcAft>
                <a:spcPts val="0"/>
              </a:spcAft>
              <a:buClr>
                <a:srgbClr val="3F3F3F"/>
              </a:buClr>
              <a:buSzPts val="1400"/>
              <a:buChar char="■"/>
              <a:defRPr/>
            </a:lvl3pPr>
            <a:lvl4pPr marL="1828800" lvl="3" indent="-317500" algn="l" rtl="0">
              <a:lnSpc>
                <a:spcPct val="100000"/>
              </a:lnSpc>
              <a:spcBef>
                <a:spcPts val="300"/>
              </a:spcBef>
              <a:spcAft>
                <a:spcPts val="0"/>
              </a:spcAft>
              <a:buClr>
                <a:srgbClr val="3F3F3F"/>
              </a:buClr>
              <a:buSzPts val="1400"/>
              <a:buChar char="●"/>
              <a:defRPr/>
            </a:lvl4pPr>
            <a:lvl5pPr marL="2286000" lvl="4" indent="-317500" algn="l" rtl="0">
              <a:lnSpc>
                <a:spcPct val="100000"/>
              </a:lnSpc>
              <a:spcBef>
                <a:spcPts val="300"/>
              </a:spcBef>
              <a:spcAft>
                <a:spcPts val="0"/>
              </a:spcAft>
              <a:buClr>
                <a:srgbClr val="3F3F3F"/>
              </a:buClr>
              <a:buSzPts val="1400"/>
              <a:buChar char="○"/>
              <a:defRPr/>
            </a:lvl5pPr>
            <a:lvl6pPr marL="2743200" lvl="5" indent="-317500" algn="l" rtl="0">
              <a:lnSpc>
                <a:spcPct val="90000"/>
              </a:lnSpc>
              <a:spcBef>
                <a:spcPts val="300"/>
              </a:spcBef>
              <a:spcAft>
                <a:spcPts val="0"/>
              </a:spcAft>
              <a:buSzPts val="1400"/>
              <a:buChar char="■"/>
              <a:defRPr/>
            </a:lvl6pPr>
            <a:lvl7pPr marL="3200400" lvl="6" indent="-317500" algn="l" rtl="0">
              <a:lnSpc>
                <a:spcPct val="90000"/>
              </a:lnSpc>
              <a:spcBef>
                <a:spcPts val="300"/>
              </a:spcBef>
              <a:spcAft>
                <a:spcPts val="0"/>
              </a:spcAft>
              <a:buSzPts val="1400"/>
              <a:buChar char="●"/>
              <a:defRPr/>
            </a:lvl7pPr>
            <a:lvl8pPr marL="3657600" lvl="7" indent="-317500" algn="l" rtl="0">
              <a:lnSpc>
                <a:spcPct val="90000"/>
              </a:lnSpc>
              <a:spcBef>
                <a:spcPts val="300"/>
              </a:spcBef>
              <a:spcAft>
                <a:spcPts val="0"/>
              </a:spcAft>
              <a:buSzPts val="1400"/>
              <a:buChar char="○"/>
              <a:defRPr/>
            </a:lvl8pPr>
            <a:lvl9pPr marL="4114800" lvl="8" indent="-317500" algn="l" rtl="0">
              <a:lnSpc>
                <a:spcPct val="90000"/>
              </a:lnSpc>
              <a:spcBef>
                <a:spcPts val="300"/>
              </a:spcBef>
              <a:spcAft>
                <a:spcPts val="300"/>
              </a:spcAft>
              <a:buSzPts val="1400"/>
              <a:buChar char="■"/>
              <a:defRPr/>
            </a:lvl9pPr>
          </a:lstStyle>
          <a:p>
            <a:endParaRPr/>
          </a:p>
        </p:txBody>
      </p:sp>
      <p:sp>
        <p:nvSpPr>
          <p:cNvPr id="72" name="Google Shape;72;p16"/>
          <p:cNvSpPr txBox="1">
            <a:spLocks noGrp="1"/>
          </p:cNvSpPr>
          <p:nvPr>
            <p:ph type="dt" idx="10"/>
          </p:nvPr>
        </p:nvSpPr>
        <p:spPr>
          <a:xfrm>
            <a:off x="6163819" y="4835128"/>
            <a:ext cx="1938600" cy="273900"/>
          </a:xfrm>
          <a:prstGeom prst="rect">
            <a:avLst/>
          </a:prstGeom>
          <a:noFill/>
          <a:ln>
            <a:noFill/>
          </a:ln>
        </p:spPr>
        <p:txBody>
          <a:bodyPr spcFirstLastPara="1" wrap="square" lIns="68575" tIns="34275" rIns="68575" bIns="34275" anchor="ctr" anchorCtr="0">
            <a:noAutofit/>
          </a:bodyPr>
          <a:lstStyle>
            <a:lvl1pPr lvl="0" algn="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73" name="Google Shape;73;p16"/>
          <p:cNvSpPr txBox="1">
            <a:spLocks noGrp="1"/>
          </p:cNvSpPr>
          <p:nvPr>
            <p:ph type="ftr" idx="11"/>
          </p:nvPr>
        </p:nvSpPr>
        <p:spPr>
          <a:xfrm>
            <a:off x="822959" y="4835128"/>
            <a:ext cx="51138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74" name="Google Shape;74;p16"/>
          <p:cNvSpPr txBox="1">
            <a:spLocks noGrp="1"/>
          </p:cNvSpPr>
          <p:nvPr>
            <p:ph type="sldNum" idx="12"/>
          </p:nvPr>
        </p:nvSpPr>
        <p:spPr>
          <a:xfrm>
            <a:off x="8245187" y="4835128"/>
            <a:ext cx="585000" cy="273900"/>
          </a:xfrm>
          <a:prstGeom prst="rect">
            <a:avLst/>
          </a:prstGeom>
          <a:noFill/>
          <a:ln>
            <a:noFill/>
          </a:ln>
        </p:spPr>
        <p:txBody>
          <a:bodyPr spcFirstLastPara="1" wrap="square" lIns="68575" tIns="34275" rIns="68575" bIns="34275" anchor="ctr" anchorCtr="0">
            <a:noAutofit/>
          </a:bodyPr>
          <a:lstStyle>
            <a:lvl1pPr marL="0" lvl="0" indent="0" algn="l" rtl="0">
              <a:spcBef>
                <a:spcPts val="0"/>
              </a:spcBef>
              <a:buNone/>
              <a:defRPr/>
            </a:lvl1pPr>
            <a:lvl2pPr marL="0" lvl="1" indent="0" algn="l" rtl="0">
              <a:spcBef>
                <a:spcPts val="0"/>
              </a:spcBef>
              <a:buNone/>
              <a:defRPr/>
            </a:lvl2pPr>
            <a:lvl3pPr marL="0" lvl="2" indent="0" algn="l" rtl="0">
              <a:spcBef>
                <a:spcPts val="0"/>
              </a:spcBef>
              <a:buNone/>
              <a:defRPr/>
            </a:lvl3pPr>
            <a:lvl4pPr marL="0" lvl="3" indent="0" algn="l" rtl="0">
              <a:spcBef>
                <a:spcPts val="0"/>
              </a:spcBef>
              <a:buNone/>
              <a:defRPr/>
            </a:lvl4pPr>
            <a:lvl5pPr marL="0" lvl="4" indent="0" algn="l" rtl="0">
              <a:spcBef>
                <a:spcPts val="0"/>
              </a:spcBef>
              <a:buNone/>
              <a:defRPr/>
            </a:lvl5pPr>
            <a:lvl6pPr marL="0" lvl="5" indent="0" algn="l" rtl="0">
              <a:spcBef>
                <a:spcPts val="0"/>
              </a:spcBef>
              <a:buNone/>
              <a:defRPr/>
            </a:lvl6pPr>
            <a:lvl7pPr marL="0" lvl="6" indent="0" algn="l" rtl="0">
              <a:spcBef>
                <a:spcPts val="0"/>
              </a:spcBef>
              <a:buNone/>
              <a:defRPr/>
            </a:lvl7pPr>
            <a:lvl8pPr marL="0" lvl="7" indent="0" algn="l" rtl="0">
              <a:spcBef>
                <a:spcPts val="0"/>
              </a:spcBef>
              <a:buNone/>
              <a:defRPr/>
            </a:lvl8pPr>
            <a:lvl9pPr marL="0" lvl="8" indent="0" algn="l" rtl="0">
              <a:spcBef>
                <a:spcPts val="0"/>
              </a:spcBef>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1">
  <p:cSld name="OBJECT_WITH_CAPTION_TEXT_1">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7"/>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1600"/>
              </a:spcBef>
              <a:spcAft>
                <a:spcPts val="0"/>
              </a:spcAft>
              <a:buClr>
                <a:schemeClr val="dk1"/>
              </a:buClr>
              <a:buSzPts val="2100"/>
              <a:buChar char="○"/>
              <a:defRPr sz="2100"/>
            </a:lvl2pPr>
            <a:lvl3pPr marL="1371600" lvl="2" indent="-342900" algn="l" rtl="0">
              <a:lnSpc>
                <a:spcPct val="90000"/>
              </a:lnSpc>
              <a:spcBef>
                <a:spcPts val="1600"/>
              </a:spcBef>
              <a:spcAft>
                <a:spcPts val="0"/>
              </a:spcAft>
              <a:buClr>
                <a:schemeClr val="dk1"/>
              </a:buClr>
              <a:buSzPts val="1800"/>
              <a:buChar char="■"/>
              <a:defRPr sz="1800"/>
            </a:lvl3pPr>
            <a:lvl4pPr marL="1828800" lvl="3" indent="-323850" algn="l" rtl="0">
              <a:lnSpc>
                <a:spcPct val="90000"/>
              </a:lnSpc>
              <a:spcBef>
                <a:spcPts val="1600"/>
              </a:spcBef>
              <a:spcAft>
                <a:spcPts val="0"/>
              </a:spcAft>
              <a:buClr>
                <a:schemeClr val="dk1"/>
              </a:buClr>
              <a:buSzPts val="1500"/>
              <a:buChar char="●"/>
              <a:defRPr sz="1500"/>
            </a:lvl4pPr>
            <a:lvl5pPr marL="2286000" lvl="4" indent="-323850" algn="l" rtl="0">
              <a:lnSpc>
                <a:spcPct val="90000"/>
              </a:lnSpc>
              <a:spcBef>
                <a:spcPts val="1600"/>
              </a:spcBef>
              <a:spcAft>
                <a:spcPts val="0"/>
              </a:spcAft>
              <a:buClr>
                <a:schemeClr val="dk1"/>
              </a:buClr>
              <a:buSzPts val="1500"/>
              <a:buChar char="○"/>
              <a:defRPr sz="1500"/>
            </a:lvl5pPr>
            <a:lvl6pPr marL="2743200" lvl="5" indent="-323850" algn="l" rtl="0">
              <a:lnSpc>
                <a:spcPct val="90000"/>
              </a:lnSpc>
              <a:spcBef>
                <a:spcPts val="1600"/>
              </a:spcBef>
              <a:spcAft>
                <a:spcPts val="0"/>
              </a:spcAft>
              <a:buClr>
                <a:schemeClr val="dk1"/>
              </a:buClr>
              <a:buSzPts val="1500"/>
              <a:buChar char="■"/>
              <a:defRPr sz="1500"/>
            </a:lvl6pPr>
            <a:lvl7pPr marL="3200400" lvl="6" indent="-323850" algn="l" rtl="0">
              <a:lnSpc>
                <a:spcPct val="90000"/>
              </a:lnSpc>
              <a:spcBef>
                <a:spcPts val="1600"/>
              </a:spcBef>
              <a:spcAft>
                <a:spcPts val="0"/>
              </a:spcAft>
              <a:buClr>
                <a:schemeClr val="dk1"/>
              </a:buClr>
              <a:buSzPts val="1500"/>
              <a:buChar char="●"/>
              <a:defRPr sz="1500"/>
            </a:lvl7pPr>
            <a:lvl8pPr marL="3657600" lvl="7" indent="-323850" algn="l" rtl="0">
              <a:lnSpc>
                <a:spcPct val="90000"/>
              </a:lnSpc>
              <a:spcBef>
                <a:spcPts val="1600"/>
              </a:spcBef>
              <a:spcAft>
                <a:spcPts val="0"/>
              </a:spcAft>
              <a:buClr>
                <a:schemeClr val="dk1"/>
              </a:buClr>
              <a:buSzPts val="1500"/>
              <a:buChar char="○"/>
              <a:defRPr sz="1500"/>
            </a:lvl8pPr>
            <a:lvl9pPr marL="4114800" lvl="8" indent="-323850" algn="l" rtl="0">
              <a:lnSpc>
                <a:spcPct val="90000"/>
              </a:lnSpc>
              <a:spcBef>
                <a:spcPts val="1600"/>
              </a:spcBef>
              <a:spcAft>
                <a:spcPts val="1600"/>
              </a:spcAft>
              <a:buClr>
                <a:schemeClr val="dk1"/>
              </a:buClr>
              <a:buSzPts val="1500"/>
              <a:buChar char="■"/>
              <a:defRPr sz="1500"/>
            </a:lvl9pPr>
          </a:lstStyle>
          <a:p>
            <a:endParaRPr/>
          </a:p>
        </p:txBody>
      </p:sp>
      <p:sp>
        <p:nvSpPr>
          <p:cNvPr id="78" name="Google Shape;78;p17"/>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1600"/>
              </a:spcBef>
              <a:spcAft>
                <a:spcPts val="0"/>
              </a:spcAft>
              <a:buClr>
                <a:schemeClr val="dk1"/>
              </a:buClr>
              <a:buSzPts val="1100"/>
              <a:buNone/>
              <a:defRPr sz="1100"/>
            </a:lvl2pPr>
            <a:lvl3pPr marL="1371600" lvl="2" indent="-228600" algn="l" rtl="0">
              <a:lnSpc>
                <a:spcPct val="90000"/>
              </a:lnSpc>
              <a:spcBef>
                <a:spcPts val="1600"/>
              </a:spcBef>
              <a:spcAft>
                <a:spcPts val="0"/>
              </a:spcAft>
              <a:buClr>
                <a:schemeClr val="dk1"/>
              </a:buClr>
              <a:buSzPts val="900"/>
              <a:buNone/>
              <a:defRPr sz="900"/>
            </a:lvl3pPr>
            <a:lvl4pPr marL="1828800" lvl="3" indent="-228600" algn="l" rtl="0">
              <a:lnSpc>
                <a:spcPct val="90000"/>
              </a:lnSpc>
              <a:spcBef>
                <a:spcPts val="1600"/>
              </a:spcBef>
              <a:spcAft>
                <a:spcPts val="0"/>
              </a:spcAft>
              <a:buClr>
                <a:schemeClr val="dk1"/>
              </a:buClr>
              <a:buSzPts val="800"/>
              <a:buNone/>
              <a:defRPr sz="800"/>
            </a:lvl4pPr>
            <a:lvl5pPr marL="2286000" lvl="4" indent="-228600" algn="l" rtl="0">
              <a:lnSpc>
                <a:spcPct val="90000"/>
              </a:lnSpc>
              <a:spcBef>
                <a:spcPts val="1600"/>
              </a:spcBef>
              <a:spcAft>
                <a:spcPts val="0"/>
              </a:spcAft>
              <a:buClr>
                <a:schemeClr val="dk1"/>
              </a:buClr>
              <a:buSzPts val="800"/>
              <a:buNone/>
              <a:defRPr sz="800"/>
            </a:lvl5pPr>
            <a:lvl6pPr marL="2743200" lvl="5" indent="-228600" algn="l" rtl="0">
              <a:lnSpc>
                <a:spcPct val="90000"/>
              </a:lnSpc>
              <a:spcBef>
                <a:spcPts val="1600"/>
              </a:spcBef>
              <a:spcAft>
                <a:spcPts val="0"/>
              </a:spcAft>
              <a:buClr>
                <a:schemeClr val="dk1"/>
              </a:buClr>
              <a:buSzPts val="800"/>
              <a:buNone/>
              <a:defRPr sz="800"/>
            </a:lvl6pPr>
            <a:lvl7pPr marL="3200400" lvl="6" indent="-228600" algn="l" rtl="0">
              <a:lnSpc>
                <a:spcPct val="90000"/>
              </a:lnSpc>
              <a:spcBef>
                <a:spcPts val="1600"/>
              </a:spcBef>
              <a:spcAft>
                <a:spcPts val="0"/>
              </a:spcAft>
              <a:buClr>
                <a:schemeClr val="dk1"/>
              </a:buClr>
              <a:buSzPts val="800"/>
              <a:buNone/>
              <a:defRPr sz="800"/>
            </a:lvl7pPr>
            <a:lvl8pPr marL="3657600" lvl="7" indent="-228600" algn="l" rtl="0">
              <a:lnSpc>
                <a:spcPct val="90000"/>
              </a:lnSpc>
              <a:spcBef>
                <a:spcPts val="1600"/>
              </a:spcBef>
              <a:spcAft>
                <a:spcPts val="0"/>
              </a:spcAft>
              <a:buClr>
                <a:schemeClr val="dk1"/>
              </a:buClr>
              <a:buSzPts val="800"/>
              <a:buNone/>
              <a:defRPr sz="800"/>
            </a:lvl8pPr>
            <a:lvl9pPr marL="4114800" lvl="8" indent="-228600" algn="l" rtl="0">
              <a:lnSpc>
                <a:spcPct val="90000"/>
              </a:lnSpc>
              <a:spcBef>
                <a:spcPts val="1600"/>
              </a:spcBef>
              <a:spcAft>
                <a:spcPts val="1600"/>
              </a:spcAft>
              <a:buClr>
                <a:schemeClr val="dk1"/>
              </a:buClr>
              <a:buSzPts val="800"/>
              <a:buNone/>
              <a:defRPr sz="800"/>
            </a:lvl9pPr>
          </a:lstStyle>
          <a:p>
            <a:endParaRPr/>
          </a:p>
        </p:txBody>
      </p:sp>
      <p:sp>
        <p:nvSpPr>
          <p:cNvPr id="79" name="Google Shape;79;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80" name="Google Shape;80;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81" name="Google Shape;81;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pic>
        <p:nvPicPr>
          <p:cNvPr id="86" name="Google Shape;86;p18"/>
          <p:cNvPicPr preferRelativeResize="0"/>
          <p:nvPr/>
        </p:nvPicPr>
        <p:blipFill rotWithShape="1">
          <a:blip r:embed="rId4">
            <a:alphaModFix/>
          </a:blip>
          <a:srcRect l="33453"/>
          <a:stretch/>
        </p:blipFill>
        <p:spPr>
          <a:xfrm>
            <a:off x="439475" y="3165750"/>
            <a:ext cx="1413000" cy="1413000"/>
          </a:xfrm>
          <a:prstGeom prst="ellipse">
            <a:avLst/>
          </a:prstGeom>
          <a:noFill/>
          <a:ln>
            <a:noFill/>
          </a:ln>
        </p:spPr>
      </p:pic>
      <p:pic>
        <p:nvPicPr>
          <p:cNvPr id="87" name="Google Shape;87;p18"/>
          <p:cNvPicPr preferRelativeResize="0"/>
          <p:nvPr/>
        </p:nvPicPr>
        <p:blipFill>
          <a:blip r:embed="rId5">
            <a:alphaModFix/>
          </a:blip>
          <a:stretch>
            <a:fillRect/>
          </a:stretch>
        </p:blipFill>
        <p:spPr>
          <a:xfrm>
            <a:off x="7262625" y="157300"/>
            <a:ext cx="1663599" cy="1663599"/>
          </a:xfrm>
          <a:prstGeom prst="rect">
            <a:avLst/>
          </a:prstGeom>
          <a:noFill/>
          <a:ln>
            <a:noFill/>
          </a:ln>
        </p:spPr>
      </p:pic>
      <p:sp>
        <p:nvSpPr>
          <p:cNvPr id="88" name="Google Shape;88;p18"/>
          <p:cNvSpPr/>
          <p:nvPr/>
        </p:nvSpPr>
        <p:spPr>
          <a:xfrm>
            <a:off x="2058425" y="4090150"/>
            <a:ext cx="1800000" cy="344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8"/>
          <p:cNvSpPr txBox="1"/>
          <p:nvPr/>
        </p:nvSpPr>
        <p:spPr>
          <a:xfrm>
            <a:off x="1991900" y="4099150"/>
            <a:ext cx="1933200" cy="29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434343"/>
                </a:solidFill>
                <a:latin typeface="Poppins Medium"/>
                <a:ea typeface="Poppins Medium"/>
                <a:cs typeface="Poppins Medium"/>
                <a:sym typeface="Poppins Medium"/>
              </a:rPr>
              <a:t>JUN, 10th  | PARIS</a:t>
            </a:r>
            <a:endParaRPr sz="1000">
              <a:solidFill>
                <a:srgbClr val="434343"/>
              </a:solidFill>
              <a:latin typeface="Poppins Medium"/>
              <a:ea typeface="Poppins Medium"/>
              <a:cs typeface="Poppins Medium"/>
              <a:sym typeface="Poppins Medium"/>
            </a:endParaRPr>
          </a:p>
        </p:txBody>
      </p:sp>
      <p:sp>
        <p:nvSpPr>
          <p:cNvPr id="90" name="Google Shape;90;p18"/>
          <p:cNvSpPr txBox="1"/>
          <p:nvPr/>
        </p:nvSpPr>
        <p:spPr>
          <a:xfrm>
            <a:off x="516049" y="564749"/>
            <a:ext cx="6817258" cy="1508075"/>
          </a:xfrm>
          <a:prstGeom prst="rect">
            <a:avLst/>
          </a:prstGeom>
          <a:noFill/>
          <a:ln>
            <a:noFill/>
          </a:ln>
        </p:spPr>
        <p:txBody>
          <a:bodyPr spcFirstLastPara="1" wrap="square" lIns="91425" tIns="91425" rIns="91425" bIns="91425" anchor="t" anchorCtr="0">
            <a:spAutoFit/>
          </a:bodyPr>
          <a:lstStyle/>
          <a:p>
            <a:pPr lvl="0" algn="ctr"/>
            <a:r>
              <a:rPr lang="en-GB" sz="4300" b="1" dirty="0">
                <a:solidFill>
                  <a:srgbClr val="2DC5FA"/>
                </a:solidFill>
                <a:latin typeface="Poppins"/>
                <a:cs typeface="Poppins"/>
              </a:rPr>
              <a:t>Economic Activities – Portugal</a:t>
            </a:r>
            <a:r>
              <a:rPr lang="en-PT" sz="4300" b="1" dirty="0">
                <a:solidFill>
                  <a:srgbClr val="2DC5FA"/>
                </a:solidFill>
                <a:latin typeface="Poppins"/>
                <a:cs typeface="Poppins"/>
              </a:rPr>
              <a:t> </a:t>
            </a:r>
            <a:endParaRPr sz="4300" b="1" dirty="0">
              <a:solidFill>
                <a:srgbClr val="2DC5FA"/>
              </a:solidFill>
              <a:latin typeface="Poppins"/>
              <a:cs typeface="Poppins"/>
              <a:sym typeface="Montserrat"/>
            </a:endParaRPr>
          </a:p>
        </p:txBody>
      </p:sp>
      <p:sp>
        <p:nvSpPr>
          <p:cNvPr id="91" name="Google Shape;91;p18"/>
          <p:cNvSpPr txBox="1"/>
          <p:nvPr/>
        </p:nvSpPr>
        <p:spPr>
          <a:xfrm>
            <a:off x="5208675" y="2827211"/>
            <a:ext cx="41079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200" b="1" dirty="0">
                <a:solidFill>
                  <a:srgbClr val="2DC5FA"/>
                </a:solidFill>
                <a:latin typeface="Poppins"/>
                <a:cs typeface="Poppins"/>
                <a:sym typeface="Poppins Medium"/>
              </a:rPr>
              <a:t>Edgar Tomé</a:t>
            </a:r>
            <a:endParaRPr sz="3200" b="1" dirty="0">
              <a:solidFill>
                <a:srgbClr val="2DC5FA"/>
              </a:solidFill>
              <a:latin typeface="Poppins"/>
              <a:cs typeface="Poppins"/>
              <a:sym typeface="Poppins Medium"/>
            </a:endParaRPr>
          </a:p>
        </p:txBody>
      </p:sp>
      <p:sp>
        <p:nvSpPr>
          <p:cNvPr id="92" name="Google Shape;92;p18"/>
          <p:cNvSpPr txBox="1"/>
          <p:nvPr/>
        </p:nvSpPr>
        <p:spPr>
          <a:xfrm>
            <a:off x="6592625" y="4578750"/>
            <a:ext cx="2418600" cy="4311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600">
                <a:solidFill>
                  <a:srgbClr val="2DC5FA"/>
                </a:solidFill>
                <a:latin typeface="Poppins Medium"/>
                <a:ea typeface="Poppins Medium"/>
                <a:cs typeface="Poppins Medium"/>
                <a:sym typeface="Poppins Medium"/>
              </a:rPr>
              <a:t>DAFT MAY2022</a:t>
            </a:r>
            <a:endParaRPr sz="1600">
              <a:solidFill>
                <a:srgbClr val="2DC5FA"/>
              </a:solidFill>
              <a:latin typeface="Poppins Medium"/>
              <a:ea typeface="Poppins Medium"/>
              <a:cs typeface="Poppins Medium"/>
              <a:sym typeface="Poppi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8"/>
        <p:cNvGrpSpPr/>
        <p:nvPr/>
      </p:nvGrpSpPr>
      <p:grpSpPr>
        <a:xfrm>
          <a:off x="0" y="0"/>
          <a:ext cx="0" cy="0"/>
          <a:chOff x="0" y="0"/>
          <a:chExt cx="0" cy="0"/>
        </a:xfrm>
      </p:grpSpPr>
      <p:sp>
        <p:nvSpPr>
          <p:cNvPr id="129" name="Google Shape;129;p24"/>
          <p:cNvSpPr txBox="1"/>
          <p:nvPr/>
        </p:nvSpPr>
        <p:spPr>
          <a:xfrm>
            <a:off x="671250" y="922325"/>
            <a:ext cx="3900750" cy="3348900"/>
          </a:xfrm>
          <a:prstGeom prst="rect">
            <a:avLst/>
          </a:prstGeom>
          <a:noFill/>
          <a:ln>
            <a:noFill/>
          </a:ln>
        </p:spPr>
        <p:txBody>
          <a:bodyPr spcFirstLastPara="1" wrap="square" lIns="91425" tIns="91425" rIns="91425" bIns="91425" anchor="t" anchorCtr="0">
            <a:noAutofit/>
          </a:bodyPr>
          <a:lstStyle/>
          <a:p>
            <a:pPr marL="285750" indent="-285750" algn="just">
              <a:lnSpc>
                <a:spcPct val="150000"/>
              </a:lnSpc>
              <a:buFont typeface="Arial" panose="020B0604020202020204" pitchFamily="34" charset="0"/>
              <a:buChar char="•"/>
            </a:pPr>
            <a:r>
              <a:rPr lang="en-GB" dirty="0">
                <a:solidFill>
                  <a:schemeClr val="tx1"/>
                </a:solidFill>
                <a:latin typeface="+mn-lt"/>
                <a:cs typeface="Poppins"/>
              </a:rPr>
              <a:t>Considering the data collected and relations between industries that are of great value for analyses, it was chooses the relation data base in SQL. </a:t>
            </a:r>
          </a:p>
          <a:p>
            <a:pPr marL="285750" indent="-285750" algn="just">
              <a:lnSpc>
                <a:spcPct val="150000"/>
              </a:lnSpc>
              <a:buFont typeface="Arial" panose="020B0604020202020204" pitchFamily="34" charset="0"/>
              <a:buChar char="•"/>
            </a:pPr>
            <a:endParaRPr lang="en-GB" dirty="0">
              <a:solidFill>
                <a:schemeClr val="tx1"/>
              </a:solidFill>
              <a:latin typeface="+mn-lt"/>
              <a:cs typeface="Poppins"/>
            </a:endParaRPr>
          </a:p>
          <a:p>
            <a:pPr marL="285750" indent="-285750" algn="just">
              <a:lnSpc>
                <a:spcPct val="150000"/>
              </a:lnSpc>
              <a:buFont typeface="Arial" panose="020B0604020202020204" pitchFamily="34" charset="0"/>
              <a:buChar char="•"/>
            </a:pPr>
            <a:r>
              <a:rPr lang="en-GB" dirty="0">
                <a:solidFill>
                  <a:schemeClr val="tx1"/>
                </a:solidFill>
                <a:latin typeface="+mn-lt"/>
                <a:cs typeface="Poppins"/>
              </a:rPr>
              <a:t>For the use of relations database is necessary, before upload the data into SQL, create entity relationship model, with the different entities, and their relations, primary keys and foreign keys.</a:t>
            </a:r>
            <a:endParaRPr lang="en-PT" dirty="0">
              <a:solidFill>
                <a:schemeClr val="tx1"/>
              </a:solidFill>
              <a:latin typeface="+mn-lt"/>
              <a:cs typeface="Poppins"/>
            </a:endParaRPr>
          </a:p>
          <a:p>
            <a:pPr marL="285750" lvl="0" indent="-285750">
              <a:buFont typeface="Arial" panose="020B0604020202020204" pitchFamily="34" charset="0"/>
              <a:buChar char="•"/>
            </a:pPr>
            <a:endParaRPr lang="pt-PT" dirty="0">
              <a:solidFill>
                <a:srgbClr val="2DC5FA"/>
              </a:solidFill>
              <a:latin typeface="Poppins"/>
              <a:cs typeface="Poppins"/>
              <a:sym typeface="Poppins Medium"/>
            </a:endParaRPr>
          </a:p>
        </p:txBody>
      </p:sp>
      <p:sp>
        <p:nvSpPr>
          <p:cNvPr id="130" name="Google Shape;130;p24"/>
          <p:cNvSpPr txBox="1"/>
          <p:nvPr/>
        </p:nvSpPr>
        <p:spPr>
          <a:xfrm>
            <a:off x="561000" y="428225"/>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a:solidFill>
                  <a:srgbClr val="2DC5FA"/>
                </a:solidFill>
                <a:latin typeface="Poppins"/>
                <a:ea typeface="Poppins"/>
                <a:cs typeface="Poppins"/>
                <a:sym typeface="Poppins"/>
              </a:rPr>
              <a:t>ERD</a:t>
            </a:r>
            <a:endParaRPr sz="2300" b="1">
              <a:solidFill>
                <a:srgbClr val="2DC5FA"/>
              </a:solidFill>
              <a:latin typeface="Poppins"/>
              <a:ea typeface="Poppins"/>
              <a:cs typeface="Poppins"/>
              <a:sym typeface="Poppins"/>
            </a:endParaRPr>
          </a:p>
        </p:txBody>
      </p:sp>
      <p:pic>
        <p:nvPicPr>
          <p:cNvPr id="3" name="Picture 2">
            <a:extLst>
              <a:ext uri="{FF2B5EF4-FFF2-40B4-BE49-F238E27FC236}">
                <a16:creationId xmlns:a16="http://schemas.microsoft.com/office/drawing/2014/main" id="{7C60D4D6-2EE6-80AE-DA1F-7A30D7ADECC0}"/>
              </a:ext>
            </a:extLst>
          </p:cNvPr>
          <p:cNvPicPr>
            <a:picLocks noChangeAspect="1"/>
          </p:cNvPicPr>
          <p:nvPr/>
        </p:nvPicPr>
        <p:blipFill>
          <a:blip r:embed="rId4"/>
          <a:stretch>
            <a:fillRect/>
          </a:stretch>
        </p:blipFill>
        <p:spPr>
          <a:xfrm>
            <a:off x="4817068" y="450448"/>
            <a:ext cx="3655682" cy="38207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5"/>
          <p:cNvSpPr txBox="1"/>
          <p:nvPr/>
        </p:nvSpPr>
        <p:spPr>
          <a:xfrm>
            <a:off x="671250" y="1025007"/>
            <a:ext cx="7911750" cy="978903"/>
          </a:xfrm>
          <a:prstGeom prst="rect">
            <a:avLst/>
          </a:prstGeom>
          <a:noFill/>
          <a:ln>
            <a:noFill/>
          </a:ln>
        </p:spPr>
        <p:txBody>
          <a:bodyPr spcFirstLastPara="1" wrap="square" lIns="91425" tIns="91425" rIns="91425" bIns="91425" anchor="t" anchorCtr="0">
            <a:noAutofit/>
          </a:bodyPr>
          <a:lstStyle/>
          <a:p>
            <a:pPr marL="285750" indent="-285750">
              <a:lnSpc>
                <a:spcPct val="150000"/>
              </a:lnSpc>
              <a:buFont typeface="Arial" panose="020B0604020202020204" pitchFamily="34" charset="0"/>
              <a:buChar char="•"/>
            </a:pPr>
            <a:r>
              <a:rPr lang="en-GB" dirty="0">
                <a:solidFill>
                  <a:schemeClr val="tx1"/>
                </a:solidFill>
                <a:latin typeface="+mn-lt"/>
                <a:cs typeface="Poppins"/>
              </a:rPr>
              <a:t>For the project considering the data collected and relations between industries that are of great value for analyses, it was chosen the relation data base in SQL. </a:t>
            </a:r>
          </a:p>
          <a:p>
            <a:pPr marL="285750" indent="-285750">
              <a:buFont typeface="Arial" panose="020B0604020202020204" pitchFamily="34" charset="0"/>
              <a:buChar char="•"/>
            </a:pPr>
            <a:endParaRPr lang="en-GB" sz="1800" dirty="0">
              <a:solidFill>
                <a:srgbClr val="2DC5FA"/>
              </a:solidFill>
              <a:latin typeface="Poppins"/>
              <a:cs typeface="Poppins"/>
            </a:endParaRPr>
          </a:p>
        </p:txBody>
      </p:sp>
      <p:sp>
        <p:nvSpPr>
          <p:cNvPr id="136" name="Google Shape;136;p25"/>
          <p:cNvSpPr txBox="1"/>
          <p:nvPr/>
        </p:nvSpPr>
        <p:spPr>
          <a:xfrm>
            <a:off x="561000" y="428225"/>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Poppins"/>
                <a:ea typeface="Poppins"/>
                <a:cs typeface="Poppins"/>
                <a:sym typeface="Poppins"/>
              </a:rPr>
              <a:t>Database creation</a:t>
            </a:r>
            <a:endParaRPr sz="2300" b="1" dirty="0">
              <a:solidFill>
                <a:srgbClr val="2DC5FA"/>
              </a:solidFill>
              <a:latin typeface="Poppins"/>
              <a:ea typeface="Poppins"/>
              <a:cs typeface="Poppins"/>
              <a:sym typeface="Poppins"/>
            </a:endParaRPr>
          </a:p>
        </p:txBody>
      </p:sp>
      <p:sp>
        <p:nvSpPr>
          <p:cNvPr id="2" name="TextBox 1">
            <a:extLst>
              <a:ext uri="{FF2B5EF4-FFF2-40B4-BE49-F238E27FC236}">
                <a16:creationId xmlns:a16="http://schemas.microsoft.com/office/drawing/2014/main" id="{1A022FB4-7E35-A1E0-78F6-0962A8804039}"/>
              </a:ext>
            </a:extLst>
          </p:cNvPr>
          <p:cNvSpPr txBox="1"/>
          <p:nvPr/>
        </p:nvSpPr>
        <p:spPr>
          <a:xfrm>
            <a:off x="1738265" y="2106592"/>
            <a:ext cx="6844735" cy="160043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solidFill>
                  <a:schemeClr val="tx1"/>
                </a:solidFill>
                <a:latin typeface="+mn-lt"/>
                <a:cs typeface="Poppins"/>
              </a:rPr>
              <a:t>Create the database</a:t>
            </a:r>
          </a:p>
          <a:p>
            <a:pPr marL="285750" indent="-285750">
              <a:lnSpc>
                <a:spcPct val="150000"/>
              </a:lnSpc>
              <a:buFont typeface="Arial" panose="020B0604020202020204" pitchFamily="34" charset="0"/>
              <a:buChar char="•"/>
            </a:pPr>
            <a:r>
              <a:rPr lang="en-GB" dirty="0">
                <a:solidFill>
                  <a:schemeClr val="tx1"/>
                </a:solidFill>
                <a:latin typeface="+mn-lt"/>
                <a:cs typeface="Poppins"/>
              </a:rPr>
              <a:t>Create tables with primary key and foreign key</a:t>
            </a:r>
          </a:p>
          <a:p>
            <a:pPr marL="285750" indent="-285750">
              <a:lnSpc>
                <a:spcPct val="150000"/>
              </a:lnSpc>
              <a:buFont typeface="Arial" panose="020B0604020202020204" pitchFamily="34" charset="0"/>
              <a:buChar char="•"/>
            </a:pPr>
            <a:r>
              <a:rPr lang="en-GB" dirty="0">
                <a:solidFill>
                  <a:schemeClr val="tx1"/>
                </a:solidFill>
                <a:latin typeface="+mn-lt"/>
                <a:cs typeface="Poppins"/>
              </a:rPr>
              <a:t>Import the clean data from csv files to each table</a:t>
            </a:r>
          </a:p>
          <a:p>
            <a:pPr marL="285750" indent="-285750">
              <a:lnSpc>
                <a:spcPct val="150000"/>
              </a:lnSpc>
              <a:buFont typeface="Arial" panose="020B0604020202020204" pitchFamily="34" charset="0"/>
              <a:buChar char="•"/>
            </a:pPr>
            <a:r>
              <a:rPr lang="en-GB" dirty="0">
                <a:solidFill>
                  <a:schemeClr val="tx1"/>
                </a:solidFill>
                <a:latin typeface="+mn-lt"/>
                <a:cs typeface="Poppins"/>
              </a:rPr>
              <a:t>Perform queries, to obtain relations between industries in the subjects</a:t>
            </a:r>
          </a:p>
          <a:p>
            <a:endParaRPr lang="en-PT"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0"/>
        <p:cNvGrpSpPr/>
        <p:nvPr/>
      </p:nvGrpSpPr>
      <p:grpSpPr>
        <a:xfrm>
          <a:off x="0" y="0"/>
          <a:ext cx="0" cy="0"/>
          <a:chOff x="0" y="0"/>
          <a:chExt cx="0" cy="0"/>
        </a:xfrm>
      </p:grpSpPr>
      <p:sp>
        <p:nvSpPr>
          <p:cNvPr id="141" name="Google Shape;141;p26"/>
          <p:cNvSpPr txBox="1"/>
          <p:nvPr/>
        </p:nvSpPr>
        <p:spPr>
          <a:xfrm>
            <a:off x="671250" y="922325"/>
            <a:ext cx="8029130" cy="794716"/>
          </a:xfrm>
          <a:prstGeom prst="rect">
            <a:avLst/>
          </a:prstGeom>
          <a:noFill/>
          <a:ln>
            <a:noFill/>
          </a:ln>
        </p:spPr>
        <p:txBody>
          <a:bodyPr spcFirstLastPara="1" wrap="square" lIns="91425" tIns="91425" rIns="91425" bIns="91425" anchor="t" anchorCtr="0">
            <a:noAutofit/>
          </a:bodyPr>
          <a:lstStyle/>
          <a:p>
            <a:pPr marL="342900" indent="-342900">
              <a:lnSpc>
                <a:spcPct val="150000"/>
              </a:lnSpc>
              <a:buFont typeface="Arial" panose="020B0604020202020204" pitchFamily="34" charset="0"/>
              <a:buChar char="•"/>
            </a:pPr>
            <a:r>
              <a:rPr lang="en-GB" dirty="0">
                <a:solidFill>
                  <a:schemeClr val="tx1"/>
                </a:solidFill>
                <a:latin typeface="+mn-lt"/>
                <a:cs typeface="Poppins"/>
              </a:rPr>
              <a:t>The process of collection data, cleaning data, visualization data, creation of database and retrieving queries from all the data inputted:</a:t>
            </a:r>
          </a:p>
          <a:p>
            <a:pPr>
              <a:lnSpc>
                <a:spcPct val="150000"/>
              </a:lnSpc>
            </a:pPr>
            <a:endParaRPr lang="en-GB" dirty="0">
              <a:solidFill>
                <a:schemeClr val="tx1"/>
              </a:solidFill>
              <a:latin typeface="+mn-lt"/>
              <a:cs typeface="Poppins"/>
            </a:endParaRPr>
          </a:p>
        </p:txBody>
      </p:sp>
      <p:sp>
        <p:nvSpPr>
          <p:cNvPr id="142" name="Google Shape;142;p26"/>
          <p:cNvSpPr txBox="1"/>
          <p:nvPr/>
        </p:nvSpPr>
        <p:spPr>
          <a:xfrm>
            <a:off x="561000" y="428225"/>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Poppins"/>
                <a:ea typeface="Poppins"/>
                <a:cs typeface="Poppins"/>
                <a:sym typeface="Poppins"/>
              </a:rPr>
              <a:t>Conclusions</a:t>
            </a:r>
            <a:endParaRPr sz="2300" b="1" dirty="0">
              <a:solidFill>
                <a:srgbClr val="2DC5FA"/>
              </a:solidFill>
              <a:latin typeface="Poppins"/>
              <a:ea typeface="Poppins"/>
              <a:cs typeface="Poppins"/>
              <a:sym typeface="Poppins"/>
            </a:endParaRPr>
          </a:p>
        </p:txBody>
      </p:sp>
      <p:sp>
        <p:nvSpPr>
          <p:cNvPr id="2" name="TextBox 1">
            <a:extLst>
              <a:ext uri="{FF2B5EF4-FFF2-40B4-BE49-F238E27FC236}">
                <a16:creationId xmlns:a16="http://schemas.microsoft.com/office/drawing/2014/main" id="{ECCAD523-E560-8F3B-91FD-92258C44B642}"/>
              </a:ext>
            </a:extLst>
          </p:cNvPr>
          <p:cNvSpPr txBox="1"/>
          <p:nvPr/>
        </p:nvSpPr>
        <p:spPr>
          <a:xfrm>
            <a:off x="1747520" y="1905468"/>
            <a:ext cx="7054460" cy="954107"/>
          </a:xfrm>
          <a:prstGeom prst="rect">
            <a:avLst/>
          </a:prstGeom>
          <a:noFill/>
        </p:spPr>
        <p:txBody>
          <a:bodyPr wrap="square" rtlCol="0">
            <a:spAutoFit/>
          </a:bodyPr>
          <a:lstStyle/>
          <a:p>
            <a:pPr marL="342900" lvl="3" indent="-342900" algn="just">
              <a:lnSpc>
                <a:spcPct val="150000"/>
              </a:lnSpc>
              <a:buFont typeface="Arial" panose="020B0604020202020204" pitchFamily="34" charset="0"/>
              <a:buChar char="•"/>
            </a:pPr>
            <a:r>
              <a:rPr lang="en-GB" dirty="0">
                <a:solidFill>
                  <a:schemeClr val="tx1"/>
                </a:solidFill>
                <a:cs typeface="Poppins"/>
              </a:rPr>
              <a:t>It is the principal base for analysed the data of the study object, giving information, that have to be contextualized with reality and whit the requirements of the project.</a:t>
            </a:r>
          </a:p>
          <a:p>
            <a:endParaRPr lang="en-PT" dirty="0"/>
          </a:p>
        </p:txBody>
      </p:sp>
      <p:sp>
        <p:nvSpPr>
          <p:cNvPr id="3" name="TextBox 2">
            <a:extLst>
              <a:ext uri="{FF2B5EF4-FFF2-40B4-BE49-F238E27FC236}">
                <a16:creationId xmlns:a16="http://schemas.microsoft.com/office/drawing/2014/main" id="{95FBF7B9-9166-4D27-65FA-22D0860C0BA9}"/>
              </a:ext>
            </a:extLst>
          </p:cNvPr>
          <p:cNvSpPr txBox="1"/>
          <p:nvPr/>
        </p:nvSpPr>
        <p:spPr>
          <a:xfrm>
            <a:off x="3515360" y="3027680"/>
            <a:ext cx="4876800" cy="1277273"/>
          </a:xfrm>
          <a:prstGeom prst="rect">
            <a:avLst/>
          </a:prstGeom>
          <a:noFill/>
        </p:spPr>
        <p:txBody>
          <a:bodyPr wrap="square" rtlCol="0">
            <a:spAutoFit/>
          </a:bodyPr>
          <a:lstStyle/>
          <a:p>
            <a:pPr marL="285750" lvl="0" indent="-285750" algn="just">
              <a:lnSpc>
                <a:spcPct val="150000"/>
              </a:lnSpc>
              <a:buFont typeface="Arial" panose="020B0604020202020204" pitchFamily="34" charset="0"/>
              <a:buChar char="•"/>
            </a:pPr>
            <a:r>
              <a:rPr lang="en-GB" dirty="0">
                <a:solidFill>
                  <a:schemeClr val="tx1"/>
                </a:solidFill>
                <a:cs typeface="Poppins"/>
              </a:rPr>
              <a:t>This process is a loop, that for each iteration, some conclusions can be made and a new perspective can be observed.</a:t>
            </a:r>
          </a:p>
          <a:p>
            <a:endParaRPr lang="en-PT"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6"/>
        <p:cNvGrpSpPr/>
        <p:nvPr/>
      </p:nvGrpSpPr>
      <p:grpSpPr>
        <a:xfrm>
          <a:off x="0" y="0"/>
          <a:ext cx="0" cy="0"/>
          <a:chOff x="0" y="0"/>
          <a:chExt cx="0" cy="0"/>
        </a:xfrm>
      </p:grpSpPr>
      <p:sp>
        <p:nvSpPr>
          <p:cNvPr id="147" name="Google Shape;147;p27"/>
          <p:cNvSpPr txBox="1"/>
          <p:nvPr/>
        </p:nvSpPr>
        <p:spPr>
          <a:xfrm>
            <a:off x="671250" y="922325"/>
            <a:ext cx="4658700" cy="334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endParaRPr sz="1200">
              <a:solidFill>
                <a:srgbClr val="434343"/>
              </a:solidFill>
              <a:latin typeface="Poppins Medium"/>
              <a:ea typeface="Poppins Medium"/>
              <a:cs typeface="Poppins Medium"/>
              <a:sym typeface="Poppins Medium"/>
            </a:endParaRPr>
          </a:p>
        </p:txBody>
      </p:sp>
      <p:sp>
        <p:nvSpPr>
          <p:cNvPr id="148" name="Google Shape;148;p27"/>
          <p:cNvSpPr txBox="1"/>
          <p:nvPr/>
        </p:nvSpPr>
        <p:spPr>
          <a:xfrm>
            <a:off x="560999" y="900813"/>
            <a:ext cx="5984655"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Poppins"/>
                <a:ea typeface="Poppins"/>
                <a:cs typeface="Poppins"/>
                <a:sym typeface="Poppins"/>
              </a:rPr>
              <a:t>Economic Activities - Portugal</a:t>
            </a:r>
            <a:endParaRPr sz="2300" b="1" dirty="0">
              <a:solidFill>
                <a:srgbClr val="2DC5FA"/>
              </a:solidFill>
              <a:latin typeface="Poppins"/>
              <a:ea typeface="Poppins"/>
              <a:cs typeface="Poppins"/>
              <a:sym typeface="Poppins"/>
            </a:endParaRPr>
          </a:p>
        </p:txBody>
      </p:sp>
      <p:sp>
        <p:nvSpPr>
          <p:cNvPr id="149" name="Google Shape;149;p27"/>
          <p:cNvSpPr txBox="1"/>
          <p:nvPr/>
        </p:nvSpPr>
        <p:spPr>
          <a:xfrm>
            <a:off x="628026" y="1583550"/>
            <a:ext cx="29253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Poppins"/>
                <a:ea typeface="Poppins"/>
                <a:cs typeface="Poppins"/>
                <a:sym typeface="Poppins"/>
              </a:rPr>
              <a:t>Edgar Tomé</a:t>
            </a:r>
            <a:endParaRPr sz="2300" b="1" dirty="0">
              <a:solidFill>
                <a:srgbClr val="2DC5FA"/>
              </a:solidFill>
              <a:latin typeface="Poppins"/>
              <a:ea typeface="Poppins"/>
              <a:cs typeface="Poppins"/>
              <a:sym typeface="Poppins"/>
            </a:endParaRPr>
          </a:p>
        </p:txBody>
      </p:sp>
      <p:sp>
        <p:nvSpPr>
          <p:cNvPr id="150" name="Google Shape;150;p27"/>
          <p:cNvSpPr txBox="1"/>
          <p:nvPr/>
        </p:nvSpPr>
        <p:spPr>
          <a:xfrm>
            <a:off x="5329950" y="2810980"/>
            <a:ext cx="26001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Poppins"/>
                <a:ea typeface="Poppins"/>
                <a:cs typeface="Poppins"/>
                <a:sym typeface="Poppins"/>
              </a:rPr>
              <a:t>Questions?</a:t>
            </a:r>
            <a:endParaRPr sz="2300" b="1" dirty="0">
              <a:solidFill>
                <a:srgbClr val="2DC5FA"/>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6"/>
        <p:cNvGrpSpPr/>
        <p:nvPr/>
      </p:nvGrpSpPr>
      <p:grpSpPr>
        <a:xfrm>
          <a:off x="0" y="0"/>
          <a:ext cx="0" cy="0"/>
          <a:chOff x="0" y="0"/>
          <a:chExt cx="0" cy="0"/>
        </a:xfrm>
      </p:grpSpPr>
      <p:pic>
        <p:nvPicPr>
          <p:cNvPr id="97" name="Google Shape;97;p19"/>
          <p:cNvPicPr preferRelativeResize="0"/>
          <p:nvPr/>
        </p:nvPicPr>
        <p:blipFill>
          <a:blip r:embed="rId4">
            <a:alphaModFix/>
          </a:blip>
          <a:stretch>
            <a:fillRect/>
          </a:stretch>
        </p:blipFill>
        <p:spPr>
          <a:xfrm>
            <a:off x="5835900" y="327523"/>
            <a:ext cx="2984602" cy="4476928"/>
          </a:xfrm>
          <a:prstGeom prst="rect">
            <a:avLst/>
          </a:prstGeom>
          <a:noFill/>
          <a:ln>
            <a:noFill/>
          </a:ln>
        </p:spPr>
      </p:pic>
      <p:sp>
        <p:nvSpPr>
          <p:cNvPr id="98" name="Google Shape;98;p19"/>
          <p:cNvSpPr txBox="1"/>
          <p:nvPr/>
        </p:nvSpPr>
        <p:spPr>
          <a:xfrm>
            <a:off x="561000" y="922325"/>
            <a:ext cx="4987166" cy="3522926"/>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b="1" dirty="0">
                <a:solidFill>
                  <a:srgbClr val="434343"/>
                </a:solidFill>
                <a:latin typeface="Poppins"/>
                <a:ea typeface="Poppins"/>
                <a:cs typeface="Poppins"/>
                <a:sym typeface="Poppins"/>
              </a:rPr>
              <a:t>Domain</a:t>
            </a:r>
          </a:p>
          <a:p>
            <a:pPr marL="0" lvl="0" indent="0" algn="l" rtl="0">
              <a:spcBef>
                <a:spcPts val="0"/>
              </a:spcBef>
              <a:spcAft>
                <a:spcPts val="0"/>
              </a:spcAft>
              <a:buNone/>
            </a:pPr>
            <a:endParaRPr lang="en" sz="1200" b="1" dirty="0">
              <a:solidFill>
                <a:srgbClr val="434343"/>
              </a:solidFill>
              <a:latin typeface="Poppins"/>
              <a:ea typeface="Poppins"/>
              <a:cs typeface="Poppins"/>
              <a:sym typeface="Poppins"/>
            </a:endParaRPr>
          </a:p>
          <a:p>
            <a:pPr lvl="1" algn="just">
              <a:lnSpc>
                <a:spcPct val="150000"/>
              </a:lnSpc>
            </a:pPr>
            <a:r>
              <a:rPr lang="en-GB" sz="1200" dirty="0"/>
              <a:t>Analyse of the evolution of the economy in factors of production activities, efficiency and return, internationalization of the economy, and they sub 	factors</a:t>
            </a:r>
            <a:r>
              <a:rPr lang="en-PT" sz="1200" dirty="0"/>
              <a:t>, for the industries along the years.</a:t>
            </a: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lang="en" sz="1200" b="1" dirty="0">
              <a:solidFill>
                <a:srgbClr val="434343"/>
              </a:solidFill>
              <a:latin typeface="Poppins"/>
              <a:ea typeface="Poppins"/>
              <a:cs typeface="Poppins"/>
              <a:sym typeface="Poppins"/>
            </a:endParaRPr>
          </a:p>
          <a:p>
            <a:pPr marL="0" lvl="0" indent="0" algn="l" rtl="0">
              <a:spcBef>
                <a:spcPts val="0"/>
              </a:spcBef>
              <a:spcAft>
                <a:spcPts val="0"/>
              </a:spcAft>
              <a:buNone/>
            </a:pPr>
            <a:endParaRPr lang="en" sz="1200" b="1" dirty="0">
              <a:solidFill>
                <a:srgbClr val="434343"/>
              </a:solidFill>
              <a:latin typeface="Poppins"/>
              <a:ea typeface="Poppins"/>
              <a:cs typeface="Poppins"/>
              <a:sym typeface="Poppins"/>
            </a:endParaRPr>
          </a:p>
          <a:p>
            <a:pPr marL="0" lvl="0" indent="0" algn="l" rtl="0">
              <a:spcBef>
                <a:spcPts val="0"/>
              </a:spcBef>
              <a:spcAft>
                <a:spcPts val="0"/>
              </a:spcAft>
              <a:buNone/>
            </a:pPr>
            <a:r>
              <a:rPr lang="en" sz="1200" b="1" dirty="0">
                <a:solidFill>
                  <a:srgbClr val="434343"/>
                </a:solidFill>
                <a:latin typeface="Poppins"/>
                <a:ea typeface="Poppins"/>
                <a:cs typeface="Poppins"/>
                <a:sym typeface="Poppins"/>
              </a:rPr>
              <a:t>Problem</a:t>
            </a:r>
          </a:p>
          <a:p>
            <a:pPr marL="0" lvl="0" indent="0" algn="l" rtl="0">
              <a:spcBef>
                <a:spcPts val="0"/>
              </a:spcBef>
              <a:spcAft>
                <a:spcPts val="0"/>
              </a:spcAft>
              <a:buNone/>
            </a:pPr>
            <a:endParaRPr lang="en" sz="1200" b="1" dirty="0">
              <a:solidFill>
                <a:srgbClr val="434343"/>
              </a:solidFill>
              <a:latin typeface="Poppins"/>
              <a:ea typeface="Poppins"/>
              <a:cs typeface="Poppins"/>
              <a:sym typeface="Poppins"/>
            </a:endParaRPr>
          </a:p>
          <a:p>
            <a:pPr lvl="1">
              <a:lnSpc>
                <a:spcPct val="150000"/>
              </a:lnSpc>
            </a:pPr>
            <a:r>
              <a:rPr lang="en-GB" sz="1200" dirty="0"/>
              <a:t>Compare the difference of production activities, efficiency and return for all industries, and verify witch is more important for the economy in Portugal, and how is the balance od export/import and is importance for the growth of economy.</a:t>
            </a:r>
            <a:endParaRPr dirty="0">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p:txBody>
      </p:sp>
      <p:sp>
        <p:nvSpPr>
          <p:cNvPr id="99" name="Google Shape;99;p19"/>
          <p:cNvSpPr txBox="1"/>
          <p:nvPr/>
        </p:nvSpPr>
        <p:spPr>
          <a:xfrm>
            <a:off x="561000" y="428225"/>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Poppins"/>
                <a:ea typeface="Poppins"/>
                <a:cs typeface="Poppins"/>
                <a:sym typeface="Poppins"/>
              </a:rPr>
              <a:t>Business case</a:t>
            </a:r>
            <a:endParaRPr sz="2300" b="1" dirty="0">
              <a:solidFill>
                <a:srgbClr val="2DC5FA"/>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4" name="Google Shape;104;p20"/>
          <p:cNvSpPr txBox="1"/>
          <p:nvPr/>
        </p:nvSpPr>
        <p:spPr>
          <a:xfrm>
            <a:off x="561000" y="935947"/>
            <a:ext cx="8112266" cy="3271606"/>
          </a:xfrm>
          <a:prstGeom prst="rect">
            <a:avLst/>
          </a:prstGeom>
          <a:noFill/>
          <a:ln>
            <a:noFill/>
          </a:ln>
        </p:spPr>
        <p:txBody>
          <a:bodyPr spcFirstLastPara="1" wrap="square" lIns="91425" tIns="91425" rIns="91425" bIns="91425" anchor="t" anchorCtr="0">
            <a:noAutofit/>
          </a:bodyPr>
          <a:lstStyle/>
          <a:p>
            <a:pPr algn="just">
              <a:lnSpc>
                <a:spcPct val="150000"/>
              </a:lnSpc>
            </a:pPr>
            <a:r>
              <a:rPr lang="en-GB" dirty="0"/>
              <a:t>Select a source that was able to provide information and reliable data, for the different factors of the economy in Portugal.</a:t>
            </a:r>
          </a:p>
          <a:p>
            <a:pPr algn="just">
              <a:lnSpc>
                <a:spcPct val="150000"/>
              </a:lnSpc>
            </a:pPr>
            <a:endParaRPr lang="en-GB" dirty="0"/>
          </a:p>
          <a:p>
            <a:pPr algn="just">
              <a:lnSpc>
                <a:spcPct val="150000"/>
              </a:lnSpc>
            </a:pPr>
            <a:r>
              <a:rPr lang="en-GB" dirty="0"/>
              <a:t>Retrieve the data to prepare a data set for future analyse of the business case. </a:t>
            </a:r>
          </a:p>
          <a:p>
            <a:pPr algn="just">
              <a:lnSpc>
                <a:spcPct val="150000"/>
              </a:lnSpc>
            </a:pPr>
            <a:endParaRPr lang="en-GB" dirty="0"/>
          </a:p>
          <a:p>
            <a:pPr algn="just">
              <a:lnSpc>
                <a:spcPct val="150000"/>
              </a:lnSpc>
            </a:pPr>
            <a:r>
              <a:rPr lang="en-GB" dirty="0"/>
              <a:t>Understanding of the data collected, data cleaning of missing values our not reelevate values, primary analyses using graphic visualizations, creations of database to able to combine various data sets to create new views for analyse.</a:t>
            </a:r>
          </a:p>
          <a:p>
            <a:pPr algn="just"/>
            <a:endParaRPr lang="en-PT" dirty="0"/>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Clr>
                <a:schemeClr val="dk1"/>
              </a:buClr>
              <a:buSzPts val="1100"/>
              <a:buFont typeface="Arial"/>
              <a:buNone/>
            </a:pPr>
            <a:endParaRPr sz="1200" b="1" dirty="0">
              <a:solidFill>
                <a:srgbClr val="434343"/>
              </a:solidFill>
              <a:latin typeface="Poppins"/>
              <a:ea typeface="Poppins"/>
              <a:cs typeface="Poppins"/>
              <a:sym typeface="Poppins"/>
            </a:endParaRPr>
          </a:p>
          <a:p>
            <a:pPr marL="0" lvl="0" indent="0" algn="l" rtl="0">
              <a:spcBef>
                <a:spcPts val="160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spcBef>
                <a:spcPts val="0"/>
              </a:spcBef>
              <a:spcAft>
                <a:spcPts val="0"/>
              </a:spcAft>
              <a:buNone/>
            </a:pPr>
            <a:endParaRPr sz="1200" b="1" dirty="0">
              <a:solidFill>
                <a:srgbClr val="434343"/>
              </a:solidFill>
              <a:latin typeface="Poppins"/>
              <a:ea typeface="Poppins"/>
              <a:cs typeface="Poppins"/>
              <a:sym typeface="Poppins"/>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p:txBody>
      </p:sp>
      <p:sp>
        <p:nvSpPr>
          <p:cNvPr id="105" name="Google Shape;105;p20"/>
          <p:cNvSpPr txBox="1"/>
          <p:nvPr/>
        </p:nvSpPr>
        <p:spPr>
          <a:xfrm>
            <a:off x="561000" y="428225"/>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a:solidFill>
                  <a:srgbClr val="2DC5FA"/>
                </a:solidFill>
                <a:latin typeface="Poppins"/>
                <a:ea typeface="Poppins"/>
                <a:cs typeface="Poppins"/>
                <a:sym typeface="Poppins"/>
              </a:rPr>
              <a:t>Plan </a:t>
            </a:r>
            <a:endParaRPr sz="2300" b="1">
              <a:solidFill>
                <a:srgbClr val="2DC5FA"/>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3"/>
        <p:cNvGrpSpPr/>
        <p:nvPr/>
      </p:nvGrpSpPr>
      <p:grpSpPr>
        <a:xfrm>
          <a:off x="0" y="0"/>
          <a:ext cx="0" cy="0"/>
          <a:chOff x="0" y="0"/>
          <a:chExt cx="0" cy="0"/>
        </a:xfrm>
      </p:grpSpPr>
      <p:sp>
        <p:nvSpPr>
          <p:cNvPr id="106" name="Google Shape;106;p20"/>
          <p:cNvSpPr txBox="1"/>
          <p:nvPr/>
        </p:nvSpPr>
        <p:spPr>
          <a:xfrm>
            <a:off x="446323" y="428225"/>
            <a:ext cx="3000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600"/>
              </a:spcAft>
              <a:buNone/>
            </a:pPr>
            <a:r>
              <a:rPr lang="en" sz="2300" b="1" dirty="0">
                <a:solidFill>
                  <a:srgbClr val="2DC5FA"/>
                </a:solidFill>
                <a:latin typeface="Poppins"/>
                <a:ea typeface="Poppins"/>
                <a:cs typeface="Poppins"/>
                <a:sym typeface="Poppins"/>
              </a:rPr>
              <a:t>About data</a:t>
            </a:r>
            <a:endParaRPr dirty="0"/>
          </a:p>
        </p:txBody>
      </p:sp>
      <p:sp>
        <p:nvSpPr>
          <p:cNvPr id="3" name="TextBox 2">
            <a:extLst>
              <a:ext uri="{FF2B5EF4-FFF2-40B4-BE49-F238E27FC236}">
                <a16:creationId xmlns:a16="http://schemas.microsoft.com/office/drawing/2014/main" id="{0BA4955A-E46F-6221-5CAC-E342B6159E51}"/>
              </a:ext>
            </a:extLst>
          </p:cNvPr>
          <p:cNvSpPr txBox="1"/>
          <p:nvPr/>
        </p:nvSpPr>
        <p:spPr>
          <a:xfrm>
            <a:off x="446323" y="823501"/>
            <a:ext cx="8148548" cy="2893100"/>
          </a:xfrm>
          <a:prstGeom prst="rect">
            <a:avLst/>
          </a:prstGeom>
          <a:noFill/>
        </p:spPr>
        <p:txBody>
          <a:bodyPr wrap="square" rtlCol="0">
            <a:spAutoFit/>
          </a:bodyPr>
          <a:lstStyle/>
          <a:p>
            <a:pPr algn="just">
              <a:lnSpc>
                <a:spcPct val="150000"/>
              </a:lnSpc>
            </a:pPr>
            <a:r>
              <a:rPr lang="en-GB" dirty="0">
                <a:solidFill>
                  <a:schemeClr val="tx1"/>
                </a:solidFill>
                <a:latin typeface="+mn-lt"/>
                <a:cs typeface="Poppins"/>
              </a:rPr>
              <a:t>Data source is PORDATA, the Database of Contemporary Portugal, organized and developed by the Francisco Manuel dos Santos Foundation, was created in 2009.</a:t>
            </a:r>
            <a:endParaRPr lang="en-PT" dirty="0">
              <a:solidFill>
                <a:schemeClr val="tx1"/>
              </a:solidFill>
              <a:latin typeface="+mn-lt"/>
              <a:cs typeface="Poppins"/>
            </a:endParaRPr>
          </a:p>
          <a:p>
            <a:pPr algn="just">
              <a:lnSpc>
                <a:spcPct val="150000"/>
              </a:lnSpc>
            </a:pPr>
            <a:r>
              <a:rPr lang="en-GB" dirty="0">
                <a:solidFill>
                  <a:schemeClr val="tx1"/>
                </a:solidFill>
                <a:latin typeface="+mn-lt"/>
                <a:cs typeface="Poppins"/>
              </a:rPr>
              <a:t> </a:t>
            </a:r>
            <a:endParaRPr lang="en-PT" dirty="0">
              <a:solidFill>
                <a:schemeClr val="tx1"/>
              </a:solidFill>
              <a:latin typeface="+mn-lt"/>
              <a:cs typeface="Poppins"/>
            </a:endParaRPr>
          </a:p>
          <a:p>
            <a:pPr algn="just">
              <a:lnSpc>
                <a:spcPct val="150000"/>
              </a:lnSpc>
            </a:pPr>
            <a:r>
              <a:rPr lang="en-GB" dirty="0">
                <a:solidFill>
                  <a:schemeClr val="tx1"/>
                </a:solidFill>
                <a:latin typeface="+mn-lt"/>
                <a:cs typeface="Poppins"/>
              </a:rPr>
              <a:t>The collection, compilation, systematization and dissemination of data on multiple areas of society, for Portugal and its municipalities, and for the European countries. </a:t>
            </a:r>
          </a:p>
          <a:p>
            <a:pPr algn="just">
              <a:lnSpc>
                <a:spcPct val="150000"/>
              </a:lnSpc>
            </a:pPr>
            <a:endParaRPr lang="en-GB" dirty="0">
              <a:solidFill>
                <a:schemeClr val="tx1"/>
              </a:solidFill>
              <a:latin typeface="+mn-lt"/>
              <a:cs typeface="Poppins"/>
            </a:endParaRPr>
          </a:p>
          <a:p>
            <a:pPr algn="just">
              <a:lnSpc>
                <a:spcPct val="150000"/>
              </a:lnSpc>
            </a:pPr>
            <a:r>
              <a:rPr lang="en-GB" dirty="0">
                <a:solidFill>
                  <a:schemeClr val="tx1"/>
                </a:solidFill>
                <a:latin typeface="+mn-lt"/>
                <a:cs typeface="Poppins"/>
              </a:rPr>
              <a:t>The reported statistics derive from official and certified sources, with data production skills in the respective areas.</a:t>
            </a:r>
            <a:endParaRPr lang="en-PT" dirty="0">
              <a:solidFill>
                <a:schemeClr val="tx1"/>
              </a:solidFill>
              <a:latin typeface="+mn-lt"/>
              <a:cs typeface="Poppins"/>
            </a:endParaRPr>
          </a:p>
          <a:p>
            <a:endParaRPr lang="en-PT" dirty="0"/>
          </a:p>
        </p:txBody>
      </p:sp>
      <p:graphicFrame>
        <p:nvGraphicFramePr>
          <p:cNvPr id="7" name="Table 6">
            <a:extLst>
              <a:ext uri="{FF2B5EF4-FFF2-40B4-BE49-F238E27FC236}">
                <a16:creationId xmlns:a16="http://schemas.microsoft.com/office/drawing/2014/main" id="{3E7A4216-78A3-BCE9-76E2-C47AF3E1B011}"/>
              </a:ext>
            </a:extLst>
          </p:cNvPr>
          <p:cNvGraphicFramePr>
            <a:graphicFrameLocks noGrp="1"/>
          </p:cNvGraphicFramePr>
          <p:nvPr>
            <p:extLst>
              <p:ext uri="{D42A27DB-BD31-4B8C-83A1-F6EECF244321}">
                <p14:modId xmlns:p14="http://schemas.microsoft.com/office/powerpoint/2010/main" val="3407057748"/>
              </p:ext>
            </p:extLst>
          </p:nvPr>
        </p:nvGraphicFramePr>
        <p:xfrm>
          <a:off x="2672862" y="3156439"/>
          <a:ext cx="4787410" cy="1605738"/>
        </p:xfrm>
        <a:graphic>
          <a:graphicData uri="http://schemas.openxmlformats.org/drawingml/2006/table">
            <a:tbl>
              <a:tblPr firstRow="1" firstCol="1" bandRow="1">
                <a:tableStyleId>{69012ECD-51FC-41F1-AA8D-1B2483CD663E}</a:tableStyleId>
              </a:tblPr>
              <a:tblGrid>
                <a:gridCol w="1259846">
                  <a:extLst>
                    <a:ext uri="{9D8B030D-6E8A-4147-A177-3AD203B41FA5}">
                      <a16:colId xmlns:a16="http://schemas.microsoft.com/office/drawing/2014/main" val="2186681850"/>
                    </a:ext>
                  </a:extLst>
                </a:gridCol>
                <a:gridCol w="1574217">
                  <a:extLst>
                    <a:ext uri="{9D8B030D-6E8A-4147-A177-3AD203B41FA5}">
                      <a16:colId xmlns:a16="http://schemas.microsoft.com/office/drawing/2014/main" val="3740626930"/>
                    </a:ext>
                  </a:extLst>
                </a:gridCol>
                <a:gridCol w="1953347">
                  <a:extLst>
                    <a:ext uri="{9D8B030D-6E8A-4147-A177-3AD203B41FA5}">
                      <a16:colId xmlns:a16="http://schemas.microsoft.com/office/drawing/2014/main" val="4237935852"/>
                    </a:ext>
                  </a:extLst>
                </a:gridCol>
              </a:tblGrid>
              <a:tr h="407209">
                <a:tc>
                  <a:txBody>
                    <a:bodyPr/>
                    <a:lstStyle/>
                    <a:p>
                      <a:pPr algn="just"/>
                      <a:r>
                        <a:rPr lang="en-GB" sz="1000" b="1" dirty="0">
                          <a:effectLst/>
                        </a:rPr>
                        <a:t>Production Activities</a:t>
                      </a:r>
                      <a:endParaRPr lang="en-PT" sz="1000" b="1"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just"/>
                      <a:r>
                        <a:rPr lang="en-GB" sz="1000" b="1" dirty="0">
                          <a:effectLst/>
                        </a:rPr>
                        <a:t>Efficiency and Return</a:t>
                      </a:r>
                      <a:endParaRPr lang="en-PT" sz="1000" b="1"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just"/>
                      <a:r>
                        <a:rPr lang="en-GB" sz="1000" b="1" dirty="0">
                          <a:effectLst/>
                        </a:rPr>
                        <a:t>Internationalization</a:t>
                      </a:r>
                      <a:endParaRPr lang="en-PT" sz="1000" b="1"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220661758"/>
                  </a:ext>
                </a:extLst>
              </a:tr>
              <a:tr h="377062">
                <a:tc>
                  <a:txBody>
                    <a:bodyPr/>
                    <a:lstStyle/>
                    <a:p>
                      <a:pPr algn="just"/>
                      <a:r>
                        <a:rPr lang="en-GB" sz="1000" b="0" dirty="0">
                          <a:effectLst/>
                        </a:rPr>
                        <a:t>Export </a:t>
                      </a:r>
                      <a:endParaRPr lang="en-PT" sz="1000" b="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GB" sz="1000" b="0" dirty="0">
                          <a:effectLst/>
                        </a:rPr>
                        <a:t>Apparent labour productivity </a:t>
                      </a:r>
                      <a:endParaRPr lang="en-PT" sz="1000" b="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GB" sz="1000" b="0">
                          <a:effectLst/>
                        </a:rPr>
                        <a:t>Degree of exposure to international trade</a:t>
                      </a:r>
                      <a:endParaRPr lang="en-PT" sz="1000" b="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1138843"/>
                  </a:ext>
                </a:extLst>
              </a:tr>
              <a:tr h="380637">
                <a:tc>
                  <a:txBody>
                    <a:bodyPr/>
                    <a:lstStyle/>
                    <a:p>
                      <a:pPr algn="just"/>
                      <a:r>
                        <a:rPr lang="en-GB" sz="1000" b="0" dirty="0">
                          <a:effectLst/>
                        </a:rPr>
                        <a:t>Import </a:t>
                      </a:r>
                      <a:endParaRPr lang="en-PT" sz="1000" b="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GB" sz="1000" b="0" dirty="0">
                          <a:effectLst/>
                        </a:rPr>
                        <a:t>Investment rate</a:t>
                      </a:r>
                      <a:endParaRPr lang="en-PT" sz="1000" b="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GB" sz="1000" b="0">
                          <a:effectLst/>
                        </a:rPr>
                        <a:t>Export intensity</a:t>
                      </a:r>
                      <a:endParaRPr lang="en-PT" sz="1000" b="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8253168"/>
                  </a:ext>
                </a:extLst>
              </a:tr>
              <a:tr h="440830">
                <a:tc>
                  <a:txBody>
                    <a:bodyPr/>
                    <a:lstStyle/>
                    <a:p>
                      <a:pPr algn="just"/>
                      <a:r>
                        <a:rPr lang="en-GB" sz="1000" b="0">
                          <a:effectLst/>
                        </a:rPr>
                        <a:t>Production </a:t>
                      </a:r>
                      <a:endParaRPr lang="en-PT" sz="1000" b="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GB" sz="1000" b="0" dirty="0">
                          <a:effectLst/>
                        </a:rPr>
                        <a:t>Degree of production</a:t>
                      </a:r>
                      <a:endParaRPr lang="en-PT" sz="1000" b="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GB" sz="1000" b="0" dirty="0">
                          <a:effectLst/>
                        </a:rPr>
                        <a:t>Import penetration rate</a:t>
                      </a:r>
                      <a:endParaRPr lang="en-PT" sz="1000" b="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721234"/>
                  </a:ext>
                </a:extLst>
              </a:tr>
            </a:tbl>
          </a:graphicData>
        </a:graphic>
      </p:graphicFrame>
    </p:spTree>
    <p:extLst>
      <p:ext uri="{BB962C8B-B14F-4D97-AF65-F5344CB8AC3E}">
        <p14:creationId xmlns:p14="http://schemas.microsoft.com/office/powerpoint/2010/main" val="360419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6"/>
        <p:cNvGrpSpPr/>
        <p:nvPr/>
      </p:nvGrpSpPr>
      <p:grpSpPr>
        <a:xfrm>
          <a:off x="0" y="0"/>
          <a:ext cx="0" cy="0"/>
          <a:chOff x="0" y="0"/>
          <a:chExt cx="0" cy="0"/>
        </a:xfrm>
      </p:grpSpPr>
      <p:sp>
        <p:nvSpPr>
          <p:cNvPr id="117" name="Google Shape;117;p22"/>
          <p:cNvSpPr txBox="1"/>
          <p:nvPr/>
        </p:nvSpPr>
        <p:spPr>
          <a:xfrm>
            <a:off x="561000" y="922324"/>
            <a:ext cx="8146826" cy="3792951"/>
          </a:xfrm>
          <a:prstGeom prst="rect">
            <a:avLst/>
          </a:prstGeom>
          <a:noFill/>
          <a:ln>
            <a:noFill/>
          </a:ln>
        </p:spPr>
        <p:txBody>
          <a:bodyPr spcFirstLastPara="1" wrap="square" lIns="91425" tIns="91425" rIns="91425" bIns="91425" anchor="t" anchorCtr="0">
            <a:noAutofit/>
          </a:bodyPr>
          <a:lstStyle/>
          <a:p>
            <a:pPr marL="285750" indent="-285750" algn="just">
              <a:lnSpc>
                <a:spcPct val="150000"/>
              </a:lnSpc>
              <a:buFont typeface="Arial" panose="020B0604020202020204" pitchFamily="34" charset="0"/>
              <a:buChar char="•"/>
            </a:pPr>
            <a:r>
              <a:rPr lang="en-GB" dirty="0">
                <a:solidFill>
                  <a:schemeClr val="tx1"/>
                </a:solidFill>
                <a:latin typeface="+mn-lt"/>
                <a:cs typeface="Poppins"/>
              </a:rPr>
              <a:t>The data cleaning and exploratory data analysis process, had two different process, because the excel files didn't had the data in the same formation. </a:t>
            </a:r>
          </a:p>
          <a:p>
            <a:pPr algn="just">
              <a:lnSpc>
                <a:spcPct val="150000"/>
              </a:lnSpc>
            </a:pPr>
            <a:endParaRPr lang="en-GB" dirty="0">
              <a:solidFill>
                <a:schemeClr val="tx1"/>
              </a:solidFill>
              <a:latin typeface="+mn-lt"/>
              <a:cs typeface="Poppins"/>
            </a:endParaRPr>
          </a:p>
          <a:p>
            <a:pPr marL="285750" indent="-285750" algn="just">
              <a:lnSpc>
                <a:spcPct val="150000"/>
              </a:lnSpc>
              <a:buFont typeface="Arial" panose="020B0604020202020204" pitchFamily="34" charset="0"/>
              <a:buChar char="•"/>
            </a:pPr>
            <a:r>
              <a:rPr lang="en-GB" dirty="0">
                <a:solidFill>
                  <a:schemeClr val="tx1"/>
                </a:solidFill>
                <a:latin typeface="+mn-lt"/>
                <a:cs typeface="Poppins"/>
              </a:rPr>
              <a:t>The process was in a loop, in the the first cleaning , it was deleted rows and columns with not necessary information, defined the name of columns, uniformized the data types.</a:t>
            </a:r>
          </a:p>
          <a:p>
            <a:pPr algn="just">
              <a:lnSpc>
                <a:spcPct val="150000"/>
              </a:lnSpc>
            </a:pPr>
            <a:endParaRPr lang="en-GB" dirty="0">
              <a:solidFill>
                <a:schemeClr val="tx1"/>
              </a:solidFill>
              <a:latin typeface="+mn-lt"/>
              <a:cs typeface="Poppins"/>
            </a:endParaRPr>
          </a:p>
          <a:p>
            <a:pPr marL="285750" indent="-285750" algn="just">
              <a:lnSpc>
                <a:spcPct val="150000"/>
              </a:lnSpc>
              <a:buFont typeface="Arial" panose="020B0604020202020204" pitchFamily="34" charset="0"/>
              <a:buChar char="•"/>
            </a:pPr>
            <a:r>
              <a:rPr lang="en-GB" dirty="0">
                <a:solidFill>
                  <a:schemeClr val="tx1"/>
                </a:solidFill>
                <a:latin typeface="+mn-lt"/>
                <a:cs typeface="Poppins"/>
              </a:rPr>
              <a:t> In the second iteration of cleaning after the data visualization was verified the necessity to remove more irrelevant information.</a:t>
            </a:r>
          </a:p>
          <a:p>
            <a:pPr marL="285750" indent="-285750" algn="just">
              <a:lnSpc>
                <a:spcPct val="150000"/>
              </a:lnSpc>
              <a:buFont typeface="Arial" panose="020B0604020202020204" pitchFamily="34" charset="0"/>
              <a:buChar char="•"/>
            </a:pPr>
            <a:endParaRPr lang="en-GB" dirty="0">
              <a:solidFill>
                <a:schemeClr val="tx1"/>
              </a:solidFill>
              <a:latin typeface="+mn-lt"/>
              <a:cs typeface="Poppins"/>
            </a:endParaRPr>
          </a:p>
          <a:p>
            <a:pPr marL="285750" indent="-285750" algn="just">
              <a:lnSpc>
                <a:spcPct val="150000"/>
              </a:lnSpc>
              <a:buFont typeface="Arial" panose="020B0604020202020204" pitchFamily="34" charset="0"/>
              <a:buChar char="•"/>
            </a:pPr>
            <a:r>
              <a:rPr lang="en-GB" dirty="0">
                <a:solidFill>
                  <a:schemeClr val="tx1"/>
                </a:solidFill>
                <a:latin typeface="+mn-lt"/>
                <a:cs typeface="Poppins"/>
              </a:rPr>
              <a:t>In the third iteration, after first creation of the database, realized that had to transpose the data frame to be stubble to the entity relationship model and </a:t>
            </a:r>
            <a:r>
              <a:rPr lang="en-GB" dirty="0"/>
              <a:t>to able to combine various data sets.</a:t>
            </a:r>
            <a:endParaRPr lang="en-PT" dirty="0">
              <a:solidFill>
                <a:schemeClr val="tx1"/>
              </a:solidFill>
              <a:latin typeface="Poppins"/>
              <a:cs typeface="Poppins"/>
            </a:endParaRPr>
          </a:p>
          <a:p>
            <a:pPr lvl="0"/>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p:txBody>
      </p:sp>
      <p:sp>
        <p:nvSpPr>
          <p:cNvPr id="118" name="Google Shape;118;p22"/>
          <p:cNvSpPr txBox="1"/>
          <p:nvPr/>
        </p:nvSpPr>
        <p:spPr>
          <a:xfrm>
            <a:off x="561000" y="428225"/>
            <a:ext cx="739428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Poppins"/>
                <a:ea typeface="Poppins"/>
                <a:cs typeface="Poppins"/>
                <a:sym typeface="Poppins"/>
              </a:rPr>
              <a:t>Data cleaning, data preparation</a:t>
            </a:r>
            <a:endParaRPr sz="2300" b="1" dirty="0">
              <a:solidFill>
                <a:srgbClr val="2DC5FA"/>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1"/>
          <p:cNvSpPr txBox="1"/>
          <p:nvPr/>
        </p:nvSpPr>
        <p:spPr>
          <a:xfrm>
            <a:off x="561000" y="1400512"/>
            <a:ext cx="2439600" cy="2776838"/>
          </a:xfrm>
          <a:prstGeom prst="rect">
            <a:avLst/>
          </a:prstGeom>
          <a:noFill/>
          <a:ln>
            <a:noFill/>
          </a:ln>
        </p:spPr>
        <p:txBody>
          <a:bodyPr spcFirstLastPara="1" wrap="square" lIns="91425" tIns="91425" rIns="91425" bIns="91425" anchor="t" anchorCtr="0">
            <a:noAutofit/>
          </a:bodyPr>
          <a:lstStyle/>
          <a:p>
            <a:pPr algn="just">
              <a:lnSpc>
                <a:spcPct val="150000"/>
              </a:lnSpc>
            </a:pPr>
            <a:r>
              <a:rPr lang="en-GB" dirty="0"/>
              <a:t>It was applied the function to obtain bars plot for the evolution true the years for production activities exports, because of the relevance of exporting as to the economy in Portugal.</a:t>
            </a:r>
            <a:endParaRPr lang="en-PT" dirty="0"/>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p:txBody>
      </p:sp>
      <p:sp>
        <p:nvSpPr>
          <p:cNvPr id="112" name="Google Shape;112;p21"/>
          <p:cNvSpPr txBox="1"/>
          <p:nvPr/>
        </p:nvSpPr>
        <p:spPr>
          <a:xfrm>
            <a:off x="561000" y="428225"/>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Poppins"/>
                <a:ea typeface="Poppins"/>
                <a:cs typeface="Poppins"/>
                <a:sym typeface="Poppins"/>
              </a:rPr>
              <a:t>Exploratory Data Analyses</a:t>
            </a:r>
            <a:endParaRPr sz="2300" b="1" dirty="0">
              <a:solidFill>
                <a:srgbClr val="2DC5FA"/>
              </a:solidFill>
              <a:latin typeface="Poppins"/>
              <a:ea typeface="Poppins"/>
              <a:cs typeface="Poppins"/>
              <a:sym typeface="Poppins"/>
            </a:endParaRPr>
          </a:p>
        </p:txBody>
      </p:sp>
      <p:pic>
        <p:nvPicPr>
          <p:cNvPr id="4" name="Picture 3">
            <a:extLst>
              <a:ext uri="{FF2B5EF4-FFF2-40B4-BE49-F238E27FC236}">
                <a16:creationId xmlns:a16="http://schemas.microsoft.com/office/drawing/2014/main" id="{89550BDA-B68B-4FA1-D643-9FAFC7875B94}"/>
              </a:ext>
            </a:extLst>
          </p:cNvPr>
          <p:cNvPicPr>
            <a:picLocks noChangeAspect="1"/>
          </p:cNvPicPr>
          <p:nvPr/>
        </p:nvPicPr>
        <p:blipFill rotWithShape="1">
          <a:blip r:embed="rId4">
            <a:extLst>
              <a:ext uri="{28A0092B-C50C-407E-A947-70E740481C1C}">
                <a14:useLocalDpi xmlns:a14="http://schemas.microsoft.com/office/drawing/2010/main" val="0"/>
              </a:ext>
            </a:extLst>
          </a:blip>
          <a:srcRect l="6126" t="6679" r="7976" b="3560"/>
          <a:stretch/>
        </p:blipFill>
        <p:spPr bwMode="auto">
          <a:xfrm>
            <a:off x="3000600" y="1183331"/>
            <a:ext cx="5761728" cy="3211200"/>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1"/>
          <p:cNvSpPr txBox="1"/>
          <p:nvPr/>
        </p:nvSpPr>
        <p:spPr>
          <a:xfrm>
            <a:off x="561000" y="1624766"/>
            <a:ext cx="2439600" cy="2183121"/>
          </a:xfrm>
          <a:prstGeom prst="rect">
            <a:avLst/>
          </a:prstGeom>
          <a:noFill/>
          <a:ln>
            <a:noFill/>
          </a:ln>
        </p:spPr>
        <p:txBody>
          <a:bodyPr spcFirstLastPara="1" wrap="square" lIns="91425" tIns="91425" rIns="91425" bIns="91425" anchor="t" anchorCtr="0">
            <a:noAutofit/>
          </a:bodyPr>
          <a:lstStyle/>
          <a:p>
            <a:pPr algn="just">
              <a:lnSpc>
                <a:spcPct val="150000"/>
              </a:lnSpc>
            </a:pPr>
            <a:r>
              <a:rPr lang="en-GB" dirty="0">
                <a:latin typeface="+mn-lt"/>
              </a:rPr>
              <a:t>To verifier if existed outliers, was used a function of box plot, for visualization of the distribution of the values for all the industries. </a:t>
            </a:r>
            <a:endParaRPr dirty="0">
              <a:solidFill>
                <a:srgbClr val="434343"/>
              </a:solidFill>
              <a:latin typeface="+mn-lt"/>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p:txBody>
      </p:sp>
      <p:sp>
        <p:nvSpPr>
          <p:cNvPr id="112" name="Google Shape;112;p21"/>
          <p:cNvSpPr txBox="1"/>
          <p:nvPr/>
        </p:nvSpPr>
        <p:spPr>
          <a:xfrm>
            <a:off x="561000" y="428225"/>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Poppins"/>
                <a:ea typeface="Poppins"/>
                <a:cs typeface="Poppins"/>
                <a:sym typeface="Poppins"/>
              </a:rPr>
              <a:t>Exploratory Data Analyses</a:t>
            </a:r>
            <a:endParaRPr sz="2300" b="1" dirty="0">
              <a:solidFill>
                <a:srgbClr val="2DC5FA"/>
              </a:solidFill>
              <a:latin typeface="Poppins"/>
              <a:ea typeface="Poppins"/>
              <a:cs typeface="Poppins"/>
              <a:sym typeface="Poppins"/>
            </a:endParaRPr>
          </a:p>
        </p:txBody>
      </p:sp>
      <p:pic>
        <p:nvPicPr>
          <p:cNvPr id="5" name="Picture 4">
            <a:extLst>
              <a:ext uri="{FF2B5EF4-FFF2-40B4-BE49-F238E27FC236}">
                <a16:creationId xmlns:a16="http://schemas.microsoft.com/office/drawing/2014/main" id="{9B579C0E-9D03-10A1-51F4-5C82FA244AE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832" t="8550" r="8405" b="7387"/>
          <a:stretch/>
        </p:blipFill>
        <p:spPr bwMode="auto">
          <a:xfrm>
            <a:off x="3000600" y="1253642"/>
            <a:ext cx="5760000" cy="292537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26590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
        <p:nvSpPr>
          <p:cNvPr id="111" name="Google Shape;111;p21"/>
          <p:cNvSpPr txBox="1"/>
          <p:nvPr/>
        </p:nvSpPr>
        <p:spPr>
          <a:xfrm>
            <a:off x="561000" y="1241198"/>
            <a:ext cx="2439600" cy="2661103"/>
          </a:xfrm>
          <a:prstGeom prst="rect">
            <a:avLst/>
          </a:prstGeom>
          <a:noFill/>
          <a:ln>
            <a:noFill/>
          </a:ln>
        </p:spPr>
        <p:txBody>
          <a:bodyPr spcFirstLastPara="1" wrap="square" lIns="91425" tIns="91425" rIns="91425" bIns="91425" anchor="t" anchorCtr="0">
            <a:noAutofit/>
          </a:bodyPr>
          <a:lstStyle/>
          <a:p>
            <a:pPr>
              <a:lnSpc>
                <a:spcPct val="150000"/>
              </a:lnSpc>
            </a:pPr>
            <a:r>
              <a:rPr lang="en-GB" dirty="0"/>
              <a:t>To be verified the relation between the industries in production activities exports, was applied the function correlation of numeric values and plotted using the function of heatmap.</a:t>
            </a:r>
            <a:endParaRPr lang="en-PT" dirty="0"/>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a:p>
            <a:pPr marL="0" lvl="0" indent="0" algn="l" rtl="0">
              <a:lnSpc>
                <a:spcPct val="100000"/>
              </a:lnSpc>
              <a:spcBef>
                <a:spcPts val="0"/>
              </a:spcBef>
              <a:spcAft>
                <a:spcPts val="0"/>
              </a:spcAft>
              <a:buNone/>
            </a:pPr>
            <a:endParaRPr sz="1200" dirty="0">
              <a:solidFill>
                <a:srgbClr val="434343"/>
              </a:solidFill>
              <a:latin typeface="Poppins Medium"/>
              <a:ea typeface="Poppins Medium"/>
              <a:cs typeface="Poppins Medium"/>
              <a:sym typeface="Poppins Medium"/>
            </a:endParaRPr>
          </a:p>
        </p:txBody>
      </p:sp>
      <p:sp>
        <p:nvSpPr>
          <p:cNvPr id="112" name="Google Shape;112;p21"/>
          <p:cNvSpPr txBox="1"/>
          <p:nvPr/>
        </p:nvSpPr>
        <p:spPr>
          <a:xfrm>
            <a:off x="561000" y="428225"/>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dirty="0">
                <a:solidFill>
                  <a:srgbClr val="2DC5FA"/>
                </a:solidFill>
                <a:latin typeface="Poppins"/>
                <a:ea typeface="Poppins"/>
                <a:cs typeface="Poppins"/>
                <a:sym typeface="Poppins"/>
              </a:rPr>
              <a:t>Exploratory Data Analyses</a:t>
            </a:r>
            <a:endParaRPr sz="2300" b="1" dirty="0">
              <a:solidFill>
                <a:srgbClr val="2DC5FA"/>
              </a:solidFill>
              <a:latin typeface="Poppins"/>
              <a:ea typeface="Poppins"/>
              <a:cs typeface="Poppins"/>
              <a:sym typeface="Poppins"/>
            </a:endParaRPr>
          </a:p>
        </p:txBody>
      </p:sp>
      <p:pic>
        <p:nvPicPr>
          <p:cNvPr id="6" name="Picture 5">
            <a:extLst>
              <a:ext uri="{FF2B5EF4-FFF2-40B4-BE49-F238E27FC236}">
                <a16:creationId xmlns:a16="http://schemas.microsoft.com/office/drawing/2014/main" id="{FCAADE43-E4AF-9C52-FB4A-D77E1E7133EF}"/>
              </a:ext>
            </a:extLst>
          </p:cNvPr>
          <p:cNvPicPr>
            <a:picLocks noChangeAspect="1"/>
          </p:cNvPicPr>
          <p:nvPr/>
        </p:nvPicPr>
        <p:blipFill rotWithShape="1">
          <a:blip r:embed="rId4">
            <a:extLst>
              <a:ext uri="{28A0092B-C50C-407E-A947-70E740481C1C}">
                <a14:useLocalDpi xmlns:a14="http://schemas.microsoft.com/office/drawing/2010/main" val="0"/>
              </a:ext>
            </a:extLst>
          </a:blip>
          <a:srcRect l="7240" t="8203" r="15083" b="3522"/>
          <a:stretch/>
        </p:blipFill>
        <p:spPr bwMode="auto">
          <a:xfrm>
            <a:off x="3000600" y="922325"/>
            <a:ext cx="5761369" cy="3492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6896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2"/>
        <p:cNvGrpSpPr/>
        <p:nvPr/>
      </p:nvGrpSpPr>
      <p:grpSpPr>
        <a:xfrm>
          <a:off x="0" y="0"/>
          <a:ext cx="0" cy="0"/>
          <a:chOff x="0" y="0"/>
          <a:chExt cx="0" cy="0"/>
        </a:xfrm>
      </p:grpSpPr>
      <p:sp>
        <p:nvSpPr>
          <p:cNvPr id="123" name="Google Shape;123;p23"/>
          <p:cNvSpPr txBox="1"/>
          <p:nvPr/>
        </p:nvSpPr>
        <p:spPr>
          <a:xfrm>
            <a:off x="659325" y="3406622"/>
            <a:ext cx="8021999" cy="1078714"/>
          </a:xfrm>
          <a:prstGeom prst="rect">
            <a:avLst/>
          </a:prstGeom>
          <a:noFill/>
          <a:ln>
            <a:noFill/>
          </a:ln>
        </p:spPr>
        <p:txBody>
          <a:bodyPr spcFirstLastPara="1" wrap="square" lIns="91425" tIns="91425" rIns="91425" bIns="91425" anchor="t" anchorCtr="0">
            <a:noAutofit/>
          </a:bodyPr>
          <a:lstStyle/>
          <a:p>
            <a:pPr lvl="0" algn="just">
              <a:lnSpc>
                <a:spcPct val="150000"/>
              </a:lnSpc>
            </a:pPr>
            <a:r>
              <a:rPr lang="en-GB" dirty="0">
                <a:solidFill>
                  <a:schemeClr val="tx1"/>
                </a:solidFill>
                <a:latin typeface="+mn-lt"/>
                <a:cs typeface="Poppins"/>
              </a:rPr>
              <a:t>In order to store the data collected in a database, that can produce queries and retrieve information with relations our not, is necessary to choose the database that is more suitable for the project</a:t>
            </a:r>
            <a:r>
              <a:rPr lang="en-PT" dirty="0">
                <a:solidFill>
                  <a:schemeClr val="tx1"/>
                </a:solidFill>
                <a:latin typeface="+mn-lt"/>
                <a:cs typeface="Poppins"/>
              </a:rPr>
              <a:t> </a:t>
            </a:r>
          </a:p>
          <a:p>
            <a:pPr marL="285750" lvl="0" indent="-285750" algn="just">
              <a:buFont typeface="Arial" panose="020B0604020202020204" pitchFamily="34" charset="0"/>
              <a:buChar char="•"/>
            </a:pPr>
            <a:endParaRPr lang="en-PT" dirty="0">
              <a:solidFill>
                <a:srgbClr val="2DC5FA"/>
              </a:solidFill>
              <a:latin typeface="Poppins"/>
              <a:cs typeface="Poppins"/>
              <a:sym typeface="Poppins Medium"/>
            </a:endParaRPr>
          </a:p>
        </p:txBody>
      </p:sp>
      <p:sp>
        <p:nvSpPr>
          <p:cNvPr id="124" name="Google Shape;124;p23"/>
          <p:cNvSpPr txBox="1"/>
          <p:nvPr/>
        </p:nvSpPr>
        <p:spPr>
          <a:xfrm>
            <a:off x="561000" y="428225"/>
            <a:ext cx="4879200" cy="49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 sz="2300" b="1">
                <a:solidFill>
                  <a:srgbClr val="2DC5FA"/>
                </a:solidFill>
                <a:latin typeface="Poppins"/>
                <a:ea typeface="Poppins"/>
                <a:cs typeface="Poppins"/>
                <a:sym typeface="Poppins"/>
              </a:rPr>
              <a:t>Choose a data base</a:t>
            </a:r>
            <a:endParaRPr sz="2300" b="1">
              <a:solidFill>
                <a:srgbClr val="2DC5FA"/>
              </a:solidFill>
              <a:latin typeface="Poppins"/>
              <a:ea typeface="Poppins"/>
              <a:cs typeface="Poppins"/>
              <a:sym typeface="Poppins"/>
            </a:endParaRPr>
          </a:p>
        </p:txBody>
      </p:sp>
      <p:graphicFrame>
        <p:nvGraphicFramePr>
          <p:cNvPr id="7" name="Table 6">
            <a:extLst>
              <a:ext uri="{FF2B5EF4-FFF2-40B4-BE49-F238E27FC236}">
                <a16:creationId xmlns:a16="http://schemas.microsoft.com/office/drawing/2014/main" id="{BC5BC3A7-6575-54F3-00D5-D06500038DC6}"/>
              </a:ext>
            </a:extLst>
          </p:cNvPr>
          <p:cNvGraphicFramePr>
            <a:graphicFrameLocks noGrp="1"/>
          </p:cNvGraphicFramePr>
          <p:nvPr>
            <p:extLst>
              <p:ext uri="{D42A27DB-BD31-4B8C-83A1-F6EECF244321}">
                <p14:modId xmlns:p14="http://schemas.microsoft.com/office/powerpoint/2010/main" val="2980623741"/>
              </p:ext>
            </p:extLst>
          </p:nvPr>
        </p:nvGraphicFramePr>
        <p:xfrm>
          <a:off x="561000" y="922325"/>
          <a:ext cx="8119124" cy="2328875"/>
        </p:xfrm>
        <a:graphic>
          <a:graphicData uri="http://schemas.openxmlformats.org/drawingml/2006/table">
            <a:tbl>
              <a:tblPr firstRow="1" firstCol="1" bandRow="1">
                <a:tableStyleId>{69012ECD-51FC-41F1-AA8D-1B2483CD663E}</a:tableStyleId>
              </a:tblPr>
              <a:tblGrid>
                <a:gridCol w="4059562">
                  <a:extLst>
                    <a:ext uri="{9D8B030D-6E8A-4147-A177-3AD203B41FA5}">
                      <a16:colId xmlns:a16="http://schemas.microsoft.com/office/drawing/2014/main" val="2186681850"/>
                    </a:ext>
                  </a:extLst>
                </a:gridCol>
                <a:gridCol w="4059562">
                  <a:extLst>
                    <a:ext uri="{9D8B030D-6E8A-4147-A177-3AD203B41FA5}">
                      <a16:colId xmlns:a16="http://schemas.microsoft.com/office/drawing/2014/main" val="3740626930"/>
                    </a:ext>
                  </a:extLst>
                </a:gridCol>
              </a:tblGrid>
              <a:tr h="630416">
                <a:tc>
                  <a:txBody>
                    <a:bodyPr/>
                    <a:lstStyle/>
                    <a:p>
                      <a:pPr marR="0" algn="ctr" rtl="0">
                        <a:lnSpc>
                          <a:spcPct val="250000"/>
                        </a:lnSpc>
                        <a:spcBef>
                          <a:spcPts val="0"/>
                        </a:spcBef>
                        <a:spcAft>
                          <a:spcPts val="0"/>
                        </a:spcAft>
                        <a:buClr>
                          <a:srgbClr val="000000"/>
                        </a:buClr>
                        <a:buFont typeface="Arial"/>
                      </a:pPr>
                      <a:r>
                        <a:rPr lang="en-PT" sz="1400" b="1" i="0" u="none" strike="noStrike" cap="none" dirty="0">
                          <a:solidFill>
                            <a:schemeClr val="tx1"/>
                          </a:solidFill>
                          <a:latin typeface="+mn-lt"/>
                          <a:ea typeface="+mn-ea"/>
                          <a:cs typeface="Poppins"/>
                          <a:sym typeface="Arial"/>
                        </a:rPr>
                        <a:t>SQL – relation database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R="0" algn="ctr" rtl="0">
                        <a:lnSpc>
                          <a:spcPct val="250000"/>
                        </a:lnSpc>
                        <a:spcBef>
                          <a:spcPts val="0"/>
                        </a:spcBef>
                        <a:spcAft>
                          <a:spcPts val="0"/>
                        </a:spcAft>
                        <a:buClr>
                          <a:srgbClr val="000000"/>
                        </a:buClr>
                        <a:buFont typeface="Arial"/>
                      </a:pPr>
                      <a:r>
                        <a:rPr lang="en-PT" sz="1400" b="1" i="0" u="none" strike="noStrike" cap="none" dirty="0">
                          <a:solidFill>
                            <a:schemeClr val="tx1"/>
                          </a:solidFill>
                          <a:latin typeface="+mn-lt"/>
                          <a:ea typeface="+mn-ea"/>
                          <a:cs typeface="Poppins"/>
                          <a:sym typeface="Arial"/>
                        </a:rPr>
                        <a:t>Non SQL – document oriented</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220661758"/>
                  </a:ext>
                </a:extLst>
              </a:tr>
              <a:tr h="1698459">
                <a:tc>
                  <a:txBody>
                    <a:bodyPr/>
                    <a:lstStyle/>
                    <a:p>
                      <a:pPr marR="0" algn="just" rtl="0">
                        <a:lnSpc>
                          <a:spcPct val="150000"/>
                        </a:lnSpc>
                        <a:spcBef>
                          <a:spcPts val="0"/>
                        </a:spcBef>
                        <a:spcAft>
                          <a:spcPts val="0"/>
                        </a:spcAft>
                        <a:buClr>
                          <a:srgbClr val="000000"/>
                        </a:buClr>
                        <a:buFont typeface="Arial"/>
                      </a:pPr>
                      <a:r>
                        <a:rPr lang="en-GB" sz="1400" b="0" i="0" u="none" strike="noStrike" cap="none" dirty="0">
                          <a:solidFill>
                            <a:schemeClr val="tx1"/>
                          </a:solidFill>
                          <a:latin typeface="+mn-lt"/>
                          <a:ea typeface="+mn-ea"/>
                          <a:cs typeface="Poppins"/>
                          <a:sym typeface="Arial"/>
                        </a:rPr>
                        <a:t>The relational databases (SQL based), collects data in tables like csv files, each row in a table represents a record, production of queries that relates information in different tables</a:t>
                      </a:r>
                      <a:r>
                        <a:rPr lang="en-PT" sz="1400" b="0" i="0" u="none" strike="noStrike" cap="none" dirty="0">
                          <a:solidFill>
                            <a:schemeClr val="tx1"/>
                          </a:solidFill>
                          <a:latin typeface="+mn-lt"/>
                          <a:ea typeface="+mn-ea"/>
                          <a:cs typeface="Poppins"/>
                          <a:sym typeface="Arial"/>
                        </a:rPr>
                        <a:t>.</a:t>
                      </a:r>
                      <a:endParaRPr lang="en-GB" sz="1400" b="0" i="0" u="none" strike="noStrike" cap="none" dirty="0">
                        <a:solidFill>
                          <a:schemeClr val="tx1"/>
                        </a:solidFill>
                        <a:latin typeface="+mn-lt"/>
                        <a:ea typeface="+mn-ea"/>
                        <a:cs typeface="Poppins"/>
                        <a:sym typeface="Poppins Medium"/>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algn="just" rtl="0">
                        <a:lnSpc>
                          <a:spcPct val="150000"/>
                        </a:lnSpc>
                        <a:spcBef>
                          <a:spcPts val="0"/>
                        </a:spcBef>
                        <a:spcAft>
                          <a:spcPts val="0"/>
                        </a:spcAft>
                        <a:buClr>
                          <a:srgbClr val="000000"/>
                        </a:buClr>
                        <a:buFont typeface="Arial"/>
                      </a:pPr>
                      <a:r>
                        <a:rPr lang="en-GB" sz="1400" b="0" i="0" u="none" strike="noStrike" cap="none" dirty="0">
                          <a:solidFill>
                            <a:schemeClr val="tx1"/>
                          </a:solidFill>
                          <a:latin typeface="+mn-lt"/>
                          <a:ea typeface="+mn-ea"/>
                          <a:cs typeface="Poppins"/>
                          <a:sym typeface="Arial"/>
                        </a:rPr>
                        <a:t>The NoSQL databases there is no common structured schema for all records, most of the databases contain JSON records, and different records can include different fields.</a:t>
                      </a:r>
                      <a:endParaRPr lang="en-PT" sz="1400" b="0" i="0" u="none" strike="noStrike" cap="none" dirty="0">
                        <a:solidFill>
                          <a:schemeClr val="tx1"/>
                        </a:solidFill>
                        <a:latin typeface="+mn-lt"/>
                        <a:ea typeface="+mn-ea"/>
                        <a:cs typeface="Poppins"/>
                        <a:sym typeface="Arial"/>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1138843"/>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1278</Words>
  <Application>Microsoft Macintosh PowerPoint</Application>
  <PresentationFormat>On-screen Show (16:9)</PresentationFormat>
  <Paragraphs>124</Paragraphs>
  <Slides>13</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Calibri</vt:lpstr>
      <vt:lpstr>Arial</vt:lpstr>
      <vt:lpstr>Poppins Medium</vt:lpstr>
      <vt:lpstr>Libre Franklin</vt:lpstr>
      <vt:lpstr>Bookman Old Style</vt:lpstr>
      <vt:lpstr>Helvetica Neue</vt:lpstr>
      <vt:lpstr>Poppins</vt:lpstr>
      <vt:lpstr>Helvetica Neue Light</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condominios@futurebuildingco.pt</cp:lastModifiedBy>
  <cp:revision>9</cp:revision>
  <dcterms:modified xsi:type="dcterms:W3CDTF">2022-06-08T06:18:20Z</dcterms:modified>
</cp:coreProperties>
</file>