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  <p:sldId id="524" r:id="rId276"/>
    <p:sldId id="525" r:id="rId277"/>
    <p:sldId id="526" r:id="rId278"/>
    <p:sldId id="527" r:id="rId279"/>
    <p:sldId id="528" r:id="rId280"/>
    <p:sldId id="529" r:id="rId281"/>
    <p:sldId id="530" r:id="rId282"/>
    <p:sldId id="531" r:id="rId283"/>
    <p:sldId id="532" r:id="rId284"/>
    <p:sldId id="533" r:id="rId285"/>
    <p:sldId id="534" r:id="rId286"/>
    <p:sldId id="535" r:id="rId287"/>
    <p:sldId id="536" r:id="rId288"/>
    <p:sldId id="537" r:id="rId289"/>
    <p:sldId id="538" r:id="rId290"/>
    <p:sldId id="539" r:id="rId291"/>
    <p:sldId id="540" r:id="rId292"/>
    <p:sldId id="541" r:id="rId293"/>
    <p:sldId id="542" r:id="rId294"/>
    <p:sldId id="543" r:id="rId295"/>
    <p:sldId id="544" r:id="rId296"/>
    <p:sldId id="545" r:id="rId297"/>
    <p:sldId id="546" r:id="rId298"/>
    <p:sldId id="547" r:id="rId29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Relationship Id="rId244" Type="http://schemas.openxmlformats.org/officeDocument/2006/relationships/slide" Target="slides/slide237.xml"/><Relationship Id="rId245" Type="http://schemas.openxmlformats.org/officeDocument/2006/relationships/slide" Target="slides/slide238.xml"/><Relationship Id="rId246" Type="http://schemas.openxmlformats.org/officeDocument/2006/relationships/slide" Target="slides/slide239.xml"/><Relationship Id="rId247" Type="http://schemas.openxmlformats.org/officeDocument/2006/relationships/slide" Target="slides/slide240.xml"/><Relationship Id="rId248" Type="http://schemas.openxmlformats.org/officeDocument/2006/relationships/slide" Target="slides/slide241.xml"/><Relationship Id="rId249" Type="http://schemas.openxmlformats.org/officeDocument/2006/relationships/slide" Target="slides/slide242.xml"/><Relationship Id="rId250" Type="http://schemas.openxmlformats.org/officeDocument/2006/relationships/slide" Target="slides/slide243.xml"/><Relationship Id="rId251" Type="http://schemas.openxmlformats.org/officeDocument/2006/relationships/slide" Target="slides/slide244.xml"/><Relationship Id="rId252" Type="http://schemas.openxmlformats.org/officeDocument/2006/relationships/slide" Target="slides/slide245.xml"/><Relationship Id="rId253" Type="http://schemas.openxmlformats.org/officeDocument/2006/relationships/slide" Target="slides/slide246.xml"/><Relationship Id="rId254" Type="http://schemas.openxmlformats.org/officeDocument/2006/relationships/slide" Target="slides/slide247.xml"/><Relationship Id="rId255" Type="http://schemas.openxmlformats.org/officeDocument/2006/relationships/slide" Target="slides/slide248.xml"/><Relationship Id="rId256" Type="http://schemas.openxmlformats.org/officeDocument/2006/relationships/slide" Target="slides/slide249.xml"/><Relationship Id="rId257" Type="http://schemas.openxmlformats.org/officeDocument/2006/relationships/slide" Target="slides/slide250.xml"/><Relationship Id="rId258" Type="http://schemas.openxmlformats.org/officeDocument/2006/relationships/slide" Target="slides/slide251.xml"/><Relationship Id="rId259" Type="http://schemas.openxmlformats.org/officeDocument/2006/relationships/slide" Target="slides/slide252.xml"/><Relationship Id="rId260" Type="http://schemas.openxmlformats.org/officeDocument/2006/relationships/slide" Target="slides/slide253.xml"/><Relationship Id="rId261" Type="http://schemas.openxmlformats.org/officeDocument/2006/relationships/slide" Target="slides/slide254.xml"/><Relationship Id="rId262" Type="http://schemas.openxmlformats.org/officeDocument/2006/relationships/slide" Target="slides/slide255.xml"/><Relationship Id="rId263" Type="http://schemas.openxmlformats.org/officeDocument/2006/relationships/slide" Target="slides/slide256.xml"/><Relationship Id="rId264" Type="http://schemas.openxmlformats.org/officeDocument/2006/relationships/slide" Target="slides/slide257.xml"/><Relationship Id="rId265" Type="http://schemas.openxmlformats.org/officeDocument/2006/relationships/slide" Target="slides/slide258.xml"/><Relationship Id="rId266" Type="http://schemas.openxmlformats.org/officeDocument/2006/relationships/slide" Target="slides/slide259.xml"/><Relationship Id="rId267" Type="http://schemas.openxmlformats.org/officeDocument/2006/relationships/slide" Target="slides/slide260.xml"/><Relationship Id="rId268" Type="http://schemas.openxmlformats.org/officeDocument/2006/relationships/slide" Target="slides/slide261.xml"/><Relationship Id="rId269" Type="http://schemas.openxmlformats.org/officeDocument/2006/relationships/slide" Target="slides/slide262.xml"/><Relationship Id="rId270" Type="http://schemas.openxmlformats.org/officeDocument/2006/relationships/slide" Target="slides/slide263.xml"/><Relationship Id="rId271" Type="http://schemas.openxmlformats.org/officeDocument/2006/relationships/slide" Target="slides/slide264.xml"/><Relationship Id="rId272" Type="http://schemas.openxmlformats.org/officeDocument/2006/relationships/slide" Target="slides/slide265.xml"/><Relationship Id="rId273" Type="http://schemas.openxmlformats.org/officeDocument/2006/relationships/slide" Target="slides/slide266.xml"/><Relationship Id="rId274" Type="http://schemas.openxmlformats.org/officeDocument/2006/relationships/slide" Target="slides/slide267.xml"/><Relationship Id="rId275" Type="http://schemas.openxmlformats.org/officeDocument/2006/relationships/slide" Target="slides/slide268.xml"/><Relationship Id="rId276" Type="http://schemas.openxmlformats.org/officeDocument/2006/relationships/slide" Target="slides/slide269.xml"/><Relationship Id="rId277" Type="http://schemas.openxmlformats.org/officeDocument/2006/relationships/slide" Target="slides/slide270.xml"/><Relationship Id="rId278" Type="http://schemas.openxmlformats.org/officeDocument/2006/relationships/slide" Target="slides/slide271.xml"/><Relationship Id="rId279" Type="http://schemas.openxmlformats.org/officeDocument/2006/relationships/slide" Target="slides/slide272.xml"/><Relationship Id="rId280" Type="http://schemas.openxmlformats.org/officeDocument/2006/relationships/slide" Target="slides/slide273.xml"/><Relationship Id="rId281" Type="http://schemas.openxmlformats.org/officeDocument/2006/relationships/slide" Target="slides/slide274.xml"/><Relationship Id="rId282" Type="http://schemas.openxmlformats.org/officeDocument/2006/relationships/slide" Target="slides/slide275.xml"/><Relationship Id="rId283" Type="http://schemas.openxmlformats.org/officeDocument/2006/relationships/slide" Target="slides/slide276.xml"/><Relationship Id="rId284" Type="http://schemas.openxmlformats.org/officeDocument/2006/relationships/slide" Target="slides/slide277.xml"/><Relationship Id="rId285" Type="http://schemas.openxmlformats.org/officeDocument/2006/relationships/slide" Target="slides/slide278.xml"/><Relationship Id="rId286" Type="http://schemas.openxmlformats.org/officeDocument/2006/relationships/slide" Target="slides/slide279.xml"/><Relationship Id="rId287" Type="http://schemas.openxmlformats.org/officeDocument/2006/relationships/slide" Target="slides/slide280.xml"/><Relationship Id="rId288" Type="http://schemas.openxmlformats.org/officeDocument/2006/relationships/slide" Target="slides/slide281.xml"/><Relationship Id="rId289" Type="http://schemas.openxmlformats.org/officeDocument/2006/relationships/slide" Target="slides/slide282.xml"/><Relationship Id="rId290" Type="http://schemas.openxmlformats.org/officeDocument/2006/relationships/slide" Target="slides/slide283.xml"/><Relationship Id="rId291" Type="http://schemas.openxmlformats.org/officeDocument/2006/relationships/slide" Target="slides/slide284.xml"/><Relationship Id="rId292" Type="http://schemas.openxmlformats.org/officeDocument/2006/relationships/slide" Target="slides/slide285.xml"/><Relationship Id="rId293" Type="http://schemas.openxmlformats.org/officeDocument/2006/relationships/slide" Target="slides/slide286.xml"/><Relationship Id="rId294" Type="http://schemas.openxmlformats.org/officeDocument/2006/relationships/slide" Target="slides/slide287.xml"/><Relationship Id="rId295" Type="http://schemas.openxmlformats.org/officeDocument/2006/relationships/slide" Target="slides/slide288.xml"/><Relationship Id="rId296" Type="http://schemas.openxmlformats.org/officeDocument/2006/relationships/slide" Target="slides/slide289.xml"/><Relationship Id="rId297" Type="http://schemas.openxmlformats.org/officeDocument/2006/relationships/slide" Target="slides/slide290.xml"/><Relationship Id="rId298" Type="http://schemas.openxmlformats.org/officeDocument/2006/relationships/slide" Target="slides/slide291.xml"/><Relationship Id="rId299" Type="http://schemas.openxmlformats.org/officeDocument/2006/relationships/slide" Target="slides/slide29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21558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Why Use Angular?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Angular, Its Core Concepts, Features, and Benefits</a:t>
            </a:r>
          </a:p>
        </p:txBody>
      </p:sp>
      <p:sp>
        <p:nvSpPr>
          <p:cNvPr id="96" name="Slide Number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Stable Hydration for Server-Side Rendering (SSR)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What is SSR Hydration?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Ensures smooth transition between server-rendered and client-rendered content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Enhancements in Angular 17: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Improved hydration reduces flickering and lag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Faster initial page rendering for SEO benefits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Real-World Benefits: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Better performance in large-scale web applications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Enhanced user experience with near-instant page loading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Forms with `FormArray`</a:t>
            </a:r>
          </a:p>
        </p:txBody>
      </p:sp>
      <p:sp>
        <p:nvSpPr>
          <p:cNvPr id="394" name="Content Placeholder 2"/>
          <p:cNvSpPr txBox="1"/>
          <p:nvPr>
            <p:ph type="body" idx="1"/>
          </p:nvPr>
        </p:nvSpPr>
        <p:spPr>
          <a:xfrm>
            <a:off x="457200" y="1365738"/>
            <a:ext cx="8229600" cy="4525964"/>
          </a:xfrm>
          <a:prstGeom prst="rect">
            <a:avLst/>
          </a:prstGeom>
        </p:spPr>
        <p:txBody>
          <a:bodyPr/>
          <a:lstStyle/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Use `FormArray` for dynamically adding form controls.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 } from '@angular/core';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FormArray, FormControl } from '@angular/forms';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'app-user', template: `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&lt;form [formGroup]="userForm"&gt;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&lt;div formArrayName="hobbies"&gt;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&lt;input *ngFor="let hobby of hobbies.controls; let i=index" [formControlName]="i"&gt;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&lt;/div&gt;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&lt;button (click)="addHobby()"&gt;Add Hobby&lt;/button&gt;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&lt;/form&gt;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`})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Forms with `FormArray`</a:t>
            </a:r>
          </a:p>
        </p:txBody>
      </p:sp>
      <p:sp>
        <p:nvSpPr>
          <p:cNvPr id="397" name="Content Placeholder 2"/>
          <p:cNvSpPr txBox="1"/>
          <p:nvPr>
            <p:ph type="body" idx="1"/>
          </p:nvPr>
        </p:nvSpPr>
        <p:spPr>
          <a:xfrm>
            <a:off x="457200" y="1365738"/>
            <a:ext cx="8229600" cy="4525964"/>
          </a:xfrm>
          <a:prstGeom prst="rect">
            <a:avLst/>
          </a:prstGeom>
        </p:spPr>
        <p:txBody>
          <a:bodyPr/>
          <a:lstStyle/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export class UserComponent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userForm = new FormGroup({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hobbies: new FormArray([])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get hobbies()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this.userForm.get('hobbies') as FormArray;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addHobby()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this.hobbies.push(new FormControl(''));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Validation (Built-in Validators)</a:t>
            </a:r>
          </a:p>
        </p:txBody>
      </p:sp>
      <p:sp>
        <p:nvSpPr>
          <p:cNvPr id="4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/>
            </a:pPr>
            <a:r>
              <a:t>- Angular provides built-in validators like `required`, `minLength`, `maxLength`, etc.</a:t>
            </a:r>
          </a:p>
          <a:p>
            <a:pPr marL="0" indent="0" defTabSz="452627">
              <a:buSzTx/>
              <a:buFontTx/>
              <a:buNone/>
              <a:defRPr sz="3168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import { FormControl, Validators } from '@angular/forms';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452627">
              <a:buSzTx/>
              <a:buFontTx/>
              <a:buNone/>
              <a:defRPr sz="31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nameControl = new FormControl('', [Validators.required, Validators.minLength(3)]);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Custom Validators in Reactive Forms</a:t>
            </a:r>
          </a:p>
        </p:txBody>
      </p:sp>
      <p:sp>
        <p:nvSpPr>
          <p:cNvPr id="4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3745" indent="-253745" defTabSz="338327">
              <a:spcBef>
                <a:spcPts val="500"/>
              </a:spcBef>
              <a:defRPr sz="2368"/>
            </a:pPr>
            <a:r>
              <a:t>- Example of a custom validator that prevents special characters:</a:t>
            </a:r>
          </a:p>
          <a:p>
            <a:pPr marL="0" indent="0" defTabSz="338327">
              <a:spcBef>
                <a:spcPts val="500"/>
              </a:spcBef>
              <a:buSzTx/>
              <a:buFontTx/>
              <a:buNone/>
              <a:defRPr sz="23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ValidatorFn, AbstractControl } from '@angular/forms';</a:t>
            </a:r>
          </a:p>
          <a:p>
            <a:pPr marL="0" indent="0" defTabSz="338327">
              <a:spcBef>
                <a:spcPts val="500"/>
              </a:spcBef>
              <a:buSzTx/>
              <a:buFontTx/>
              <a:buNone/>
              <a:defRPr sz="23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function noSpecialCharsValidator(): ValidatorFn {</a:t>
            </a:r>
          </a:p>
          <a:p>
            <a:pPr marL="0" indent="0" defTabSz="338327">
              <a:spcBef>
                <a:spcPts val="500"/>
              </a:spcBef>
              <a:buSzTx/>
              <a:buFontTx/>
              <a:buNone/>
              <a:defRPr sz="23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(control: AbstractControl) =&gt; {</a:t>
            </a:r>
          </a:p>
          <a:p>
            <a:pPr marL="0" indent="0" defTabSz="338327">
              <a:spcBef>
                <a:spcPts val="500"/>
              </a:spcBef>
              <a:buSzTx/>
              <a:buFontTx/>
              <a:buNone/>
              <a:defRPr sz="23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/[^a-zA-Z0-9 ]/.test(control.value) ? { specialChars: true } : null;</a:t>
            </a:r>
          </a:p>
          <a:p>
            <a:pPr marL="0" indent="0" defTabSz="338327">
              <a:spcBef>
                <a:spcPts val="500"/>
              </a:spcBef>
              <a:buSzTx/>
              <a:buFontTx/>
              <a:buNone/>
              <a:defRPr sz="23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};</a:t>
            </a:r>
          </a:p>
          <a:p>
            <a:pPr marL="0" indent="0" defTabSz="338327">
              <a:spcBef>
                <a:spcPts val="500"/>
              </a:spcBef>
              <a:buSzTx/>
              <a:buFontTx/>
              <a:buNone/>
              <a:defRPr sz="23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Reactive Forms</a:t>
            </a:r>
          </a:p>
        </p:txBody>
      </p:sp>
      <p:sp>
        <p:nvSpPr>
          <p:cNvPr id="4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`FormGroup` for better form structure.</a:t>
            </a:r>
          </a:p>
          <a:p>
            <a:pPr/>
            <a:r>
              <a:t>- Prefer built-in validators but use custom ones if needed.</a:t>
            </a:r>
          </a:p>
          <a:p>
            <a:pPr/>
            <a:r>
              <a:t>- Use `FormArray` for dynamic form fields.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 in Angular 17</a:t>
            </a:r>
          </a:p>
        </p:txBody>
      </p:sp>
      <p:sp>
        <p:nvSpPr>
          <p:cNvPr id="40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Detailed Guide to Built-in and Custom Pipes with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Pipes in Angular?</a:t>
            </a:r>
          </a:p>
        </p:txBody>
      </p:sp>
      <p:sp>
        <p:nvSpPr>
          <p:cNvPr id="4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Pipes are used for transforming and formatting data in Angular templates.</a:t>
            </a:r>
          </a:p>
          <a:p>
            <a:pPr/>
            <a:r>
              <a:t>- They improve code readability by handling transformations inside the template instead of the component.</a:t>
            </a:r>
          </a:p>
          <a:p>
            <a:pPr/>
            <a:r>
              <a:t>- Used with the `|` (pipe) operator.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&lt;p&gt;{{ today | date:'fullDate' }}&lt;/p&gt;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Built-in Pipes in Angular</a:t>
            </a:r>
          </a:p>
        </p:txBody>
      </p:sp>
      <p:sp>
        <p:nvSpPr>
          <p:cNvPr id="4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Angular provides several built-in pipes for handling text, numbers, and dates.</a:t>
            </a:r>
          </a:p>
          <a:p>
            <a:pPr marL="315468" indent="-315468" defTabSz="420623">
              <a:defRPr sz="2944"/>
            </a:pPr>
            <a:r>
              <a:t>- Most commonly used built-in pipes:</a:t>
            </a:r>
          </a:p>
          <a:p>
            <a:pPr marL="315468" indent="-315468" defTabSz="420623">
              <a:defRPr sz="2944"/>
            </a:pPr>
            <a:r>
              <a:t>  - `date` → Formats date values.</a:t>
            </a:r>
          </a:p>
          <a:p>
            <a:pPr marL="315468" indent="-315468" defTabSz="420623">
              <a:defRPr sz="2944"/>
            </a:pPr>
            <a:r>
              <a:t>  - `currency` → Formats numbers as currency.</a:t>
            </a:r>
          </a:p>
          <a:p>
            <a:pPr marL="315468" indent="-315468" defTabSz="420623">
              <a:defRPr sz="2944"/>
            </a:pPr>
            <a:r>
              <a:t>  - `json` → Converts objects into JSON format.</a:t>
            </a:r>
          </a:p>
          <a:p>
            <a:pPr marL="315468" indent="-315468" defTabSz="420623">
              <a:defRPr sz="2944"/>
            </a:pPr>
            <a:r>
              <a:t>  - `uppercase`, `lowercase` → Transforms text case.</a:t>
            </a:r>
          </a:p>
          <a:p>
            <a:pPr marL="315468" indent="-315468" defTabSz="420623">
              <a:defRPr sz="2944"/>
            </a:pPr>
            <a:r>
              <a:t>  - `percent`, `decimal` → Formats numbers.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`date` Pipe - Formatting Dates</a:t>
            </a:r>
          </a:p>
        </p:txBody>
      </p:sp>
      <p:sp>
        <p:nvSpPr>
          <p:cNvPr id="4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Formats date objects into readable strings.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&lt;p&gt;Today: {{ today | date:'fullDate' }}&lt;/p&gt;</a:t>
            </a:r>
          </a:p>
          <a:p>
            <a:pPr/>
            <a:r>
              <a:t>- Available Formats:</a:t>
            </a:r>
          </a:p>
          <a:p>
            <a:pPr/>
            <a:r>
              <a:t>  - `'shortDate'` → `1/1/2024`</a:t>
            </a:r>
          </a:p>
          <a:p>
            <a:pPr/>
            <a:r>
              <a:t>  - `'mediumDate'` → `Jan 1, 2024`</a:t>
            </a:r>
          </a:p>
          <a:p>
            <a:pPr/>
            <a:r>
              <a:t>  - `'fullDate'` → `Monday, January 1, 2024`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4340">
              <a:defRPr sz="4180"/>
            </a:lvl1pPr>
          </a:lstStyle>
          <a:p>
            <a:pPr/>
            <a:r>
              <a:t>`currency` Pipe - Formatting Currency</a:t>
            </a:r>
          </a:p>
        </p:txBody>
      </p:sp>
      <p:sp>
        <p:nvSpPr>
          <p:cNvPr id="4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Converts numbers into formatted currency values.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&lt;p&gt;Price: {{ amount | currency:'USD' }}&lt;/p&gt;</a:t>
            </a:r>
          </a:p>
          <a:p>
            <a:pPr/>
            <a:r>
              <a:t>- Customizing Output:</a:t>
            </a:r>
          </a:p>
          <a:p>
            <a:pPr/>
            <a:r>
              <a:t>  - `'USD'` → `$99.99`</a:t>
            </a:r>
          </a:p>
          <a:p>
            <a:pPr/>
            <a:r>
              <a:t>  - `'EUR'` → `€99.99`</a:t>
            </a:r>
          </a:p>
          <a:p>
            <a:pPr/>
            <a:r>
              <a:t>  - `'JPY'` → `¥100`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Architectural Overview of Angular 17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500"/>
              </a:spcBef>
              <a:defRPr sz="2400"/>
            </a:pPr>
            <a:r>
              <a:t>- Component-Based Architecture: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Angular applications are built using reusable components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Modular System: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Separates concerns and promotes maintainability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Signals for State Management: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Provides a fine-grained alternative to RxJS Observables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Dependency Injection (DI):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Ensures efficient data management and service reuse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Routing and Lazy Loading: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Loads components only when necessary, reducing load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`json` Pipe - Displaying JSON Data</a:t>
            </a:r>
          </a:p>
        </p:txBody>
      </p:sp>
      <p:sp>
        <p:nvSpPr>
          <p:cNvPr id="4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Converts JavaScript objects into JSON format for debugging.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&lt;pre&gt;{{ user | json }}&lt;/pre&gt;</a:t>
            </a:r>
          </a:p>
          <a:p>
            <a:pPr/>
            <a:r>
              <a:t>- Use Cases:</a:t>
            </a:r>
          </a:p>
          <a:p>
            <a:pPr/>
            <a:r>
              <a:t>  - Debugging API responses.</a:t>
            </a:r>
          </a:p>
          <a:p>
            <a:pPr/>
            <a:r>
              <a:t>  - Logging complex data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Creating Custom Pipes in Angular 17</a:t>
            </a:r>
          </a:p>
        </p:txBody>
      </p:sp>
      <p:sp>
        <p:nvSpPr>
          <p:cNvPr id="42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Why Create Custom Pipes?</a:t>
            </a:r>
          </a:p>
          <a:p>
            <a:pPr marL="315468" indent="-315468" defTabSz="420623">
              <a:defRPr sz="2944"/>
            </a:pPr>
            <a:r>
              <a:t>  - Built-in pipes may not cover all formatting needs.</a:t>
            </a:r>
          </a:p>
          <a:p>
            <a:pPr marL="315468" indent="-315468" defTabSz="420623">
              <a:defRPr sz="2944"/>
            </a:pPr>
            <a:r>
              <a:t>  - Useful for reusability and project-specific transformations.</a:t>
            </a:r>
          </a:p>
          <a:p>
            <a:pPr marL="315468" indent="-315468" defTabSz="420623">
              <a:defRPr sz="2944"/>
            </a:pPr>
            <a:r>
              <a:t>- Steps to create a custom pipe:</a:t>
            </a:r>
          </a:p>
          <a:p>
            <a:pPr marL="315468" indent="-315468" defTabSz="420623">
              <a:defRPr sz="2944"/>
            </a:pPr>
            <a:r>
              <a:t>  1. Use `@Pipe` decorator.</a:t>
            </a:r>
          </a:p>
          <a:p>
            <a:pPr marL="315468" indent="-315468" defTabSz="420623">
              <a:defRPr sz="2944"/>
            </a:pPr>
            <a:r>
              <a:t>  2. Implement `PipeTransform` interface.</a:t>
            </a:r>
          </a:p>
          <a:p>
            <a:pPr marL="315468" indent="-315468" defTabSz="420623">
              <a:defRPr sz="2944"/>
            </a:pPr>
            <a:r>
              <a:t>  3. Define `transform()` method.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Example: Capitalizing First Letter of a String</a:t>
            </a:r>
          </a:p>
        </p:txBody>
      </p:sp>
      <p:sp>
        <p:nvSpPr>
          <p:cNvPr id="4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02310" indent="-202310" defTabSz="269747">
              <a:spcBef>
                <a:spcPts val="400"/>
              </a:spcBef>
              <a:defRPr sz="1887"/>
            </a:pPr>
            <a:r>
              <a:t>- Custom Pipe Implementation: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Pipe, PipeTransform } from '@angular/core';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@Pipe({ name: 'capitalize' })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CapitalizePipe implements PipeTransform {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transform(value: string): string {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value.charAt(0).toUpperCase() + value.slice(1);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//chaining, arrow, options if value is null or undefined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//const capitalize = (value) =&gt; value?.charAt(0).toUpperCase() + value?.slice(1);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69747">
              <a:spcBef>
                <a:spcPts val="400"/>
              </a:spcBef>
              <a:buSzTx/>
              <a:buFontTx/>
              <a:buNone/>
              <a:defRPr sz="188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Custom Pipe in HTML</a:t>
            </a:r>
          </a:p>
        </p:txBody>
      </p:sp>
      <p:sp>
        <p:nvSpPr>
          <p:cNvPr id="4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After creating the `capitalize` pipe, use it like this: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&lt;p&gt;{{ 'angular' | capitalize }}&lt;/p&gt;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Using Pipes</a:t>
            </a:r>
          </a:p>
        </p:txBody>
      </p:sp>
      <p:sp>
        <p:nvSpPr>
          <p:cNvPr id="4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Built-in Pipes When Possible.</a:t>
            </a:r>
          </a:p>
          <a:p>
            <a:pPr/>
            <a:r>
              <a:t>- Use Custom Pipes for Specialized Formatting.</a:t>
            </a:r>
          </a:p>
          <a:p>
            <a:pPr/>
            <a:r>
              <a:t>- Avoid Using Pipes for Heavy Computation (Use in Component Instead).</a:t>
            </a:r>
          </a:p>
          <a:p>
            <a:pPr/>
            <a:r>
              <a:t>- Use Pure Pipes for Performance Optimization.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3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Pipes are powerful tools for transforming data in Angular templates.</a:t>
            </a:r>
          </a:p>
          <a:p>
            <a:pPr/>
            <a:r>
              <a:t>- Built-in pipes simplify common formatting tasks.</a:t>
            </a:r>
          </a:p>
          <a:p>
            <a:pPr/>
            <a:r>
              <a:t>- Custom pipes allow developers to implement specialized formatting logic.</a:t>
            </a:r>
          </a:p>
          <a:p>
            <a:pPr/>
            <a:r>
              <a:t>- Following best practices ensures optimal performance and maintainability.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RxJS in Angular 17</a:t>
            </a:r>
          </a:p>
        </p:txBody>
      </p:sp>
      <p:sp>
        <p:nvSpPr>
          <p:cNvPr id="44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Observables, Operators, and Subscriptions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Observable in RxJS?</a:t>
            </a:r>
          </a:p>
        </p:txBody>
      </p:sp>
      <p:sp>
        <p:nvSpPr>
          <p:cNvPr id="44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Observables represent data streams that can emit multiple values over time.</a:t>
            </a:r>
          </a:p>
          <a:p>
            <a:pPr marL="315468" indent="-315468" defTabSz="420623">
              <a:defRPr sz="2944"/>
            </a:pPr>
            <a:r>
              <a:t>- Core Concepts:</a:t>
            </a:r>
          </a:p>
          <a:p>
            <a:pPr marL="315468" indent="-315468" defTabSz="420623">
              <a:defRPr sz="2944"/>
            </a:pPr>
            <a:r>
              <a:t>  - `next(value)`: Emits a value.</a:t>
            </a:r>
          </a:p>
          <a:p>
            <a:pPr marL="315468" indent="-315468" defTabSz="420623">
              <a:defRPr sz="2944"/>
            </a:pPr>
            <a:r>
              <a:t>  - `error(error)`: Emits an error and stops the stream.</a:t>
            </a:r>
          </a:p>
          <a:p>
            <a:pPr marL="315468" indent="-315468" defTabSz="420623">
              <a:defRPr sz="2944"/>
            </a:pPr>
            <a:r>
              <a:t>  - `complete()`: Signals the stream has ended.</a:t>
            </a:r>
          </a:p>
          <a:p>
            <a:pPr marL="315468" indent="-315468" defTabSz="420623">
              <a:defRPr sz="2944"/>
            </a:pPr>
            <a:r>
              <a:t>- Observables are lazy: They only execute when subscribed 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 Observable in RxJS</a:t>
            </a:r>
          </a:p>
        </p:txBody>
      </p:sp>
      <p:sp>
        <p:nvSpPr>
          <p:cNvPr id="4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600"/>
              </a:spcBef>
              <a:defRPr sz="2560"/>
            </a:pPr>
            <a:r>
              <a:t>- Basic Observable Example: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/>
            </a:pP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import { Observable } from 'rxjs';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observable = new Observable(observer =&gt; {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observer.next('Hello');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observer.next(‘RxJS');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observer.complete();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observable.subscribe(value =&gt; console.log(value));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Observables from Events</a:t>
            </a:r>
          </a:p>
        </p:txBody>
      </p:sp>
      <p:sp>
        <p:nvSpPr>
          <p:cNvPr id="45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`fromEvent` converts DOM events into Observables.</a:t>
            </a:r>
          </a:p>
          <a:p>
            <a:pPr marL="0" indent="0" defTabSz="406908">
              <a:spcBef>
                <a:spcPts val="600"/>
              </a:spcBef>
              <a:buSzTx/>
              <a:buFontTx/>
              <a:buNone/>
              <a:defRPr sz="2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fromEvent } from 'rxjs';</a:t>
            </a:r>
          </a:p>
          <a:p>
            <a:pPr marL="0" indent="0" defTabSz="406908">
              <a:spcBef>
                <a:spcPts val="600"/>
              </a:spcBef>
              <a:buSzTx/>
              <a:buFontTx/>
              <a:buNone/>
              <a:defRPr sz="2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clicks$ = fromEvent(document, 'click');</a:t>
            </a:r>
          </a:p>
          <a:p>
            <a:pPr marL="0" indent="0" defTabSz="406908">
              <a:spcBef>
                <a:spcPts val="600"/>
              </a:spcBef>
              <a:buSzTx/>
              <a:buFontTx/>
              <a:buNone/>
              <a:defRPr sz="28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clicks$.subscribe(event =&gt; console.log('Clicked:', event));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Common Use Cases: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Handling button clicks.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Capturing keyboard events.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CLI Enhancements &amp; Developer Experience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defTabSz="374904">
              <a:spcBef>
                <a:spcPts val="600"/>
              </a:spcBef>
              <a:defRPr sz="2624"/>
            </a:pPr>
            <a:r>
              <a:t>- Faster Build Times: Optimized Angular compiler speeds up project builds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- Improved Debugging Tools: Better error messages and stack traces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- Automatic Code Splitting: Helps optimize bundle sizes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- Example: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  - Before: Larger bundle sizes leading to slower load times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  - Now: Optimized code splitting ensures only needed parts 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Subscribing to Observables</a:t>
            </a:r>
          </a:p>
        </p:txBody>
      </p:sp>
      <p:sp>
        <p:nvSpPr>
          <p:cNvPr id="45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Subscription is required to execute an Observable.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subscription = clicks$.subscribe(event =&gt; console.log(event));</a:t>
            </a:r>
          </a:p>
          <a:p>
            <a:pPr/>
            <a:r>
              <a:t>- Unsubscribing prevents memory leaks: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subscription.unsubscribe();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RxJS Operators?</a:t>
            </a:r>
          </a:p>
        </p:txBody>
      </p:sp>
      <p:sp>
        <p:nvSpPr>
          <p:cNvPr id="45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Operators modify data streams in RxJS.</a:t>
            </a:r>
          </a:p>
          <a:p>
            <a:pPr/>
            <a:r>
              <a:t>- Types of Operators:</a:t>
            </a:r>
          </a:p>
          <a:p>
            <a:pPr/>
            <a:r>
              <a:t>  - Transformation Operators (`map`, `mergeMap`).</a:t>
            </a:r>
          </a:p>
          <a:p>
            <a:pPr/>
            <a:r>
              <a:t>  - Filtering Operators (`filter`, `debounceTime`).</a:t>
            </a:r>
          </a:p>
          <a:p>
            <a:pPr/>
            <a:r>
              <a:t>  - Combination Operators (`combineLatest`, `forkJoin`).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Transforming Data with `map()`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`map()` transforms values emitted by an Observable.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map } from 'rxjs/operators';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of(1, 2, 3)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.pipe(map(x =&gt; x * 2))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 Data with `filter()`</a:t>
            </a:r>
          </a:p>
        </p:txBody>
      </p:sp>
      <p:sp>
        <p:nvSpPr>
          <p:cNvPr id="46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`filter()` removes values that do not meet a condition.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filter } from 'rxjs/operators';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of(1, 2, 3, 4, 5)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.pipe(filter(x =&gt; x % 2 === 0))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Merging Streams with `mergeMap()`</a:t>
            </a:r>
          </a:p>
        </p:txBody>
      </p:sp>
      <p:sp>
        <p:nvSpPr>
          <p:cNvPr id="46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`mergeMap()` flattens inner Observables.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mergeMap } from 'rxjs/operators';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of('Angular', 'RxJS')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.pipe(mergeMap(value =&gt; of(value + ' Rocks!')))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Best Practices for Using Observables and Operators</a:t>
            </a:r>
          </a:p>
        </p:txBody>
      </p:sp>
      <p:sp>
        <p:nvSpPr>
          <p:cNvPr id="46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`async` pipe in templates to manage subscriptions automatically.</a:t>
            </a:r>
          </a:p>
          <a:p>
            <a:pPr/>
            <a:r>
              <a:t>- Unsubscribe when needed to avoid memory leaks.</a:t>
            </a:r>
          </a:p>
          <a:p>
            <a:pPr/>
            <a:r>
              <a:t>- Use operators efficiently to transform and manage data streams.</a:t>
            </a:r>
          </a:p>
          <a:p>
            <a:pPr/>
            <a:r>
              <a:t>- Prefer Subjects for event-driven state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7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RxJS is essential for handling asynchronous data in Angular.</a:t>
            </a:r>
          </a:p>
          <a:p>
            <a:pPr/>
            <a:r>
              <a:t>- Observables provide a powerful way to manage event-driven programming.</a:t>
            </a:r>
          </a:p>
          <a:p>
            <a:pPr/>
            <a:r>
              <a:t>- Operators allow efficient transformation and filtering of data.</a:t>
            </a:r>
          </a:p>
          <a:p>
            <a:pPr/>
            <a:r>
              <a:t>- Following best practices ensures performance and maintainability.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RxJS in Angular 17</a:t>
            </a:r>
          </a:p>
        </p:txBody>
      </p:sp>
      <p:sp>
        <p:nvSpPr>
          <p:cNvPr id="47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Operators: map, filter, reduce, mergeMap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RxJS Operators?</a:t>
            </a:r>
          </a:p>
        </p:txBody>
      </p:sp>
      <p:sp>
        <p:nvSpPr>
          <p:cNvPr id="47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Operators allow us to transform, filter, and manipulate data streams in Observables.</a:t>
            </a:r>
          </a:p>
          <a:p>
            <a:pPr/>
            <a:r>
              <a:t>- Categories of RxJS Operators:</a:t>
            </a:r>
          </a:p>
          <a:p>
            <a:pPr/>
            <a:r>
              <a:t>  - Transformation Operators (`map`, `mergeMap`)</a:t>
            </a:r>
          </a:p>
          <a:p>
            <a:pPr/>
            <a:r>
              <a:t>  - Filtering Operators (`filter`)</a:t>
            </a:r>
          </a:p>
          <a:p>
            <a:pPr/>
            <a:r>
              <a:t>  - Aggregation Operators (`reduce`)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/>
            <a:r>
              <a:t>`map()` Operator - Transforming Data</a:t>
            </a:r>
          </a:p>
        </p:txBody>
      </p:sp>
      <p:sp>
        <p:nvSpPr>
          <p:cNvPr id="48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`map()` transforms each emitted value.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map } from 'rxjs/operators';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of(1, 2, 3)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.pipe(map(x =&gt; x * 2))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  <a:p>
            <a:pPr marL="318897" indent="-318897" defTabSz="425195">
              <a:defRPr sz="2976"/>
            </a:pPr>
            <a:r>
              <a:t>- Output: `2, 4, 6`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View Transitions API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defRPr sz="3136"/>
            </a:pPr>
            <a:r>
              <a:t>- What it does:</a:t>
            </a:r>
          </a:p>
          <a:p>
            <a:pPr marL="336042" indent="-336042" defTabSz="448055">
              <a:defRPr sz="3136"/>
            </a:pPr>
            <a:r>
              <a:t>  - Provides native support for smooth page and component transitions</a:t>
            </a:r>
          </a:p>
          <a:p>
            <a:pPr marL="336042" indent="-336042" defTabSz="448055">
              <a:defRPr sz="3136"/>
            </a:pPr>
            <a:r>
              <a:t>- How it improves UX:</a:t>
            </a:r>
          </a:p>
          <a:p>
            <a:pPr marL="336042" indent="-336042" defTabSz="448055">
              <a:defRPr sz="3136"/>
            </a:pPr>
            <a:r>
              <a:t>  - Creates fluid animations for single-page applications</a:t>
            </a:r>
          </a:p>
          <a:p>
            <a:pPr marL="336042" indent="-336042" defTabSz="448055">
              <a:defRPr sz="3136"/>
            </a:pPr>
            <a:r>
              <a:t>- Example Use Case:</a:t>
            </a:r>
          </a:p>
          <a:p>
            <a:pPr marL="336042" indent="-336042" defTabSz="448055">
              <a:defRPr sz="3136"/>
            </a:pPr>
            <a:r>
              <a:t>  - Smooth transitions between navigation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`filter()` Operator - Filtering Data</a:t>
            </a:r>
          </a:p>
        </p:txBody>
      </p:sp>
      <p:sp>
        <p:nvSpPr>
          <p:cNvPr id="48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spcBef>
                <a:spcPts val="600"/>
              </a:spcBef>
              <a:defRPr sz="2816"/>
            </a:pPr>
            <a:r>
              <a:t>- `filter()` removes values that don’t meet a condition.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filter } from 'rxjs/operators';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of(1, 2, 3, 4, 5)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.pipe(filter(x =&gt; x % 2 === 0))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  <a:p>
            <a:pPr marL="301752" indent="-301752" defTabSz="402336">
              <a:spcBef>
                <a:spcPts val="600"/>
              </a:spcBef>
              <a:defRPr sz="2816"/>
            </a:pPr>
            <a:r>
              <a:t>- Output: `2, 4`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4092"/>
            </a:lvl1pPr>
          </a:lstStyle>
          <a:p>
            <a:pPr/>
            <a:r>
              <a:t>`reduce()` Operator - Aggregating Data</a:t>
            </a:r>
          </a:p>
        </p:txBody>
      </p:sp>
      <p:sp>
        <p:nvSpPr>
          <p:cNvPr id="48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defTabSz="374904">
              <a:spcBef>
                <a:spcPts val="600"/>
              </a:spcBef>
              <a:defRPr sz="2624"/>
            </a:pPr>
            <a:r>
              <a:t>- `reduce()` aggregates multiple values into a single result.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6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6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reduce } from 'rxjs/operators';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6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of(1, 2, 3, 4, 5)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6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.pipe(reduce((acc, value) =&gt; acc + value, 0))</a:t>
            </a:r>
          </a:p>
          <a:p>
            <a:pPr marL="0" indent="0" defTabSz="374904">
              <a:spcBef>
                <a:spcPts val="600"/>
              </a:spcBef>
              <a:buSzTx/>
              <a:buFontTx/>
              <a:buNone/>
              <a:defRPr sz="26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- Output: `15`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`mergeMap()` Operator - Flattening Observables</a:t>
            </a:r>
          </a:p>
        </p:txBody>
      </p:sp>
      <p:sp>
        <p:nvSpPr>
          <p:cNvPr id="49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7461" indent="-267461" defTabSz="356615">
              <a:spcBef>
                <a:spcPts val="500"/>
              </a:spcBef>
              <a:defRPr sz="2496"/>
            </a:pPr>
            <a:r>
              <a:t>- `mergeMap()` projects each source value to an Observable and flattens them.</a:t>
            </a:r>
          </a:p>
          <a:p>
            <a:pPr marL="0" indent="0" defTabSz="356615">
              <a:spcBef>
                <a:spcPts val="500"/>
              </a:spcBef>
              <a:buSzTx/>
              <a:buFontTx/>
              <a:buNone/>
              <a:defRPr sz="2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of } from 'rxjs';</a:t>
            </a:r>
          </a:p>
          <a:p>
            <a:pPr marL="0" indent="0" defTabSz="356615">
              <a:spcBef>
                <a:spcPts val="500"/>
              </a:spcBef>
              <a:buSzTx/>
              <a:buFontTx/>
              <a:buNone/>
              <a:defRPr sz="2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mergeMap } from 'rxjs/operators';</a:t>
            </a:r>
          </a:p>
          <a:p>
            <a:pPr marL="0" indent="0" defTabSz="356615">
              <a:spcBef>
                <a:spcPts val="500"/>
              </a:spcBef>
              <a:buSzTx/>
              <a:buFontTx/>
              <a:buNone/>
              <a:defRPr sz="2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of('Angular', 'RxJS')</a:t>
            </a:r>
          </a:p>
          <a:p>
            <a:pPr marL="0" indent="0" defTabSz="356615">
              <a:spcBef>
                <a:spcPts val="500"/>
              </a:spcBef>
              <a:buSzTx/>
              <a:buFontTx/>
              <a:buNone/>
              <a:defRPr sz="2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.pipe(mergeMap(value =&gt; of(value + ' Rocks!')))</a:t>
            </a:r>
          </a:p>
          <a:p>
            <a:pPr marL="0" indent="0" defTabSz="356615">
              <a:spcBef>
                <a:spcPts val="500"/>
              </a:spcBef>
              <a:buSzTx/>
              <a:buFontTx/>
              <a:buNone/>
              <a:defRPr sz="2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.subscribe(result =&gt; console.log(result));</a:t>
            </a:r>
          </a:p>
          <a:p>
            <a:pPr marL="267461" indent="-267461" defTabSz="356615">
              <a:spcBef>
                <a:spcPts val="500"/>
              </a:spcBef>
              <a:defRPr sz="2496"/>
            </a:pPr>
            <a:r>
              <a:t>- Output: `Angular Rocks!`, `RxJS Rocks!`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/>
            <a:r>
              <a:t>Best Practices for Using RxJS Operators</a:t>
            </a:r>
          </a:p>
        </p:txBody>
      </p:sp>
      <p:sp>
        <p:nvSpPr>
          <p:cNvPr id="49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`map()` for simple transformations.</a:t>
            </a:r>
          </a:p>
          <a:p>
            <a:pPr/>
            <a:r>
              <a:t>- Use `filter()` to remove unnecessary values early.</a:t>
            </a:r>
          </a:p>
          <a:p>
            <a:pPr/>
            <a:r>
              <a:t>- Use `reduce()` for aggregating large data sets.</a:t>
            </a:r>
          </a:p>
          <a:p>
            <a:pPr/>
            <a:r>
              <a:t>- Use `mergeMap()` for handling multiple API calls efficiently.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9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RxJS Operators simplify complex data handling in Angular.</a:t>
            </a:r>
          </a:p>
          <a:p>
            <a:pPr/>
            <a:r>
              <a:t>- Each operator serves a specific role in transforming, filtering, and aggregating data.</a:t>
            </a:r>
          </a:p>
          <a:p>
            <a:pPr/>
            <a:r>
              <a:t>- Understanding and using these operators efficiently improves app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Services</a:t>
            </a:r>
          </a:p>
        </p:txBody>
      </p:sp>
      <p:sp>
        <p:nvSpPr>
          <p:cNvPr id="49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Creation, Dependency Injection, and Data Sharing with Observables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Angular Services?</a:t>
            </a:r>
          </a:p>
        </p:txBody>
      </p:sp>
      <p:sp>
        <p:nvSpPr>
          <p:cNvPr id="5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Services in Angular are reusable components used to:</a:t>
            </a:r>
          </a:p>
          <a:p>
            <a:pPr/>
            <a:r>
              <a:t>  - Encapsulate business logic.</a:t>
            </a:r>
          </a:p>
          <a:p>
            <a:pPr/>
            <a:r>
              <a:t>  - Share data between components.</a:t>
            </a:r>
          </a:p>
          <a:p>
            <a:pPr/>
            <a:r>
              <a:t>  - Handle HTTP requests.</a:t>
            </a:r>
          </a:p>
          <a:p>
            <a:pPr/>
            <a:r>
              <a:t>  - Manage state efficiently.</a:t>
            </a:r>
          </a:p>
          <a:p>
            <a:pPr/>
            <a:r>
              <a:t>- Services promote separation of concerns, keeping components lightweight.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Service in Angular</a:t>
            </a:r>
          </a:p>
        </p:txBody>
      </p:sp>
      <p:sp>
        <p:nvSpPr>
          <p:cNvPr id="5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sz="2432"/>
            </a:pPr>
            <a:r>
              <a:t>- Generate a service using Angular CLI: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 generate service my-service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- Example of a basic service: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Injectable } from '@angular/core';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@Injectable({ providedIn: 'root' })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MyService {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constructor() {}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getMessage() { return 'Hello from Service'; }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Dependency Injection in Services</a:t>
            </a:r>
          </a:p>
        </p:txBody>
      </p:sp>
      <p:sp>
        <p:nvSpPr>
          <p:cNvPr id="5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Dependency Injection (DI) is the core mechanism in Angular to provide services.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How DI works: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  - Services are injected into components or other services.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  - `providedIn: 'root'` makes the service available globally.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Injecting a service into a component: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import { Component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MyService } from './my-service.service';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'app-home', template: `&lt;p&gt;{{ message }}&lt;/p&gt;`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HomeComponent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message: string;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myService: MyService)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this.message = this.myService.getMessage();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Data Sharing with Observables in Services</a:t>
            </a:r>
          </a:p>
        </p:txBody>
      </p:sp>
      <p:sp>
        <p:nvSpPr>
          <p:cNvPr id="5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Why use Observables for data sharing?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  - Components can subscribe to data changes.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  - Allows real-time updates across the application.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Using `BehaviorSubject` for data sharing: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Injectable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BehaviorSubject } from 'rxjs';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@Injectable({ providedIn: 'root'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DataService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private dataSource = new BehaviorSubject&lt;string&gt;('Initial Data');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currentData = this.dataSource.asObservable();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updateData(newData: string)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this.dataSource.next(newData);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Angular 17 introduces groundbreaking innovations like signal-based reactivity and deferrable views.</a:t>
            </a:r>
          </a:p>
          <a:p>
            <a:pPr marL="318897" indent="-318897" defTabSz="425195">
              <a:defRPr sz="2976"/>
            </a:pPr>
            <a:r>
              <a:t>- Its improved architecture enhances scalability, maintainability, and performance.</a:t>
            </a:r>
          </a:p>
          <a:p>
            <a:pPr marL="318897" indent="-318897" defTabSz="425195">
              <a:defRPr sz="2976"/>
            </a:pPr>
            <a:r>
              <a:t>- The new SSR hydration process ensures a smoother user experience.</a:t>
            </a:r>
          </a:p>
          <a:p>
            <a:pPr marL="318897" indent="-318897" defTabSz="425195">
              <a:defRPr sz="2976"/>
            </a:pPr>
            <a:r>
              <a:t>- With continued enhancements, Angular remains a top choice for modern web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Subscribing to Data in Components</a:t>
            </a:r>
          </a:p>
        </p:txBody>
      </p:sp>
      <p:sp>
        <p:nvSpPr>
          <p:cNvPr id="5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Subscribe to data changes in a component: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Component, OnInit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DataService } from './data.service';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@Component({ selector: 'app-home', template: `&lt;p&gt;{{ data }}&lt;/p&gt;`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HomeComponent implements OnInit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data: string;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dataService: DataService) {}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ngOnInit()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this.dataService.currentData.subscribe(updatedData =&gt;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this.data = updatedData;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});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pPr/>
            <a:r>
              <a:t>Updating Data from Another Component</a:t>
            </a:r>
          </a:p>
        </p:txBody>
      </p:sp>
      <p:sp>
        <p:nvSpPr>
          <p:cNvPr id="5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2884" indent="-222884" defTabSz="297179">
              <a:spcBef>
                <a:spcPts val="400"/>
              </a:spcBef>
              <a:defRPr sz="2080"/>
            </a:pPr>
            <a:r>
              <a:t>- Modify data from a different component: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 } from '@angular/core';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DataService } from './data.service';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'app-update', template: `&lt;button (click)="changeData()"&gt;Update Data&lt;/button&gt;` })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UpdateComponent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dataService: DataService) {}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changeData()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this.dataService.updateData('Updated Data!');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pPr/>
            <a:r>
              <a:t>Best Practices for Services &amp; Observables</a:t>
            </a:r>
          </a:p>
        </p:txBody>
      </p:sp>
      <p:sp>
        <p:nvSpPr>
          <p:cNvPr id="5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`providedIn: 'root'` for global availability.</a:t>
            </a:r>
          </a:p>
          <a:p>
            <a:pPr/>
            <a:r>
              <a:t>- Encapsulate HTTP requests inside services.</a:t>
            </a:r>
          </a:p>
          <a:p>
            <a:pPr/>
            <a:r>
              <a:t>- Use `BehaviorSubject` for real-time updates across components.</a:t>
            </a:r>
          </a:p>
          <a:p>
            <a:pPr/>
            <a:r>
              <a:t>- Unsubscribe from Observables in `ngOnDestroy()` to prevent memory leaks.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5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Services provide a way to share logic and data between components.</a:t>
            </a:r>
          </a:p>
          <a:p>
            <a:pPr/>
            <a:r>
              <a:t>- Dependency Injection ensures modular and scalable code.</a:t>
            </a:r>
          </a:p>
          <a:p>
            <a:pPr/>
            <a:r>
              <a:t>- Using Observables with `BehaviorSubject` enables real-time updates and communication.</a:t>
            </a:r>
          </a:p>
          <a:p>
            <a:pPr/>
            <a:r>
              <a:t>- Following best practices ensures a maintainable and efficient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HTTP Client</a:t>
            </a:r>
          </a:p>
        </p:txBody>
      </p:sp>
      <p:sp>
        <p:nvSpPr>
          <p:cNvPr id="526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HTTP Requests (GET, POST, PUT, DELETE) using RxJS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Angular HTTP Client?</a:t>
            </a:r>
          </a:p>
        </p:txBody>
      </p:sp>
      <p:sp>
        <p:nvSpPr>
          <p:cNvPr id="5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HTTP Client (`HttpClient`) allows communication with REST APIs.</a:t>
            </a:r>
          </a:p>
          <a:p>
            <a:pPr/>
            <a:r>
              <a:t>- Uses RxJS Observables to handle asynchronous requests.</a:t>
            </a:r>
          </a:p>
          <a:p>
            <a:pPr/>
            <a:r>
              <a:t>- Supports HTTP methods: GET, POST, PUT, DELETE.</a:t>
            </a:r>
          </a:p>
          <a:p>
            <a:pPr/>
            <a:r>
              <a:t>- Provides request transformation, response handling, and error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HTTP Client in Angular</a:t>
            </a:r>
          </a:p>
        </p:txBody>
      </p:sp>
      <p:sp>
        <p:nvSpPr>
          <p:cNvPr id="53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Import `HttpClientModule` in `app.module.ts`.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BrowserModule } from '@angular/platform-browser';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HttpClientModule } from '@angular/common/http';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AppComponent } from './app.component';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declarations: [AppComponent],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[BrowserModule, HttpClientModule],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bootstrap: [AppComponent]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a GET Request</a:t>
            </a:r>
          </a:p>
        </p:txBody>
      </p:sp>
      <p:sp>
        <p:nvSpPr>
          <p:cNvPr id="53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8881" indent="-198881" defTabSz="265175">
              <a:spcBef>
                <a:spcPts val="400"/>
              </a:spcBef>
              <a:defRPr sz="1856"/>
            </a:pPr>
            <a:r>
              <a:t>- GET requests retrieve data from an API.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HttpClient } from '@angular/common/http';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Component, OnInit } from '@angular/core';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'app-users', template: `&lt;p *ngFor="let user of users"&gt;{{ user.name }}&lt;/p&gt;` })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UsersComponent implements OnInit {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users: any[] = [];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http: HttpClient) {}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ngOnInit() {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this.http.get&lt;any[]&gt;('https://jsonplaceholder.typicode.com/users')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.subscribe(data =&gt; this.users = data);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a POST Request</a:t>
            </a:r>
          </a:p>
        </p:txBody>
      </p:sp>
      <p:sp>
        <p:nvSpPr>
          <p:cNvPr id="5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POST requests send data to an API.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this.http.post('https://jsonplaceholder.typicode.com/posts', {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title: 'Angular 17',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body: 'Learning HTTP Client',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userId: 1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}).subscribe(response =&gt; console.log(response));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a PUT Request</a:t>
            </a:r>
          </a:p>
        </p:txBody>
      </p:sp>
      <p:sp>
        <p:nvSpPr>
          <p:cNvPr id="5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PUT requests update an existing resource.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this.http.put('https://jsonplaceholder.typicode.com/posts/1', {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title: 'Updated Title',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body: 'Updated Content',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userId: 1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}).subscribe(response =&gt; console.log(response));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the Development Environment</a:t>
            </a:r>
          </a:p>
        </p:txBody>
      </p:sp>
      <p:sp>
        <p:nvSpPr>
          <p:cNvPr id="13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Step-by-Step Guide for Angular Development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a DELETE Request</a:t>
            </a:r>
          </a:p>
        </p:txBody>
      </p:sp>
      <p:sp>
        <p:nvSpPr>
          <p:cNvPr id="5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DELETE requests remove a resource from an API.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this.http.delete('https://jsonplaceholder.typicode.com/posts/1')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.subscribe(response =&gt; console.log('Deleted!', response));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HTTP Requests</a:t>
            </a:r>
          </a:p>
        </p:txBody>
      </p:sp>
      <p:sp>
        <p:nvSpPr>
          <p:cNvPr id="5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services to manage API calls.</a:t>
            </a:r>
          </a:p>
          <a:p>
            <a:pPr/>
            <a:r>
              <a:t>- Handle errors properly using `catchError`.</a:t>
            </a:r>
          </a:p>
          <a:p>
            <a:pPr/>
            <a:r>
              <a:t>- Use RxJS operators to manage responses efficiently.</a:t>
            </a:r>
          </a:p>
          <a:p>
            <a:pPr/>
            <a:r>
              <a:t>- Unsubscribe from HTTP calls to avoid memory leaks.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5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HTTP Client enables efficient API communication.</a:t>
            </a:r>
          </a:p>
          <a:p>
            <a:pPr/>
            <a:r>
              <a:t>- Uses RxJS Observables for handling asynchronous requests.</a:t>
            </a:r>
          </a:p>
          <a:p>
            <a:pPr/>
            <a:r>
              <a:t>- Supports multiple HTTP methods: GET, POST, PUT, DELETE.</a:t>
            </a:r>
          </a:p>
          <a:p>
            <a:pPr/>
            <a:r>
              <a:t>- Following best practices ensures maintainable and performant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Asynchronous Operations with Observables</a:t>
            </a:r>
          </a:p>
        </p:txBody>
      </p:sp>
      <p:sp>
        <p:nvSpPr>
          <p:cNvPr id="55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RxJS for Efficient Data Handling in Angular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Observables?</a:t>
            </a:r>
          </a:p>
        </p:txBody>
      </p:sp>
      <p:sp>
        <p:nvSpPr>
          <p:cNvPr id="55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defRPr sz="3136"/>
            </a:pPr>
            <a:r>
              <a:t>- Observables are a key part of RxJS that allow handling asynchronous data streams.</a:t>
            </a:r>
          </a:p>
          <a:p>
            <a:pPr marL="336042" indent="-336042" defTabSz="448055">
              <a:defRPr sz="3136"/>
            </a:pPr>
            <a:r>
              <a:t>- They work similarly to Promises, but provide more flexibility.</a:t>
            </a:r>
          </a:p>
          <a:p>
            <a:pPr marL="336042" indent="-336042" defTabSz="448055">
              <a:defRPr sz="3136"/>
            </a:pPr>
            <a:r>
              <a:t>- Observables can emit multiple values over time.</a:t>
            </a:r>
          </a:p>
          <a:p>
            <a:pPr marL="336042" indent="-336042" defTabSz="448055">
              <a:defRPr sz="3136"/>
            </a:pPr>
            <a:r>
              <a:t>- Used extensively in Angular for HTTP requests, event handling, and real-time data updates.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 vs Promise</a:t>
            </a:r>
          </a:p>
        </p:txBody>
      </p:sp>
      <p:sp>
        <p:nvSpPr>
          <p:cNvPr id="55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8595" indent="-188595" defTabSz="251460">
              <a:spcBef>
                <a:spcPts val="400"/>
              </a:spcBef>
              <a:defRPr sz="1760"/>
            </a:pPr>
            <a:r>
              <a:t>- Promise: Handles a single asynchronous event.</a:t>
            </a:r>
          </a:p>
          <a:p>
            <a:pPr marL="188595" indent="-188595" defTabSz="251460">
              <a:spcBef>
                <a:spcPts val="400"/>
              </a:spcBef>
              <a:defRPr sz="1760"/>
            </a:pPr>
            <a:r>
              <a:t>- Observable: Handles multiple asynchronous events.</a:t>
            </a:r>
          </a:p>
          <a:p>
            <a:pPr marL="188595" indent="-188595" defTabSz="251460">
              <a:spcBef>
                <a:spcPts val="400"/>
              </a:spcBef>
              <a:defRPr sz="1760"/>
            </a:pPr>
            <a:r>
              <a:t>- Example of a Promise: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promise = new Promise(resolve =&gt; {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setTimeout(() =&gt; resolve('Promise resolved!'), 2000);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promise.then(console.log);</a:t>
            </a:r>
          </a:p>
          <a:p>
            <a:pPr marL="188595" indent="-188595" defTabSz="251460">
              <a:spcBef>
                <a:spcPts val="400"/>
              </a:spcBef>
              <a:defRPr sz="1760"/>
            </a:pPr>
            <a:r>
              <a:t>- Example of an Observable: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Observable } from 'rxjs';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observable = new Observable(subscriber =&gt; {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subscriber.next('First value');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setTimeout(() =&gt; subscriber.next('Second value'), 2000);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observable.subscribe(console.log);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 Observable in Angular</a:t>
            </a:r>
          </a:p>
        </p:txBody>
      </p:sp>
      <p:sp>
        <p:nvSpPr>
          <p:cNvPr id="56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sz="2432"/>
            </a:pPr>
            <a:r>
              <a:t>- Observables are created using RxJS `Observable` class.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Observable } from 'rxjs';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dataStream = new Observable(observer =&gt; {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observer.next('Data 1’);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observer.next('Data 2');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setTimeout(() =&gt; observer.next('Data 3'), 2000);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dataStream.subscribe(value =&gt; console.log(value));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Subscribing to an Observable</a:t>
            </a:r>
          </a:p>
        </p:txBody>
      </p:sp>
      <p:sp>
        <p:nvSpPr>
          <p:cNvPr id="5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To consume an observable, use `.subscribe()`.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Example in Angular: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HttpClient } from '@angular/common/http';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Component, OnInit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'app-data', template: `&lt;p *ngFor="let item of data"&gt;{{ item }}&lt;/p&gt;`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DataComponent implements OnInit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data: any[] = [];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http: HttpClient) {}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ngOnInit()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this.http.get&lt;any[]&gt;('https://jsonplaceholder.typicode.com/posts')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.subscribe(response =&gt; this.data = response);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Operators with Observables</a:t>
            </a:r>
          </a:p>
        </p:txBody>
      </p:sp>
      <p:sp>
        <p:nvSpPr>
          <p:cNvPr id="56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RxJS provides operators to transform and manipulate data streams.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Commonly used operators: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`map()`: Modify each emitted value.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`filter()`: Filter emitted values based on a condition.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`mergeMap()`: Flatten and merge multiple observables.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Example using `map()`: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map } from 'rxjs/operators';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this.http.get&lt;any[]&gt;('https://jsonplaceholder.typicode.com/posts')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.pipe(map(posts =&gt; posts.filter(post =&gt; post.id &lt; 5)))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.subscribe(filteredPosts =&gt; console.log(filteredPosts));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Errors in Observables</a:t>
            </a:r>
          </a:p>
        </p:txBody>
      </p:sp>
      <p:sp>
        <p:nvSpPr>
          <p:cNvPr id="57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Use `catchError()` to handle errors in observables.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catchError } from 'rxjs/operators';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throwError } from 'rxjs';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this.http.get('https://jsonplaceholder.typicode.com/users')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.pipe(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catchError(error =&gt;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console.error('Error:', error);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throwError(() =&gt; error);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.subscribe(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data =&gt; console.log('Success:', data),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error =&gt; console.log('Error:', error)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New Angular Project</a:t>
            </a:r>
          </a:p>
        </p:txBody>
      </p:sp>
      <p:sp>
        <p:nvSpPr>
          <p:cNvPr id="14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to Using the Angular CLI and Understanding Project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Best Practices for Using Observables</a:t>
            </a:r>
          </a:p>
        </p:txBody>
      </p:sp>
      <p:sp>
        <p:nvSpPr>
          <p:cNvPr id="57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RxJS operators to manage data efficiently.</a:t>
            </a:r>
          </a:p>
          <a:p>
            <a:pPr/>
            <a:r>
              <a:t>- Always unsubscribe to avoid memory leaks.</a:t>
            </a:r>
          </a:p>
          <a:p>
            <a:pPr/>
            <a:r>
              <a:t>- Use `catchError()` for error handling.</a:t>
            </a:r>
          </a:p>
          <a:p>
            <a:pPr/>
            <a:r>
              <a:t>- Leverage `async` pipe for automatic subscriptions in templates.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57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Observables provide powerful asynchronous data handling.</a:t>
            </a:r>
          </a:p>
          <a:p>
            <a:pPr/>
            <a:r>
              <a:t>- They support multiple values over time, unlike Promises.</a:t>
            </a:r>
          </a:p>
          <a:p>
            <a:pPr/>
            <a:r>
              <a:t>- RxJS operators enhance their functionality.</a:t>
            </a:r>
          </a:p>
          <a:p>
            <a:pPr/>
            <a:r>
              <a:t>- Best practices help ensure efficient and maintainable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RxJS in Angular 17</a:t>
            </a:r>
          </a:p>
        </p:txBody>
      </p:sp>
      <p:sp>
        <p:nvSpPr>
          <p:cNvPr id="580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Subjects, BehaviorSubjects, and Async/Await with Observables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Subjects in RxJS?</a:t>
            </a:r>
          </a:p>
        </p:txBody>
      </p:sp>
      <p:sp>
        <p:nvSpPr>
          <p:cNvPr id="58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Subjects are special types of Observables that allow multiple subscribers.</a:t>
            </a:r>
          </a:p>
          <a:p>
            <a:pPr/>
            <a:r>
              <a:t>- Unlike regular Observables, Subjects act as both an Observable and an Observer.</a:t>
            </a:r>
          </a:p>
          <a:p>
            <a:pPr/>
            <a:r>
              <a:t>- Key Features:</a:t>
            </a:r>
          </a:p>
          <a:p>
            <a:pPr/>
            <a:r>
              <a:t>  - Can emit values to multiple subscribers.</a:t>
            </a:r>
          </a:p>
          <a:p>
            <a:pPr/>
            <a:r>
              <a:t>  - Acts as an EventEmitter-like mechanism.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and Using a Subject</a:t>
            </a:r>
          </a:p>
        </p:txBody>
      </p:sp>
      <p:sp>
        <p:nvSpPr>
          <p:cNvPr id="58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Subject } from 'rxjs';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subject = new Subject&lt;number&gt;();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subject.subscribe(value =&gt; console.log('Subscriber 1:', value));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subject.next(1);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subject.next(2);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subject.subscribe(value =&gt; console.log('Subscriber 2:', value));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subject.next(3);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Output: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Subscriber 1: `1`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Subscriber 1: `2`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Subscriber 1 &amp; Subscriber 2: `3`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BehaviorSubject?</a:t>
            </a:r>
          </a:p>
        </p:txBody>
      </p:sp>
      <p:sp>
        <p:nvSpPr>
          <p:cNvPr id="58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BehaviorSubject is a type of Subject that stores the latest emitted value.</a:t>
            </a:r>
          </a:p>
          <a:p>
            <a:pPr/>
            <a:r>
              <a:t>- New subscribers always receive the last emitted value immediately.</a:t>
            </a:r>
          </a:p>
          <a:p>
            <a:pPr/>
            <a:r>
              <a:t>- Commonly used for state management in Angular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Using BehaviorSubject for State Management</a:t>
            </a:r>
          </a:p>
        </p:txBody>
      </p:sp>
      <p:sp>
        <p:nvSpPr>
          <p:cNvPr id="59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BehaviorSubject } from 'rxjs';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behaviorSubject = new BehaviorSubject&lt;number&gt;(0);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behaviorSubject.subscribe(value =&gt; console.log('Subscriber 1:', value));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behaviorSubject.next(10);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behaviorSubject.subscribe(value =&gt; console.log('Subscriber 2:', value));</a:t>
            </a:r>
          </a:p>
          <a:p>
            <a:pPr marL="0" indent="0" defTabSz="265175">
              <a:spcBef>
                <a:spcPts val="400"/>
              </a:spcBef>
              <a:buSzTx/>
              <a:buFontTx/>
              <a:buNone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behaviorSubject.next(20);</a:t>
            </a:r>
          </a:p>
          <a:p>
            <a:pPr marL="198881" indent="-198881" defTabSz="265175">
              <a:spcBef>
                <a:spcPts val="400"/>
              </a:spcBef>
              <a:defRPr sz="1856"/>
            </a:pPr>
            <a:r>
              <a:t>- Output:</a:t>
            </a:r>
          </a:p>
          <a:p>
            <a:pPr marL="198881" indent="-198881" defTabSz="265175">
              <a:spcBef>
                <a:spcPts val="400"/>
              </a:spcBef>
              <a:defRPr sz="1856"/>
            </a:pPr>
            <a:r>
              <a:t>  - Subscriber 1: `0` (Initial Value)</a:t>
            </a:r>
          </a:p>
          <a:p>
            <a:pPr marL="198881" indent="-198881" defTabSz="265175">
              <a:spcBef>
                <a:spcPts val="400"/>
              </a:spcBef>
              <a:defRPr sz="1856"/>
            </a:pPr>
            <a:r>
              <a:t>  - Subscriber 1: `10`</a:t>
            </a:r>
          </a:p>
          <a:p>
            <a:pPr marL="198881" indent="-198881" defTabSz="265175">
              <a:spcBef>
                <a:spcPts val="400"/>
              </a:spcBef>
              <a:defRPr sz="1856"/>
            </a:pPr>
            <a:r>
              <a:t>  - Subscriber 2: `10` (Receives last value on subscription)</a:t>
            </a:r>
          </a:p>
          <a:p>
            <a:pPr marL="198881" indent="-198881" defTabSz="265175">
              <a:spcBef>
                <a:spcPts val="400"/>
              </a:spcBef>
              <a:defRPr sz="1856"/>
            </a:pPr>
            <a:r>
              <a:t>  - Subscriber 1 &amp; Subscriber 2: `20`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 vs. BehaviorSubject</a:t>
            </a:r>
          </a:p>
        </p:txBody>
      </p:sp>
      <p:sp>
        <p:nvSpPr>
          <p:cNvPr id="5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Subjects:</a:t>
            </a:r>
          </a:p>
          <a:p>
            <a:pPr/>
            <a:r>
              <a:t>  - No initial value.</a:t>
            </a:r>
          </a:p>
          <a:p>
            <a:pPr/>
            <a:r>
              <a:t>  - Subscribers only receive future emissions.</a:t>
            </a:r>
          </a:p>
          <a:p>
            <a:pPr/>
            <a:r>
              <a:t>- BehaviorSubjects:</a:t>
            </a:r>
          </a:p>
          <a:p>
            <a:pPr/>
            <a:r>
              <a:t>  - Requires an initial value.</a:t>
            </a:r>
          </a:p>
          <a:p>
            <a:pPr/>
            <a:r>
              <a:t>  - New subscribers get the last emitted value immediately.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Using Async/Await with Observables</a:t>
            </a:r>
          </a:p>
        </p:txBody>
      </p:sp>
      <p:sp>
        <p:nvSpPr>
          <p:cNvPr id="5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Observables are inherently asynchronous, but sometimes we need to convert them to Promises for `async/await` support.</a:t>
            </a:r>
          </a:p>
          <a:p>
            <a:pPr/>
            <a:r>
              <a:t>- Why use `async/await`?</a:t>
            </a:r>
          </a:p>
          <a:p>
            <a:pPr/>
            <a:r>
              <a:t>  - Easier to handle sequential execution.</a:t>
            </a:r>
          </a:p>
          <a:p>
            <a:pPr/>
            <a:r>
              <a:t>  - Cleaner and more readable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/>
            <a:r>
              <a:t>Converting an Observable to a Promise</a:t>
            </a:r>
          </a:p>
        </p:txBody>
      </p:sp>
      <p:sp>
        <p:nvSpPr>
          <p:cNvPr id="6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firstValueFrom, of } from 'rxjs';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async function getData() {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 result = await firstValueFrom(of('RxJS Async/Await'));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console.log(result);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getData();</a:t>
            </a:r>
          </a:p>
          <a:p>
            <a:pPr marL="301752" indent="-301752" defTabSz="402336">
              <a:spcBef>
                <a:spcPts val="600"/>
              </a:spcBef>
              <a:defRPr sz="2816"/>
            </a:pPr>
            <a:r>
              <a:t>- Output: `RxJS Async/Await`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Angular CLI (Overview)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What is Angular CLI?</a:t>
            </a:r>
          </a:p>
          <a:p>
            <a:pPr/>
            <a:r>
              <a:t>  - A command-line interface for creating, managing, and building Angular projects</a:t>
            </a:r>
          </a:p>
          <a:p>
            <a:pPr/>
            <a:r>
              <a:t>- Why Use Angular CLI?</a:t>
            </a:r>
          </a:p>
          <a:p>
            <a:pPr/>
            <a:r>
              <a:t>  - Automates project setup and configuration</a:t>
            </a:r>
          </a:p>
          <a:p>
            <a:pPr/>
            <a:r>
              <a:t>  - Ensures best practices in project structure</a:t>
            </a:r>
          </a:p>
          <a:p>
            <a:pPr/>
            <a:r>
              <a:t>  - Provides easy-to-use commands for generating components, services, and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Using `lastValueFrom` to Retrieve the Last Emission</a:t>
            </a:r>
          </a:p>
        </p:txBody>
      </p:sp>
      <p:sp>
        <p:nvSpPr>
          <p:cNvPr id="6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lastValueFrom, of } from 'rxjs';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async function getLastData() {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 result = await lastValueFrom(of(1, 2, 3, 4, 5));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console.log(result);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getLastData();</a:t>
            </a:r>
          </a:p>
          <a:p>
            <a:pPr marL="325754" indent="-325754" defTabSz="434340">
              <a:defRPr sz="3040"/>
            </a:pPr>
            <a:r>
              <a:t>- Output: `5` (Last emitted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Best Practices for Using Subjects &amp; Async/Await</a:t>
            </a:r>
          </a:p>
        </p:txBody>
      </p:sp>
      <p:sp>
        <p:nvSpPr>
          <p:cNvPr id="6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BehaviorSubject for state management.</a:t>
            </a:r>
          </a:p>
          <a:p>
            <a:pPr/>
            <a:r>
              <a:t>- Always unsubscribe from Subjects to avoid memory leaks.</a:t>
            </a:r>
          </a:p>
          <a:p>
            <a:pPr/>
            <a:r>
              <a:t>- Use `async/await` when working with Promises but prefer `Observables` for continuous data streams.</a:t>
            </a:r>
          </a:p>
          <a:p>
            <a:pPr/>
            <a:r>
              <a:t>- Use `firstValueFrom` for one-time retrieval from Observables.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6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Subjects and BehaviorSubjects enable efficient event-driven programming.</a:t>
            </a:r>
          </a:p>
          <a:p>
            <a:pPr/>
            <a:r>
              <a:t>- Subjects broadcast to multiple subscribers, while BehaviorSubjects retain the last value.</a:t>
            </a:r>
          </a:p>
          <a:p>
            <a:pPr/>
            <a:r>
              <a:t>- Async/Await provides an alternative way to handle Observables as Promises when needed.</a:t>
            </a:r>
          </a:p>
          <a:p>
            <a:pPr/>
            <a:r>
              <a:t>- Using best practices ensures better performance and maintainability.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Modules</a:t>
            </a:r>
          </a:p>
        </p:txBody>
      </p:sp>
      <p:sp>
        <p:nvSpPr>
          <p:cNvPr id="61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Creation, Importing &amp; Exporting, and Modularization for Code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Angular Modules?</a:t>
            </a:r>
          </a:p>
        </p:txBody>
      </p:sp>
      <p:sp>
        <p:nvSpPr>
          <p:cNvPr id="6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Modules in Angular help organize an application by grouping related components, services, and directives.</a:t>
            </a:r>
          </a:p>
          <a:p>
            <a:pPr marL="315468" indent="-315468" defTabSz="420623">
              <a:defRPr sz="2944"/>
            </a:pPr>
            <a:r>
              <a:t>- The root module is `AppModule`, but additional feature modules can be created.</a:t>
            </a:r>
          </a:p>
          <a:p>
            <a:pPr marL="315468" indent="-315468" defTabSz="420623">
              <a:defRPr sz="2944"/>
            </a:pPr>
            <a:r>
              <a:t>- Why use modules?</a:t>
            </a:r>
          </a:p>
          <a:p>
            <a:pPr marL="315468" indent="-315468" defTabSz="420623">
              <a:defRPr sz="2944"/>
            </a:pPr>
            <a:r>
              <a:t>  - Improves maintainability.</a:t>
            </a:r>
          </a:p>
          <a:p>
            <a:pPr marL="315468" indent="-315468" defTabSz="420623">
              <a:defRPr sz="2944"/>
            </a:pPr>
            <a:r>
              <a:t>  - Enables lazy loading.</a:t>
            </a:r>
          </a:p>
          <a:p>
            <a:pPr marL="315468" indent="-315468" defTabSz="420623">
              <a:defRPr sz="2944"/>
            </a:pPr>
            <a:r>
              <a:t>  - Encourages reusability.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Module in Angular</a:t>
            </a:r>
          </a:p>
        </p:txBody>
      </p:sp>
      <p:sp>
        <p:nvSpPr>
          <p:cNvPr id="6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09169" indent="-209169" defTabSz="278892">
              <a:spcBef>
                <a:spcPts val="400"/>
              </a:spcBef>
              <a:defRPr sz="1952"/>
            </a:pPr>
            <a:r>
              <a:t>- Generate a module using Angular CLI: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 generate module my-feature</a:t>
            </a:r>
          </a:p>
          <a:p>
            <a:pPr marL="209169" indent="-209169" defTabSz="278892">
              <a:spcBef>
                <a:spcPts val="400"/>
              </a:spcBef>
              <a:defRPr sz="1952"/>
            </a:pPr>
            <a:r>
              <a:t>- Example of a basic module: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CommonModule } from '@angular/common';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MyComponent } from './my-component.component';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declarations: [MyComponent],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[CommonModule],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exports: [MyComponent]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MyFeatureModule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Importing and Exporting Modules</a:t>
            </a:r>
          </a:p>
        </p:txBody>
      </p:sp>
      <p:sp>
        <p:nvSpPr>
          <p:cNvPr id="6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To use a module, import it into another module.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Example: Importing a Feature Module into AppModule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BrowserModule } from '@angular/platform-browser';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MyFeatureModule } from './my-feature/my-feature.module';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[BrowserModule, MyFeatureModule],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bootstrap: [AppComponent]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Modules and Lazy Loading</a:t>
            </a:r>
          </a:p>
        </p:txBody>
      </p:sp>
      <p:sp>
        <p:nvSpPr>
          <p:cNvPr id="6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Feature modules contain specific functionality (e.g., UsersModule, OrdersModule).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Lazy loading helps load feature modules only when needed.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Example of lazy loading a module in routing: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routes: Routes = [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'feature', loadChildren: () =&gt; import('./feature/feature.module').then(m =&gt; m.FeatureModule) }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Benefits of lazy loading: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Reduces initial bundle size.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Speeds up application load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Modules in Angular</a:t>
            </a:r>
          </a:p>
        </p:txBody>
      </p:sp>
      <p:sp>
        <p:nvSpPr>
          <p:cNvPr id="6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Shared Modules help encapsulate common components, directives, and pipes.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CommonModule } from '@angular/common';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MyComponent } from './my-component.component';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declarations: [MyComponent],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[CommonModule],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exports: [MyComponent]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SharedModule {}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Shared modules should not provide services to avoid singleton conflicts.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Module for Singleton Services</a:t>
            </a:r>
          </a:p>
        </p:txBody>
      </p:sp>
      <p:sp>
        <p:nvSpPr>
          <p:cNvPr id="6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CoreModule is used for singleton services that should be available globally.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CommonModule } from '@angular/common';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AuthService } from './auth.service';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[CommonModule],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providers: [AuthService]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CoreModule {}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Import CoreModule in AppModule but never in feature modules.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Angular CLI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Installation Steps:</a:t>
            </a:r>
          </a:p>
          <a:p>
            <a:pPr marL="315468" indent="-315468" defTabSz="420623">
              <a:defRPr sz="2944"/>
            </a:pPr>
            <a:r>
              <a:t>  - Install Node.js from [https://nodejs.org](https://nodejs.org)</a:t>
            </a:r>
          </a:p>
          <a:p>
            <a:pPr marL="315468" indent="-315468" defTabSz="420623">
              <a:defRPr sz="2944"/>
            </a:pPr>
            <a:r>
              <a:t>  - Open terminal and run:</a:t>
            </a:r>
          </a:p>
          <a:p>
            <a:pPr marL="315468" indent="-315468" defTabSz="420623">
              <a:defRPr sz="2944"/>
            </a:pPr>
            <a:r>
              <a:t>    - `npm install -g @angular/cli` (for npm users)</a:t>
            </a:r>
          </a:p>
          <a:p>
            <a:pPr marL="315468" indent="-315468" defTabSz="420623">
              <a:defRPr sz="2944"/>
            </a:pPr>
            <a:r>
              <a:t>    - `yarn global add @angular/cli` (for Yarn users)</a:t>
            </a:r>
          </a:p>
          <a:p>
            <a:pPr marL="315468" indent="-315468" defTabSz="420623">
              <a:defRPr sz="2944"/>
            </a:pPr>
            <a:r>
              <a:t>- Verify Installation:</a:t>
            </a:r>
          </a:p>
          <a:p>
            <a:pPr marL="315468" indent="-315468" defTabSz="420623">
              <a:defRPr sz="2944"/>
            </a:pPr>
            <a:r>
              <a:t>  - Run `ng version` to check Angular CLI installation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Modularization</a:t>
            </a:r>
          </a:p>
        </p:txBody>
      </p:sp>
      <p:sp>
        <p:nvSpPr>
          <p:cNvPr id="6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Divide application features into separate modules.</a:t>
            </a:r>
          </a:p>
          <a:p>
            <a:pPr/>
            <a:r>
              <a:t>- Use lazy loading to improve performance.</a:t>
            </a:r>
          </a:p>
          <a:p>
            <a:pPr/>
            <a:r>
              <a:t>- Keep reusable components in a SharedModule.</a:t>
            </a:r>
          </a:p>
          <a:p>
            <a:pPr/>
            <a:r>
              <a:t>- Keep singleton services in a CoreModule.</a:t>
            </a:r>
          </a:p>
          <a:p>
            <a:pPr/>
            <a:r>
              <a:t>- Minimize imports in AppModule to keep it lightweight.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6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Modules help structure Angular applications efficiently.</a:t>
            </a:r>
          </a:p>
          <a:p>
            <a:pPr/>
            <a:r>
              <a:t>- Importing and exporting modules enables reusability and maintainability.</a:t>
            </a:r>
          </a:p>
          <a:p>
            <a:pPr/>
            <a:r>
              <a:t>- Lazy loading optimizes performance by loading modules only when needed.</a:t>
            </a:r>
          </a:p>
          <a:p>
            <a:pPr/>
            <a:r>
              <a:t>- Following best practices ensures scalability and modularity.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Routing</a:t>
            </a:r>
          </a:p>
        </p:txBody>
      </p:sp>
      <p:sp>
        <p:nvSpPr>
          <p:cNvPr id="640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 Configuration and Navigation using routerLink &amp; router.navigate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Angular Routing?</a:t>
            </a:r>
          </a:p>
        </p:txBody>
      </p:sp>
      <p:sp>
        <p:nvSpPr>
          <p:cNvPr id="6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Routing in Angular allows navigation between different views or components.</a:t>
            </a:r>
          </a:p>
          <a:p>
            <a:pPr/>
            <a:r>
              <a:t>- Uses the Angular Router to dynamically load components based on the URL.</a:t>
            </a:r>
          </a:p>
          <a:p>
            <a:pPr/>
            <a:r>
              <a:t>- Key Features:</a:t>
            </a:r>
          </a:p>
          <a:p>
            <a:pPr/>
            <a:r>
              <a:t>  - Declarative route configuration.</a:t>
            </a:r>
          </a:p>
          <a:p>
            <a:pPr/>
            <a:r>
              <a:t>  - Supports lazy loading.</a:t>
            </a:r>
          </a:p>
          <a:p>
            <a:pPr/>
            <a:r>
              <a:t>  - Allows route guards for access control.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Routing in Angular</a:t>
            </a:r>
          </a:p>
        </p:txBody>
      </p:sp>
      <p:sp>
        <p:nvSpPr>
          <p:cNvPr id="64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Generate an Angular module with routing: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 new my-app --routing</a:t>
            </a:r>
          </a:p>
          <a:p>
            <a:pPr/>
            <a:r>
              <a:t>- Ensure `AppRoutingModule` is set up correctly.</a:t>
            </a:r>
          </a:p>
          <a:p>
            <a:pPr/>
            <a:r>
              <a:t>- Import `RouterModule` and configure routes in `app-routing.module.ts`.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Routes in Angular</a:t>
            </a:r>
          </a:p>
        </p:txBody>
      </p:sp>
      <p:sp>
        <p:nvSpPr>
          <p:cNvPr id="64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Routes are defined as an array of objects in `app-routing.module.ts`.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Example Route Configuration: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RouterModule, Routes } from '@angular/router';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HomeComponent } from './home/home.component';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AboutComponent } from './about/about.component';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routes: Routes = [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'', component: HomeComponent },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'about', component: AboutComponent },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[RouterModule.forRoot(routes)],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exports: [RouterModule]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AppRoutingModule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Navigating Between Routes using `routerLink`</a:t>
            </a:r>
          </a:p>
        </p:txBody>
      </p:sp>
      <p:sp>
        <p:nvSpPr>
          <p:cNvPr id="65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600"/>
              </a:spcBef>
              <a:defRPr sz="2560"/>
            </a:pPr>
            <a:r>
              <a:t>- `routerLink` provides a declarative way to navigate between routes.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- Example in HTML Template: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&lt;nav&gt;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&lt;a routerLink="/"&gt;Home&lt;/a&gt;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&lt;a routerLink="/about"&gt;About&lt;/a&gt;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&lt;/nav&gt;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- Advantages: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Uses Angular’s built-in navigation mechanism.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Prevents full-page reloads.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Navigating Programmatically using `router.navigate`</a:t>
            </a:r>
          </a:p>
        </p:txBody>
      </p:sp>
      <p:sp>
        <p:nvSpPr>
          <p:cNvPr id="65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Use `router.navigate()` method to navigate programmatically.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Example in a component: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import { Component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Router } from '@angular/router';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'app-home', template: `&lt;button (click)="goToAbout()"&gt;Go to About&lt;/button&gt;` 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HomeComponent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router: Router) {}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goToAbout()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this.router.navigate(['/about']);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Use Cases: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  - Navigating after a successful form submission.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  - Redirecting users dynamically.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Route Parameters</a:t>
            </a:r>
          </a:p>
        </p:txBody>
      </p:sp>
      <p:sp>
        <p:nvSpPr>
          <p:cNvPr id="65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6314" indent="-226314" defTabSz="301752">
              <a:spcBef>
                <a:spcPts val="500"/>
              </a:spcBef>
              <a:defRPr sz="2112"/>
            </a:pPr>
            <a:r>
              <a:t>- Route parameters allow dynamic values in routes.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- Example route with parameters: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routes: Routes = [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'user/:id', component: UserComponent }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- Accessing the parameter in a component: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ActivatedRoute } from '@angular/router';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constructor(private route: ActivatedRoute) {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this.route.params.subscribe(params =&gt; console.log(params['id']));</a:t>
            </a:r>
          </a:p>
          <a:p>
            <a:pPr marL="0" indent="0" defTabSz="301752">
              <a:spcBef>
                <a:spcPts val="500"/>
              </a:spcBef>
              <a:buSzTx/>
              <a:buFont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Redirecting and Wildcard Routes</a:t>
            </a:r>
          </a:p>
        </p:txBody>
      </p:sp>
      <p:sp>
        <p:nvSpPr>
          <p:cNvPr id="66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Redirecting a route:</a:t>
            </a:r>
          </a:p>
          <a:p>
            <a:pPr marL="0" indent="0" defTabSz="420623">
              <a:buSzTx/>
              <a:buFontTx/>
              <a:buNone/>
              <a:defRPr sz="29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{ path: '', redirectTo: '/home', pathMatch: 'full' }</a:t>
            </a:r>
          </a:p>
          <a:p>
            <a:pPr marL="315468" indent="-315468" defTabSz="420623">
              <a:defRPr sz="2944"/>
            </a:pPr>
            <a:r>
              <a:t>- Wildcard route for handling 404 pages:</a:t>
            </a:r>
          </a:p>
          <a:p>
            <a:pPr marL="0" indent="0" defTabSz="420623">
              <a:buSzTx/>
              <a:buFontTx/>
              <a:buNone/>
              <a:defRPr sz="29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 path: '', component: NotFoundComponent }</a:t>
            </a:r>
          </a:p>
          <a:p>
            <a:pPr marL="315468" indent="-315468" defTabSz="420623">
              <a:defRPr sz="2944"/>
            </a:pPr>
            <a:r>
              <a:t>- Why use these?</a:t>
            </a:r>
          </a:p>
          <a:p>
            <a:pPr marL="315468" indent="-315468" defTabSz="420623">
              <a:defRPr sz="2944"/>
            </a:pPr>
            <a:r>
              <a:t>  - Redirect users to a default route.</a:t>
            </a:r>
          </a:p>
          <a:p>
            <a:pPr marL="315468" indent="-315468" defTabSz="420623">
              <a:defRPr sz="2944"/>
            </a:pPr>
            <a:r>
              <a:t>  - Handle unknown URLs gracefully.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New Angular Project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3745" indent="-253745" defTabSz="338327">
              <a:spcBef>
                <a:spcPts val="500"/>
              </a:spcBef>
              <a:defRPr sz="2368"/>
            </a:pPr>
            <a:r>
              <a:t>- Step 1: Generate a New Project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- Run `ng new my-angular-app`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- CLI prompts will ask: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  - Enable Angular routing? (Yes/No)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  - Choose stylesheet format (CSS, SCSS, LESS)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- Step 2: Navigate to the Project Directory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- Run `cd my-angular-app`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- Step 3: Serve the Application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- Run `ng serve`</a:t>
            </a:r>
          </a:p>
          <a:p>
            <a:pPr marL="253745" indent="-253745" defTabSz="338327">
              <a:spcBef>
                <a:spcPts val="500"/>
              </a:spcBef>
              <a:defRPr sz="2368"/>
            </a:pPr>
            <a:r>
              <a:t>  - Open `http://localhost:4200/` in a browser to view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Angular Routing</a:t>
            </a:r>
          </a:p>
        </p:txBody>
      </p:sp>
      <p:sp>
        <p:nvSpPr>
          <p:cNvPr id="66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route parameters for dynamic data.</a:t>
            </a:r>
          </a:p>
          <a:p>
            <a:pPr/>
            <a:r>
              <a:t>- Use `routerLink` for navigation instead of raw `&lt;a href&gt;`.</a:t>
            </a:r>
          </a:p>
          <a:p>
            <a:pPr/>
            <a:r>
              <a:t>- Use lazy loading for better performance.</a:t>
            </a:r>
          </a:p>
          <a:p>
            <a:pPr/>
            <a:r>
              <a:t>- Define a fallback wildcard route for unknown paths.</a:t>
            </a:r>
          </a:p>
          <a:p>
            <a:pPr/>
            <a:r>
              <a:t>- Keep route configurations modular for better scalability.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66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Angular Routing enables efficient navigation between components.</a:t>
            </a:r>
          </a:p>
          <a:p>
            <a:pPr marL="318897" indent="-318897" defTabSz="425195">
              <a:defRPr sz="2976"/>
            </a:pPr>
            <a:r>
              <a:t>- Route configuration defines how components are displayed.</a:t>
            </a:r>
          </a:p>
          <a:p>
            <a:pPr marL="318897" indent="-318897" defTabSz="425195">
              <a:defRPr sz="2976"/>
            </a:pPr>
            <a:r>
              <a:t>- Navigation can be done declaratively (`routerLink`) or programmatically (`router.navigate`).</a:t>
            </a:r>
          </a:p>
          <a:p>
            <a:pPr marL="318897" indent="-318897" defTabSz="425195">
              <a:defRPr sz="2976"/>
            </a:pPr>
            <a:r>
              <a:t>- Following best practices ensures maintainable and scalable routing.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Routing: Parameters &amp; Fragments</a:t>
            </a:r>
          </a:p>
        </p:txBody>
      </p:sp>
      <p:sp>
        <p:nvSpPr>
          <p:cNvPr id="670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 Parameters, Query Parameters, and Fragments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What are Route and Query Parameters?</a:t>
            </a:r>
          </a:p>
        </p:txBody>
      </p:sp>
      <p:sp>
        <p:nvSpPr>
          <p:cNvPr id="67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Route Parameters: Pass dynamic values within the URL path.</a:t>
            </a:r>
          </a:p>
          <a:p>
            <a:pPr/>
            <a:r>
              <a:t>- Query Parameters: Pass optional values after the `?` in the URL.</a:t>
            </a:r>
          </a:p>
          <a:p>
            <a:pPr/>
            <a:r>
              <a:t>- Fragments: Navigate to a specific section of a page using `#fragment`.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Route Parameters</a:t>
            </a:r>
          </a:p>
        </p:txBody>
      </p:sp>
      <p:sp>
        <p:nvSpPr>
          <p:cNvPr id="67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Define parameters in the route configuration.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 routes: Routes = [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'user/:id', component: UserComponent }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/>
            <a:r>
              <a:t>- `:id` is a placeholder for dynamic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Accessing Route Parameters in a Component</a:t>
            </a:r>
          </a:p>
        </p:txBody>
      </p:sp>
      <p:sp>
        <p:nvSpPr>
          <p:cNvPr id="67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Use `ActivatedRoute` to retrieve route parameters.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ActivatedRoute } from '@angular/router';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Component, OnInit } from '@angular/core';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'app-user', template: `&lt;p&gt;User ID: {{ userId }}&lt;/p&gt;` })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UserComponent implements OnInit 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userId: string;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route: ActivatedRoute) {}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ngOnInit() 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this.userId = this.route.snapshot.paramMap.get('id');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Query Parameters in Routes</a:t>
            </a:r>
          </a:p>
        </p:txBody>
      </p:sp>
      <p:sp>
        <p:nvSpPr>
          <p:cNvPr id="68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Query parameters allow optional values in the URL.</a:t>
            </a:r>
          </a:p>
          <a:p>
            <a:pPr/>
            <a:r>
              <a:t>- Example Route with Query Parameters: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routes: Routes = [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'search', component: SearchComponent }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/>
            <a:r>
              <a:t>- URL: `/search?query=Angular`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Accessing Query Parameters in a Component</a:t>
            </a:r>
          </a:p>
        </p:txBody>
      </p:sp>
      <p:sp>
        <p:nvSpPr>
          <p:cNvPr id="68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5452" indent="-195452" defTabSz="260604">
              <a:spcBef>
                <a:spcPts val="400"/>
              </a:spcBef>
              <a:defRPr sz="1824"/>
            </a:pPr>
            <a:r>
              <a:t>- Use `ActivatedRoute` to retrieve query parameters.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import { ActivatedRoute } from '@angular/router';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Component, OnInit } from '@angular/core';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'app-search', template: `&lt;p&gt;Search Query: {{ query }}&lt;/p&gt;` })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SearchComponent implements OnInit {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query: string;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route: ActivatedRoute) {}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ngOnInit() {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this.route.queryParams.subscribe(params =&gt; {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this.query = params['query'];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});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Passing Query Parameters using `router.navigate()`</a:t>
            </a:r>
          </a:p>
        </p:txBody>
      </p:sp>
      <p:sp>
        <p:nvSpPr>
          <p:cNvPr id="68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Example of setting query parameters programmatically: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Router } from '@angular/router';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 } from '@angular/core';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'app-search', template: `&lt;button (click)="search()"&gt;Search&lt;/button&gt;` })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SearchComponent {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router: Router) {}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search() {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this.router.navigate(['/search'], { queryParams: { query: 'Angular' } });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Fragments in Angular Routing</a:t>
            </a:r>
          </a:p>
        </p:txBody>
      </p:sp>
      <p:sp>
        <p:nvSpPr>
          <p:cNvPr id="69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t>- Fragments allow navigation to specific page sections using `#fragment`.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- Example URL: `/about#team`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- Defining and Navigating to a Fragment: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this.router.navigate(['/about'], { fragment: 'team' });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- HTML Example: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&lt;a routerLink="/about" fragment="team"&gt;Go to Team Section&lt;/a&gt;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Angular?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Popular front-end framework by Google</a:t>
            </a:r>
          </a:p>
          <a:p>
            <a:pPr/>
            <a:r>
              <a:t>- Used for building dynamic and scalable web applications</a:t>
            </a:r>
          </a:p>
          <a:p>
            <a:pPr/>
            <a:r>
              <a:t>- Follows a component-based architecture</a:t>
            </a:r>
          </a:p>
          <a:p>
            <a:pPr/>
            <a:r>
              <a:t>- Provides built-in tools for performance optimization</a:t>
            </a:r>
          </a:p>
          <a:p>
            <a:pPr/>
            <a:r>
              <a:t>- Strong community support and long-term Google backing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4136"/>
            </a:lvl1pPr>
          </a:lstStyle>
          <a:p>
            <a:pPr/>
            <a:r>
              <a:t>Project Structure and Files (Overview)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Understanding the Angular Project Structure: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`src/` - Main source folder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`app/` - Contains main application logic (components, services, modules)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`assets/` - Stores static files like images and JSON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`environments/` - Configuration files for different environments (dev/prod)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`angular.json` - Angular project configuration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`package.json` - Lists dependencies and scripts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/>
            <a:r>
              <a:t>Accessing Fragments in a Component</a:t>
            </a:r>
          </a:p>
        </p:txBody>
      </p:sp>
      <p:sp>
        <p:nvSpPr>
          <p:cNvPr id="69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Use `ActivatedRoute` to retrieve fragments.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import { ActivatedRoute } from '@angular/router';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Component, OnInit } from '@angular/core';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'app-about', template: `&lt;p&gt;Fragment: {{ fragment }}&lt;/p&gt;` })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AboutComponent implements OnInit 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fragment: string;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route: ActivatedRoute) {}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ngOnInit() 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this.route.fragment.subscribe(frag =&gt; this.fragment = frag);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69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Route parameters pass dynamic values within the URL path.</a:t>
            </a:r>
          </a:p>
          <a:p>
            <a:pPr/>
            <a:r>
              <a:t>- Query parameters pass optional data and allow filtering.</a:t>
            </a:r>
          </a:p>
          <a:p>
            <a:pPr/>
            <a:r>
              <a:t>- Fragments allow navigation to specific sections of a page.</a:t>
            </a:r>
          </a:p>
          <a:p>
            <a:pPr/>
            <a:r>
              <a:t>- Using these features efficiently improves user experience and app functionality.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HTTP Interceptors</a:t>
            </a:r>
          </a:p>
        </p:txBody>
      </p:sp>
      <p:sp>
        <p:nvSpPr>
          <p:cNvPr id="700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Enhancing HTTP Requests with Interceptors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HTTP Interceptors?</a:t>
            </a:r>
          </a:p>
        </p:txBody>
      </p:sp>
      <p:sp>
        <p:nvSpPr>
          <p:cNvPr id="7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Interceptors modify HTTP requests and responses globally.</a:t>
            </a:r>
          </a:p>
          <a:p>
            <a:pPr/>
            <a:r>
              <a:t>- They allow logging, authentication, error handling, and request transformation.</a:t>
            </a:r>
          </a:p>
          <a:p>
            <a:pPr/>
            <a:r>
              <a:t>- Common use cases:</a:t>
            </a:r>
          </a:p>
          <a:p>
            <a:pPr/>
            <a:r>
              <a:t>  - Adding authentication tokens.</a:t>
            </a:r>
          </a:p>
          <a:p>
            <a:pPr/>
            <a:r>
              <a:t>  - Logging request and response data.</a:t>
            </a:r>
          </a:p>
          <a:p>
            <a:pPr/>
            <a:r>
              <a:t>  - Transforming or caching responses.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an HTTP Interceptor</a:t>
            </a:r>
          </a:p>
        </p:txBody>
      </p:sp>
      <p:sp>
        <p:nvSpPr>
          <p:cNvPr id="7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Import `HttpClientModule` in `app.module.ts` if not already included.</a:t>
            </a:r>
          </a:p>
          <a:p>
            <a:pPr/>
            <a:r>
              <a:t>- Create an Interceptor using Angular CLI: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 generate service interceptors/auth --skip-tests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Basic HTTP Interceptor</a:t>
            </a:r>
          </a:p>
        </p:txBody>
      </p:sp>
      <p:sp>
        <p:nvSpPr>
          <p:cNvPr id="7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5452" indent="-195452" defTabSz="260604">
              <a:spcBef>
                <a:spcPts val="400"/>
              </a:spcBef>
              <a:defRPr sz="1824"/>
            </a:pPr>
            <a:r>
              <a:t>- Interceptors implement the `HttpInterceptor` interface.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import { Injectable } from '@angular/core';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HttpInterceptor, HttpRequest, HttpHandler, HttpEvent } from '@angular/common/http';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Observable } from 'rxjs';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@Injectable()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AuthInterceptor implements HttpInterceptor {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intercept(req: HttpRequest&lt;any&gt;, next: HttpHandler): Observable&lt;HttpEvent&lt;any&gt;&gt; {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const modifiedReq = req.clone({ setHeaders: { Authorization: 'Bearer my-token' }});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next.handle(modifiedReq);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60604">
              <a:spcBef>
                <a:spcPts val="400"/>
              </a:spcBef>
              <a:buSzTx/>
              <a:buFontTx/>
              <a:buNone/>
              <a:defRPr sz="18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Registering the Interceptor in App Module</a:t>
            </a:r>
          </a:p>
        </p:txBody>
      </p:sp>
      <p:sp>
        <p:nvSpPr>
          <p:cNvPr id="7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2884" indent="-222884" defTabSz="297179">
              <a:spcBef>
                <a:spcPts val="400"/>
              </a:spcBef>
              <a:defRPr sz="2080"/>
            </a:pPr>
            <a:r>
              <a:t>- Provide the interceptor in `app.module.ts`.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HttpClientModule, HTTP_INTERCEPTORS } from '@angular/common/http';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AuthInterceptor } from './interceptors/auth.interceptor';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providers: [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{ provide: HTTP_INTERCEPTORS, useClass: AuthInterceptor, multi: true }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]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Logging Requests and Responses</a:t>
            </a:r>
          </a:p>
        </p:txBody>
      </p:sp>
      <p:sp>
        <p:nvSpPr>
          <p:cNvPr id="7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2884" indent="-222884" defTabSz="297179">
              <a:spcBef>
                <a:spcPts val="400"/>
              </a:spcBef>
              <a:defRPr sz="2080"/>
            </a:pPr>
            <a:r>
              <a:t>- Intercept requests and responses for debugging.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tap } from 'rxjs/operators';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LoggingInterceptor implements HttpInterceptor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intercept(req: HttpRequest&lt;any&gt;, next: HttpHandler): Observable&lt;HttpEvent&lt;any&gt;&gt;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console.log('Outgoing request:', req.url);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next.handle(req).pipe(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tap(event =&gt; console.log('Incoming response:', event))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);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 Handling with Interceptors</a:t>
            </a:r>
          </a:p>
        </p:txBody>
      </p:sp>
      <p:sp>
        <p:nvSpPr>
          <p:cNvPr id="7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8595" indent="-188595" defTabSz="251460">
              <a:spcBef>
                <a:spcPts val="400"/>
              </a:spcBef>
              <a:defRPr sz="1760"/>
            </a:pPr>
            <a:r>
              <a:t>- Intercept and handle HTTP errors globally.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catchError } from 'rxjs/operators';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throwError } from 'rxjs';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ErrorInterceptor implements HttpInterceptor {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intercept(req: HttpRequest&lt;any&gt;, next: HttpHandler): Observable&lt;HttpEvent&lt;any&gt;&gt; {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next.handle(req).pipe(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catchError(error =&gt; {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console.error('Error occurred:', error);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return throwError(() =&gt; error);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})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);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51460">
              <a:spcBef>
                <a:spcPts val="400"/>
              </a:spcBef>
              <a:buSzTx/>
              <a:buFontTx/>
              <a:buNone/>
              <a:defRPr sz="17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HTTP Interceptors</a:t>
            </a:r>
          </a:p>
        </p:txBody>
      </p:sp>
      <p:sp>
        <p:nvSpPr>
          <p:cNvPr id="7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multiple interceptors for modular functionality.</a:t>
            </a:r>
          </a:p>
          <a:p>
            <a:pPr/>
            <a:r>
              <a:t>- Use `clone()` to modify requests instead of directly mutating them.</a:t>
            </a:r>
          </a:p>
          <a:p>
            <a:pPr/>
            <a:r>
              <a:t>- Ensure error handling is centralized in interceptors.</a:t>
            </a:r>
          </a:p>
          <a:p>
            <a:pPr/>
            <a:r>
              <a:t>- Avoid intercepting specific endpoints (e.g., authentication endpoints).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Detailed Explanation of Core Folders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600"/>
              </a:spcBef>
              <a:defRPr sz="2560"/>
            </a:pPr>
            <a:r>
              <a:t>- `src/app/` (Main Application Code)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`app.component.ts` - Main root component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`app.module.ts` - Root module that bootstraps the application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`components/` - Folder where UI components are stored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- `src/assets/` (Static Assets)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Stores images, JSON files, and other static resources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- `src/environments/` (Environment Configuration)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  - Contains separate files for different environments (e.g., development, production)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7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HTTP Interceptors provide global request/response handling.</a:t>
            </a:r>
          </a:p>
          <a:p>
            <a:pPr/>
            <a:r>
              <a:t>- They are useful for authentication, logging, and error handling.</a:t>
            </a:r>
          </a:p>
          <a:p>
            <a:pPr/>
            <a:r>
              <a:t>- Following best practices ensures maintainable and scalable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Innovations: Deferrable Views</a:t>
            </a:r>
          </a:p>
        </p:txBody>
      </p:sp>
      <p:sp>
        <p:nvSpPr>
          <p:cNvPr id="727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 Loading with @defer Block, Performance &amp; User Experience Improvements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Deferrable Views?</a:t>
            </a:r>
          </a:p>
        </p:txBody>
      </p:sp>
      <p:sp>
        <p:nvSpPr>
          <p:cNvPr id="7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Deferrable Views allow for improved lazy loading in Angular.</a:t>
            </a:r>
          </a:p>
          <a:p>
            <a:pPr/>
            <a:r>
              <a:t>- Introduced in Angular 17 to improve performance and user experience.</a:t>
            </a:r>
          </a:p>
          <a:p>
            <a:pPr/>
            <a:r>
              <a:t>- Uses the `@defer` block to delay loading of components until needed.</a:t>
            </a:r>
          </a:p>
          <a:p>
            <a:pPr/>
            <a:r>
              <a:t>- Reduces initial bundle size, improving app load times.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 Loading with @defer Block</a:t>
            </a:r>
          </a:p>
        </p:txBody>
      </p:sp>
      <p:sp>
        <p:nvSpPr>
          <p:cNvPr id="7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500"/>
              </a:spcBef>
              <a:defRPr sz="2400"/>
            </a:pPr>
            <a:r>
              <a:t>- The `@defer` block enables on-demand component loading.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Triggers for loading can be interaction, visibility, or time delay.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Example Usage:</a:t>
            </a:r>
          </a:p>
          <a:p>
            <a:pPr marL="0" indent="0" defTabSz="342900">
              <a:spcBef>
                <a:spcPts val="50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@defer (on viewport)</a:t>
            </a:r>
          </a:p>
          <a:p>
            <a:pPr marL="0" indent="0" defTabSz="342900">
              <a:spcBef>
                <a:spcPts val="50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&lt;app-lazy-component&gt;&lt;/app-lazy-component&gt;</a:t>
            </a:r>
          </a:p>
          <a:p>
            <a:pPr marL="0" indent="0" defTabSz="342900">
              <a:spcBef>
                <a:spcPts val="50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@placeholder</a:t>
            </a:r>
          </a:p>
          <a:p>
            <a:pPr marL="0" indent="0" defTabSz="342900">
              <a:spcBef>
                <a:spcPts val="50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Loading...</a:t>
            </a:r>
          </a:p>
          <a:p>
            <a:pPr marL="0" indent="0" defTabSz="342900">
              <a:spcBef>
                <a:spcPts val="50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@error</a:t>
            </a:r>
          </a:p>
          <a:p>
            <a:pPr marL="0" indent="0" defTabSz="342900">
              <a:spcBef>
                <a:spcPts val="50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Failed to load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Triggers for @defer</a:t>
            </a:r>
          </a:p>
        </p:txBody>
      </p:sp>
      <p:sp>
        <p:nvSpPr>
          <p:cNvPr id="7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sz="2432"/>
            </a:pPr>
            <a:r>
              <a:t>- Triggers control when the component loads: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 - `on viewport`: Loads when the element enters the viewport.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 - `on interaction`: Loads when a user interacts (click, hover, focus).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 - `on timer(ms)`: Loads after a specified delay.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- Example of `on interaction`: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@defer (on interaction)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&lt;button&gt;Load Component&lt;/button&gt;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&lt;app-heavy-component&gt;&lt;/app-heavy-component&gt;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pPr/>
            <a:r>
              <a:t>Performance Improvements with @defer</a:t>
            </a:r>
          </a:p>
        </p:txBody>
      </p:sp>
      <p:sp>
        <p:nvSpPr>
          <p:cNvPr id="73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Reduces initial load time by deferring non-essential components.</a:t>
            </a:r>
          </a:p>
          <a:p>
            <a:pPr/>
            <a:r>
              <a:t>- Optimizes rendering, improving page responsiveness.</a:t>
            </a:r>
          </a:p>
          <a:p>
            <a:pPr/>
            <a:r>
              <a:t>- Less JavaScript execution upfront leads to a better user experience.</a:t>
            </a:r>
          </a:p>
          <a:p>
            <a:pPr/>
            <a:r>
              <a:t>- Speeds up navigation, especially in SPAs (Single Page Applications).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Experience Benefits</a:t>
            </a:r>
          </a:p>
        </p:txBody>
      </p:sp>
      <p:sp>
        <p:nvSpPr>
          <p:cNvPr id="74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Users see critical content faster.</a:t>
            </a:r>
          </a:p>
          <a:p>
            <a:pPr/>
            <a:r>
              <a:t>- Loading indicators (`@placeholder`) keep users informed.</a:t>
            </a:r>
          </a:p>
          <a:p>
            <a:pPr/>
            <a:r>
              <a:t>- Reduces UI blocking by avoiding unnecessary rendering.</a:t>
            </a:r>
          </a:p>
          <a:p>
            <a:pPr/>
            <a:r>
              <a:t>- Optimized memory usage prevents lag on low-end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sz="4004"/>
            </a:lvl1pPr>
          </a:lstStyle>
          <a:p>
            <a:pPr/>
            <a:r>
              <a:t>Using @placeholder and @error Blocks</a:t>
            </a:r>
          </a:p>
        </p:txBody>
      </p:sp>
      <p:sp>
        <p:nvSpPr>
          <p:cNvPr id="74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Enhances user experience during loading and errors.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@defer (on timer(2000))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&lt;app-chart&gt;&lt;/app-chart&gt;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@placeholder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&lt;p&gt;Loading chart...&lt;/p&gt;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@error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&lt;p&gt;Could not load data.&lt;/p&gt;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Deferrable Views</a:t>
            </a:r>
          </a:p>
        </p:txBody>
      </p:sp>
      <p:sp>
        <p:nvSpPr>
          <p:cNvPr id="7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`@defer` for heavy components that are not immediately needed.</a:t>
            </a:r>
          </a:p>
          <a:p>
            <a:pPr/>
            <a:r>
              <a:t>- Combine `on viewport` and `on interaction` for seamless user experience.</a:t>
            </a:r>
          </a:p>
          <a:p>
            <a:pPr/>
            <a:r>
              <a:t>- Always include `@placeholder` and `@error` to handle loading issues gracefully.</a:t>
            </a:r>
          </a:p>
          <a:p>
            <a:pPr/>
            <a:r>
              <a:t>- Avoid excessive deferral to prevent delayed content rendering.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75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`@defer` improves Angular app performance and user experience.</a:t>
            </a:r>
          </a:p>
          <a:p>
            <a:pPr/>
            <a:r>
              <a:t>- Reduces initial load time and optimizes rendering.</a:t>
            </a:r>
          </a:p>
          <a:p>
            <a:pPr/>
            <a:r>
              <a:t>- Different triggers allow fine control over component loading.</a:t>
            </a:r>
          </a:p>
          <a:p>
            <a:pPr/>
            <a:r>
              <a:t>- Following best practices ensures a smooth and fast Angular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Angular CLI Commands for Managing Project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Generating Components, Services, and Modules: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`ng generate component my-component` (Creates a new component)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`ng generate service my-service` (Creates a new service)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`ng generate module my-module` (Creates a new module)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Running and Building the Application: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`ng serve` (Runs the application locally)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`ng build` (Compiles the project for deployment)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New Declarative Control Flow</a:t>
            </a:r>
          </a:p>
        </p:txBody>
      </p:sp>
      <p:sp>
        <p:nvSpPr>
          <p:cNvPr id="754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3104"/>
            </a:lvl1pPr>
          </a:lstStyle>
          <a:p>
            <a:pPr/>
            <a:r>
              <a:t>@if, @else, @switch, @case, @default, @for, @empty &amp; Comparison with *ngIf, *ngSwitch, *ngFor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Introduction to New Declarative Control Flow</a:t>
            </a:r>
          </a:p>
        </p:txBody>
      </p:sp>
      <p:sp>
        <p:nvSpPr>
          <p:cNvPr id="75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Angular 17 introduces a new declarative control flow syntax.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Uses `@if`, `@else`, `@switch`, `@case`, `@default`, `@for`, and `@empty`.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Benefits: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Improved readability and maintainability.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More consistent syntax with modern programming paradigms.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Performance improvements by optimizing template rendering.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`@if` and `@else`</a:t>
            </a:r>
          </a:p>
        </p:txBody>
      </p:sp>
      <p:sp>
        <p:nvSpPr>
          <p:cNvPr id="76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Replaces `*ngIf` for cleaner conditional rendering.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@if (isLoggedIn) {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&lt;p&gt;Welcome back!&lt;/p&gt;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 @else {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&lt;p&gt;Please log in.&lt;/p&gt;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Using `@switch`, `@case`, and `@default`</a:t>
            </a:r>
          </a:p>
        </p:txBody>
      </p:sp>
      <p:sp>
        <p:nvSpPr>
          <p:cNvPr id="76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sz="2144"/>
            </a:pPr>
            <a:r>
              <a:t>- Replaces `*ngSwitch` for handling multiple conditions.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@switch (userRole)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@case ('admin')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&lt;p&gt;Admin Dashboard&lt;/p&gt;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@case ('user')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&lt;p&gt;User Dashboard&lt;/p&gt;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@default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&lt;p&gt;Guest View&lt;/p&gt;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`@for` and `@empty`</a:t>
            </a:r>
          </a:p>
        </p:txBody>
      </p:sp>
      <p:sp>
        <p:nvSpPr>
          <p:cNvPr id="76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Replaces `*ngFor` for iterating over lists.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@for (user of users; track user.id) {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&lt;p&gt;{{ user.name }}&lt;/p&gt;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 @empty {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&lt;p&gt;No users found.&lt;/p&gt;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Comparison with `*ngIf`, `*ngSwitch`, `*ngFor`</a:t>
            </a:r>
          </a:p>
        </p:txBody>
      </p:sp>
      <p:sp>
        <p:nvSpPr>
          <p:cNvPr id="76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Key Differences: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`@if` is more readable and cleaner than `*ngIf`.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`@switch` provides a more structured syntax compared to `*ngSwitch`.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`@for` provides better tracking and performance benefits over `*ngFor`.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Example of old vs new syntax: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&lt;!-- Old *ngIf --&gt;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&lt;div *ngIf="isLoggedIn; else loginTemplate"&gt;Welcome back!&lt;/div&gt;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&lt;ng-template #loginTemplate&gt;&lt;p&gt;Please log in.&lt;/p&gt;&lt;/ng-template&gt;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&lt;!-- New @if --&gt;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@if (isLoggedIn) { &lt;p&gt;Welcome back!&lt;/p&gt; } @else { &lt;p&gt;Please log in.&lt;/p&gt;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Improvements</a:t>
            </a:r>
          </a:p>
        </p:txBody>
      </p:sp>
      <p:sp>
        <p:nvSpPr>
          <p:cNvPr id="77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Why is the new syntax better?</a:t>
            </a:r>
          </a:p>
          <a:p>
            <a:pPr/>
            <a:r>
              <a:t>- Optimized compilation: Faster execution and better memory management.</a:t>
            </a:r>
          </a:p>
          <a:p>
            <a:pPr/>
            <a:r>
              <a:t>- More declarative: Keeps templates cleaner and easier to maintain.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@for (item of items; track item.id) { &lt;p&gt;{{ item.name }}&lt;/p&gt;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Best Practices for Using New Control Flow Syntax</a:t>
            </a:r>
          </a:p>
        </p:txBody>
      </p:sp>
      <p:sp>
        <p:nvSpPr>
          <p:cNvPr id="77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`@if` for simpler and cleaner conditional logic.</a:t>
            </a:r>
          </a:p>
          <a:p>
            <a:pPr/>
            <a:r>
              <a:t>- Use `@switch` instead of multiple `@if` conditions.</a:t>
            </a:r>
          </a:p>
          <a:p>
            <a:pPr/>
            <a:r>
              <a:t>- Use `@for` with `track` for better performance and stability.</a:t>
            </a:r>
          </a:p>
          <a:p>
            <a:pPr/>
            <a:r>
              <a:t>- Use `@empty` to handle empty lists gracefully.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77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17's new control flow syntax improves readability and performance.</a:t>
            </a:r>
          </a:p>
          <a:p>
            <a:pPr/>
            <a:r>
              <a:t>- Replaces `*ngIf`, `*ngSwitch`, and `*ngFor` with a more modern and maintainable syntax.</a:t>
            </a:r>
          </a:p>
          <a:p>
            <a:pPr/>
            <a:r>
              <a:t>- Adopting these changes leads to better structured and performant Angular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Improved Server-Side Rendering (SSR)</a:t>
            </a:r>
          </a:p>
        </p:txBody>
      </p:sp>
      <p:sp>
        <p:nvSpPr>
          <p:cNvPr id="78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Faster Builds, More Efficient Rendering, and Simplified Setup &amp;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Project Structure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Follow a modular approach: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Keep related components, services, and modules grouped together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Use meaningful file and folder names: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Example: `auth.service.ts` instead of `service1.ts`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Keep the `app.module.ts` clean: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Register only necessary components and services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Separate concerns: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Components should handle UI, services should handle business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Introduction to Server-Side Rendering (SSR)</a:t>
            </a:r>
          </a:p>
        </p:txBody>
      </p:sp>
      <p:sp>
        <p:nvSpPr>
          <p:cNvPr id="78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SSR enables Angular applications to render on the server before sending HTML to the browser.</a:t>
            </a:r>
          </a:p>
          <a:p>
            <a:pPr/>
            <a:r>
              <a:t>- Benefits of SSR:</a:t>
            </a:r>
          </a:p>
          <a:p>
            <a:pPr/>
            <a:r>
              <a:t>  - Faster initial page load times.</a:t>
            </a:r>
          </a:p>
          <a:p>
            <a:pPr/>
            <a:r>
              <a:t>  - Improved search engine optimization (SEO).</a:t>
            </a:r>
          </a:p>
          <a:p>
            <a:pPr/>
            <a:r>
              <a:t>  - Better performance on low-power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Faster Builds in Angular 17 SSR</a:t>
            </a:r>
          </a:p>
        </p:txBody>
      </p:sp>
      <p:sp>
        <p:nvSpPr>
          <p:cNvPr id="78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- Angular 17 introduces performance optimizations for SSR.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- Key improvements: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Uses the new application build system for SSR.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Reduces bundle size and improves memory efficiency.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Faster rendering with improved hydration techniques.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Supports lazy-loading components at the server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More Efficient Rendering with Angular 17 SSR</a:t>
            </a:r>
          </a:p>
        </p:txBody>
      </p:sp>
      <p:sp>
        <p:nvSpPr>
          <p:cNvPr id="79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sz="2432"/>
            </a:pPr>
            <a:r>
              <a:t>- SSR in Angular 17 improves rendering speed by: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 - Enabling partial hydration for reusing pre-rendered content.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 - Avoiding unnecessary client-side re-renders.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 - Reducing JavaScript execution time on the client.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- Example of improved SSR output: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&lt;app-root&gt;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&lt;h1&gt;Welcome to Angular SSR&lt;/h1&gt;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&lt;p&gt;Rendered on the server, hydrated on the client.&lt;/p&gt;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&lt;/app-root&gt;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Simplified Setup and Integration</a:t>
            </a:r>
          </a:p>
        </p:txBody>
      </p:sp>
      <p:sp>
        <p:nvSpPr>
          <p:cNvPr id="79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sz="2144"/>
            </a:pPr>
            <a:r>
              <a:t>- Angular 17 makes SSR setup easier with the following: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Step 1: Generate SSR Support: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 add @angular/ssr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Step 2: Run SSR Server: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npm run dev:ssr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Step 3: Configure Express for Custom SSR (Optional)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import 'zone.js/node';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express from 'express';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ngExpressEngine } from '@angular/platform-server';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AppServerModule } from './src/main.server';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SSR vs. Traditional CSR</a:t>
            </a:r>
          </a:p>
        </p:txBody>
      </p:sp>
      <p:graphicFrame>
        <p:nvGraphicFramePr>
          <p:cNvPr id="796" name="Table 2"/>
          <p:cNvGraphicFramePr/>
          <p:nvPr/>
        </p:nvGraphicFramePr>
        <p:xfrm>
          <a:off x="457200" y="1371600"/>
          <a:ext cx="8229600" cy="2286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Angular SSR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Traditional CSR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First Load Speed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Faster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Slower (JS Processing)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SEO Optimization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Better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Limited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JavaScript Load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Lower (Pre-rendered HTML)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Higher (Full Client-Side)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Complexity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Higher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Easier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SSR in Angular 17</a:t>
            </a:r>
          </a:p>
        </p:txBody>
      </p:sp>
      <p:sp>
        <p:nvSpPr>
          <p:cNvPr id="7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lazy-loading for routes and modules to improve performance.</a:t>
            </a:r>
          </a:p>
          <a:p>
            <a:pPr/>
            <a:r>
              <a:t>- Optimize API calls by caching frequently accessed data on the server.</a:t>
            </a:r>
          </a:p>
          <a:p>
            <a:pPr/>
            <a:r>
              <a:t>- Enable progressive hydration to speed up client-side rendering.</a:t>
            </a:r>
          </a:p>
          <a:p>
            <a:pPr/>
            <a:r>
              <a:t>- Ensure all application code is compatible with SSR (e.g., no direct DOM manipulations).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8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improves SSR with faster builds and better efficiency.</a:t>
            </a:r>
          </a:p>
          <a:p>
            <a:pPr/>
            <a:r>
              <a:t>- Setup is now easier using `@angular/ssr` and Express integration.</a:t>
            </a:r>
          </a:p>
          <a:p>
            <a:pPr/>
            <a:r>
              <a:t>- SSR boosts performance, SEO, and user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Performance Enhancements</a:t>
            </a:r>
          </a:p>
        </p:txBody>
      </p:sp>
      <p:sp>
        <p:nvSpPr>
          <p:cNvPr id="80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esbuild Integration for Faster Builds &amp; Vite as Default Dev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Introduction to Performance Enhancements in Angular 17</a:t>
            </a:r>
          </a:p>
        </p:txBody>
      </p:sp>
      <p:sp>
        <p:nvSpPr>
          <p:cNvPr id="8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introduces major performance upgrades.</a:t>
            </a:r>
          </a:p>
          <a:p>
            <a:pPr/>
            <a:r>
              <a:t>- Key Enhancements:</a:t>
            </a:r>
          </a:p>
          <a:p>
            <a:pPr/>
            <a:r>
              <a:t>  - esbuild integration for ultra-fast builds.</a:t>
            </a:r>
          </a:p>
          <a:p>
            <a:pPr/>
            <a:r>
              <a:t>  - Vite as the default development server.</a:t>
            </a:r>
          </a:p>
          <a:p>
            <a:pPr/>
            <a:r>
              <a:t>  - Reduced bundle size and improved runtime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esbuild?</a:t>
            </a:r>
          </a:p>
        </p:txBody>
      </p:sp>
      <p:sp>
        <p:nvSpPr>
          <p:cNvPr id="8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esbuild is a highly optimized JavaScript bundler and minifier.</a:t>
            </a:r>
          </a:p>
          <a:p>
            <a:pPr marL="325754" indent="-325754" defTabSz="434340">
              <a:defRPr sz="3040"/>
            </a:pPr>
            <a:r>
              <a:t>- Key Benefits:</a:t>
            </a:r>
          </a:p>
          <a:p>
            <a:pPr marL="325754" indent="-325754" defTabSz="434340">
              <a:defRPr sz="3040"/>
            </a:pPr>
            <a:r>
              <a:t>  - Builds are 100x faster than traditional tools.</a:t>
            </a:r>
          </a:p>
          <a:p>
            <a:pPr marL="325754" indent="-325754" defTabSz="434340">
              <a:defRPr sz="3040"/>
            </a:pPr>
            <a:r>
              <a:t>  - Uses parallel processing for performance gains.</a:t>
            </a:r>
          </a:p>
          <a:p>
            <a:pPr marL="325754" indent="-325754" defTabSz="434340">
              <a:defRPr sz="3040"/>
            </a:pPr>
            <a:r>
              <a:t>  - Reduces JavaScript bundle size significantly.</a:t>
            </a:r>
          </a:p>
          <a:p>
            <a:pPr marL="325754" indent="-325754" defTabSz="434340">
              <a:defRPr sz="3040"/>
            </a:pPr>
            <a:r>
              <a:t>  - Supports tree-shaking and dead code elimination.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The Angular CLI simplifies project setup and management.</a:t>
            </a:r>
          </a:p>
          <a:p>
            <a:pPr/>
            <a:r>
              <a:t>- Understanding project structure helps maintain scalability and readability.</a:t>
            </a:r>
          </a:p>
          <a:p>
            <a:pPr/>
            <a:r>
              <a:t>- Using best practices ensures maintainability and smooth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esbuild Integration in Angular 17</a:t>
            </a:r>
          </a:p>
        </p:txBody>
      </p:sp>
      <p:sp>
        <p:nvSpPr>
          <p:cNvPr id="8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esbuild replaces Webpack for production builds.</a:t>
            </a:r>
          </a:p>
          <a:p>
            <a:pPr marL="325754" indent="-325754" defTabSz="434340">
              <a:defRPr sz="3040"/>
            </a:pPr>
            <a:r>
              <a:t>- Angular CLI automatically configures esbuild.</a:t>
            </a:r>
          </a:p>
          <a:p>
            <a:pPr marL="325754" indent="-325754" defTabSz="434340">
              <a:defRPr sz="3040"/>
            </a:pPr>
            <a:r>
              <a:t>- How to enable esbuild manually: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ng build --configuration=production</a:t>
            </a:r>
          </a:p>
          <a:p>
            <a:pPr marL="325754" indent="-325754" defTabSz="434340">
              <a:defRPr sz="3040"/>
            </a:pPr>
            <a:r>
              <a:t>- Performance improvement example:</a:t>
            </a:r>
          </a:p>
          <a:p>
            <a:pPr marL="325754" indent="-325754" defTabSz="434340">
              <a:defRPr sz="3040"/>
            </a:pPr>
            <a:r>
              <a:t>  - Angular 16 Webpack build time: 30s</a:t>
            </a:r>
          </a:p>
          <a:p>
            <a:pPr marL="325754" indent="-325754" defTabSz="434340">
              <a:defRPr sz="3040"/>
            </a:pPr>
            <a:r>
              <a:t>  - Angular 17 esbuild time: 3s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Vite?</a:t>
            </a:r>
          </a:p>
        </p:txBody>
      </p:sp>
      <p:sp>
        <p:nvSpPr>
          <p:cNvPr id="8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429768">
              <a:defRPr sz="3008"/>
            </a:pPr>
            <a:r>
              <a:t>- Vite is a modern frontend build tool for instant development.</a:t>
            </a:r>
          </a:p>
          <a:p>
            <a:pPr marL="322325" indent="-322325" defTabSz="429768">
              <a:defRPr sz="3008"/>
            </a:pPr>
            <a:r>
              <a:t>- Key Features:</a:t>
            </a:r>
          </a:p>
          <a:p>
            <a:pPr marL="322325" indent="-322325" defTabSz="429768">
              <a:defRPr sz="3008"/>
            </a:pPr>
            <a:r>
              <a:t>  - Lightning-fast Hot Module Replacement (HMR).</a:t>
            </a:r>
          </a:p>
          <a:p>
            <a:pPr marL="322325" indent="-322325" defTabSz="429768">
              <a:defRPr sz="3008"/>
            </a:pPr>
            <a:r>
              <a:t>  - Uses esbuild for pre-bundling dependencies.</a:t>
            </a:r>
          </a:p>
          <a:p>
            <a:pPr marL="322325" indent="-322325" defTabSz="429768">
              <a:defRPr sz="3008"/>
            </a:pPr>
            <a:r>
              <a:t>  - Supports on-demand compilation for faster updates.</a:t>
            </a:r>
          </a:p>
          <a:p>
            <a:pPr marL="322325" indent="-322325" defTabSz="429768">
              <a:defRPr sz="3008"/>
            </a:pPr>
            <a:r>
              <a:t>  - Works seamlessly with TypeScript and Angular.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Vite as Default Development Server in Angular 17</a:t>
            </a:r>
          </a:p>
        </p:txBody>
      </p:sp>
      <p:sp>
        <p:nvSpPr>
          <p:cNvPr id="8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replaces Webpack Dev Server with Vite.</a:t>
            </a:r>
          </a:p>
          <a:p>
            <a:pPr/>
            <a:r>
              <a:t>- How to start Vite-powered dev server: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ng serve</a:t>
            </a:r>
          </a:p>
          <a:p>
            <a:pPr/>
            <a:r>
              <a:t>- Comparison:</a:t>
            </a:r>
          </a:p>
          <a:p>
            <a:pPr/>
            <a:r>
              <a:t>  - Webpack HMR: ~3-5 seconds per change</a:t>
            </a:r>
          </a:p>
          <a:p>
            <a:pPr/>
            <a:r>
              <a:t>  - Vite HMR: &lt;100ms per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esbuild + Vite vs. Webpack</a:t>
            </a:r>
          </a:p>
        </p:txBody>
      </p:sp>
      <p:graphicFrame>
        <p:nvGraphicFramePr>
          <p:cNvPr id="823" name="Table 2"/>
          <p:cNvGraphicFramePr/>
          <p:nvPr/>
        </p:nvGraphicFramePr>
        <p:xfrm>
          <a:off x="457200" y="1371600"/>
          <a:ext cx="8229600" cy="2286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esbuild + Vite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Webpack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Build Speed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10x faster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Slower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Hot Reload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Instant (HMR)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Delayed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Bundle Size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Smaller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Larger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Complexity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Lower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Higher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Best Practices for Maximizing Performance in Angular 17</a:t>
            </a:r>
          </a:p>
        </p:txBody>
      </p:sp>
      <p:sp>
        <p:nvSpPr>
          <p:cNvPr id="8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lazy-loading for modules to reduce initial load time.</a:t>
            </a:r>
          </a:p>
          <a:p>
            <a:pPr/>
            <a:r>
              <a:t>- Enable esbuild for production builds to optimize performance.</a:t>
            </a:r>
          </a:p>
          <a:p>
            <a:pPr/>
            <a:r>
              <a:t>- Use Vite’s HMR for rapid local development.</a:t>
            </a:r>
          </a:p>
          <a:p>
            <a:pPr/>
            <a:r>
              <a:t>- Leverage tree-shaking to eliminate unused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8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delivers faster builds with esbuild integration.</a:t>
            </a:r>
          </a:p>
          <a:p>
            <a:pPr/>
            <a:r>
              <a:t>- Vite dramatically improves the development experience.</a:t>
            </a:r>
          </a:p>
          <a:p>
            <a:pPr/>
            <a:r>
              <a:t>- Adopting these enhancements leads to better developer productivity and app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Other Notable Features</a:t>
            </a:r>
          </a:p>
        </p:txBody>
      </p:sp>
      <p:sp>
        <p:nvSpPr>
          <p:cNvPr id="83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5.2 Support, Router Refactoring, and Node.js 18.13.0 Minimum Support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Introduction to Notable Features in Angular 17</a:t>
            </a:r>
          </a:p>
        </p:txBody>
      </p:sp>
      <p:sp>
        <p:nvSpPr>
          <p:cNvPr id="83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brings improvements beyond performance and SSR.</a:t>
            </a:r>
          </a:p>
          <a:p>
            <a:pPr/>
            <a:r>
              <a:t>- Key Enhancements:</a:t>
            </a:r>
          </a:p>
          <a:p>
            <a:pPr/>
            <a:r>
              <a:t>  - Full support for TypeScript 5.2.</a:t>
            </a:r>
          </a:p>
          <a:p>
            <a:pPr/>
            <a:r>
              <a:t>  - Router Refactoring for better modularization.</a:t>
            </a:r>
          </a:p>
          <a:p>
            <a:pPr/>
            <a:r>
              <a:t>  - Node.js 18.13.0 as the new minimum version.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TypeScript 5.2 Support in Angular 17</a:t>
            </a:r>
          </a:p>
        </p:txBody>
      </p:sp>
      <p:sp>
        <p:nvSpPr>
          <p:cNvPr id="8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6600" indent="-236600" defTabSz="315468">
              <a:spcBef>
                <a:spcPts val="500"/>
              </a:spcBef>
              <a:defRPr sz="2208"/>
            </a:pPr>
            <a:r>
              <a:t>- Angular 17 fully supports TypeScript 5.2.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- Key Benefits: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  - Improved performance and better type safety.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  - Decorator Improvements: More flexible and optimized decorators.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  - Enhanced `satisfies` Operator: Ensures correct type inference.</a:t>
            </a:r>
          </a:p>
          <a:p>
            <a:pPr marL="0" indent="0" defTabSz="315468">
              <a:spcBef>
                <a:spcPts val="500"/>
              </a:spcBef>
              <a:buSzTx/>
              <a:buFont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interface User {</a:t>
            </a:r>
          </a:p>
          <a:p>
            <a:pPr marL="0" indent="0" defTabSz="315468">
              <a:spcBef>
                <a:spcPts val="500"/>
              </a:spcBef>
              <a:buSzTx/>
              <a:buFont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string;</a:t>
            </a:r>
          </a:p>
          <a:p>
            <a:pPr marL="0" indent="0" defTabSz="315468">
              <a:spcBef>
                <a:spcPts val="500"/>
              </a:spcBef>
              <a:buSzTx/>
              <a:buFont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age: number;</a:t>
            </a:r>
          </a:p>
          <a:p>
            <a:pPr marL="0" indent="0" defTabSz="315468">
              <a:spcBef>
                <a:spcPts val="500"/>
              </a:spcBef>
              <a:buSzTx/>
              <a:buFont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 defTabSz="315468">
              <a:spcBef>
                <a:spcPts val="500"/>
              </a:spcBef>
              <a:buSzTx/>
              <a:buFont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user = { name: 'Alice', age: 25 } satisfies User;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Router Refactoring in Angular 17</a:t>
            </a:r>
          </a:p>
        </p:txBody>
      </p:sp>
      <p:sp>
        <p:nvSpPr>
          <p:cNvPr id="8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0029" indent="-240029" defTabSz="320039">
              <a:spcBef>
                <a:spcPts val="500"/>
              </a:spcBef>
              <a:defRPr sz="2240"/>
            </a:pPr>
            <a:r>
              <a:t>- Angular 17 refactored the Router for improved flexibility.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- Key Enhancements: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  - Better modularization and performance.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  - More efficient lazy loading.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  - Support for `@if` and declarative control flow within routes.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- Example of Route Configuration:</a:t>
            </a:r>
          </a:p>
          <a:p>
            <a:pPr marL="0" indent="0" defTabSz="320039">
              <a:spcBef>
                <a:spcPts val="500"/>
              </a:spcBef>
              <a:buSzTx/>
              <a:buFontTx/>
              <a:buNone/>
              <a:defRPr sz="22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routes: Routes = [</a:t>
            </a:r>
          </a:p>
          <a:p>
            <a:pPr marL="0" indent="0" defTabSz="320039">
              <a:spcBef>
                <a:spcPts val="500"/>
              </a:spcBef>
              <a:buSzTx/>
              <a:buFontTx/>
              <a:buNone/>
              <a:defRPr sz="22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'home', component: HomeComponent },</a:t>
            </a:r>
          </a:p>
          <a:p>
            <a:pPr marL="0" indent="0" defTabSz="320039">
              <a:spcBef>
                <a:spcPts val="500"/>
              </a:spcBef>
              <a:buSzTx/>
              <a:buFontTx/>
              <a:buNone/>
              <a:defRPr sz="22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'dashboard', loadComponent: () =&gt; import('./dashboard.component') }</a:t>
            </a:r>
          </a:p>
          <a:p>
            <a:pPr marL="0" indent="0" defTabSz="320039">
              <a:spcBef>
                <a:spcPts val="500"/>
              </a:spcBef>
              <a:buSzTx/>
              <a:buFontTx/>
              <a:buNone/>
              <a:defRPr sz="22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Overview of Development Environment Setup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Why Setup Matters?</a:t>
            </a:r>
          </a:p>
          <a:p>
            <a:pPr marL="332613" indent="-332613" defTabSz="443484">
              <a:defRPr sz="3104"/>
            </a:pPr>
            <a:r>
              <a:t>  - Ensures a smooth development workflow</a:t>
            </a:r>
          </a:p>
          <a:p>
            <a:pPr marL="332613" indent="-332613" defTabSz="443484">
              <a:defRPr sz="3104"/>
            </a:pPr>
            <a:r>
              <a:t>  - Provides necessary tools and dependencies for Angular</a:t>
            </a:r>
          </a:p>
          <a:p>
            <a:pPr marL="332613" indent="-332613" defTabSz="443484">
              <a:defRPr sz="3104"/>
            </a:pPr>
            <a:r>
              <a:t>- Steps Involved:</a:t>
            </a:r>
          </a:p>
          <a:p>
            <a:pPr marL="332613" indent="-332613" defTabSz="443484">
              <a:defRPr sz="3104"/>
            </a:pPr>
            <a:r>
              <a:t>  - Install Node.js &amp; npm/yarn</a:t>
            </a:r>
          </a:p>
          <a:p>
            <a:pPr marL="332613" indent="-332613" defTabSz="443484">
              <a:defRPr sz="3104"/>
            </a:pPr>
            <a:r>
              <a:t>  - Install Angular CLI</a:t>
            </a:r>
          </a:p>
          <a:p>
            <a:pPr marL="332613" indent="-332613" defTabSz="443484">
              <a:defRPr sz="3104"/>
            </a:pPr>
            <a:r>
              <a:t>  - Verify setup and create a new Angular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Node.js 18.13.0 as the Minimum Support Version</a:t>
            </a:r>
          </a:p>
        </p:txBody>
      </p:sp>
      <p:sp>
        <p:nvSpPr>
          <p:cNvPr id="8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- Angular 17 now requires Node.js 18.13.0 or higher.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Reasons for this change: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Improved security and stability.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Full compatibility with modern JavaScript features.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Better performance for server-side applications.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How to check your Node.js version:</a:t>
            </a:r>
          </a:p>
          <a:p>
            <a:pPr marL="0" indent="0" defTabSz="352043">
              <a:spcBef>
                <a:spcPts val="500"/>
              </a:spcBef>
              <a:buSzTx/>
              <a:buFont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node -v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How to upgrade to the latest Node.js version:</a:t>
            </a:r>
          </a:p>
          <a:p>
            <a:pPr marL="0" indent="0" defTabSz="352043">
              <a:spcBef>
                <a:spcPts val="500"/>
              </a:spcBef>
              <a:buSzTx/>
              <a:buFont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nvm install 18</a:t>
            </a:r>
          </a:p>
          <a:p>
            <a:pPr marL="0" indent="0" defTabSz="352043">
              <a:spcBef>
                <a:spcPts val="500"/>
              </a:spcBef>
              <a:buSzTx/>
              <a:buFont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nvm use 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Summary of Notable Features in Angular 17</a:t>
            </a:r>
          </a:p>
        </p:txBody>
      </p:sp>
      <p:sp>
        <p:nvSpPr>
          <p:cNvPr id="8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/>
            </a:pPr>
            <a:r>
              <a:t>- TypeScript 5.2 brings improved type safety and performance.</a:t>
            </a:r>
          </a:p>
          <a:p>
            <a:pPr marL="339470" indent="-339470" defTabSz="452627">
              <a:defRPr sz="3168"/>
            </a:pPr>
            <a:r>
              <a:t>- Router refactoring improves modularization and lazy loading.</a:t>
            </a:r>
          </a:p>
          <a:p>
            <a:pPr marL="339470" indent="-339470" defTabSz="452627">
              <a:defRPr sz="3168"/>
            </a:pPr>
            <a:r>
              <a:t>- Node.js 18.13.0 is now required for better security and efficiency.</a:t>
            </a:r>
          </a:p>
          <a:p>
            <a:pPr marL="339470" indent="-339470" defTabSz="452627">
              <a:defRPr sz="3168"/>
            </a:pPr>
            <a:r>
              <a:t>- These upgrades help Angular developers build faster, safer, and more modular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8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continues to evolve with modern web development standards.</a:t>
            </a:r>
          </a:p>
          <a:p>
            <a:pPr/>
            <a:r>
              <a:t>- Developers benefit from better TypeScript support, optimized routing, and a stable Node.js runtime.</a:t>
            </a:r>
          </a:p>
          <a:p>
            <a:pPr/>
            <a:r>
              <a:t>- Upgrading to Angular 17 ensures you stay up to date with the latest best practices.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Signals and State</a:t>
            </a:r>
          </a:p>
        </p:txBody>
      </p:sp>
      <p:sp>
        <p:nvSpPr>
          <p:cNvPr id="85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Signals?, Reading and Modifying Signal Values, and the Update Signal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Introduction to Signals in Angular 17</a:t>
            </a:r>
          </a:p>
        </p:txBody>
      </p:sp>
      <p:sp>
        <p:nvSpPr>
          <p:cNvPr id="85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Signals provide a new way to manage state and reactivity.</a:t>
            </a:r>
          </a:p>
          <a:p>
            <a:pPr marL="325754" indent="-325754" defTabSz="434340">
              <a:defRPr sz="3040"/>
            </a:pPr>
            <a:r>
              <a:t>- Key Benefits:</a:t>
            </a:r>
          </a:p>
          <a:p>
            <a:pPr marL="325754" indent="-325754" defTabSz="434340">
              <a:defRPr sz="3040"/>
            </a:pPr>
            <a:r>
              <a:t>  - Eliminates unnecessary component re-renders.</a:t>
            </a:r>
          </a:p>
          <a:p>
            <a:pPr marL="325754" indent="-325754" defTabSz="434340">
              <a:defRPr sz="3040"/>
            </a:pPr>
            <a:r>
              <a:t>  - More efficient than traditional RxJS Observables.</a:t>
            </a:r>
          </a:p>
          <a:p>
            <a:pPr marL="325754" indent="-325754" defTabSz="434340">
              <a:defRPr sz="3040"/>
            </a:pPr>
            <a:r>
              <a:t>  - Simplifies state management in Angular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Signals?</a:t>
            </a:r>
          </a:p>
        </p:txBody>
      </p:sp>
      <p:sp>
        <p:nvSpPr>
          <p:cNvPr id="85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spcBef>
                <a:spcPts val="600"/>
              </a:spcBef>
              <a:defRPr sz="2912"/>
            </a:pPr>
            <a:r>
              <a:t>- Signals are reactive state primitives introduced in Angular 17.</a:t>
            </a:r>
          </a:p>
          <a:p>
            <a:pPr marL="312039" indent="-312039" defTabSz="416052">
              <a:spcBef>
                <a:spcPts val="600"/>
              </a:spcBef>
              <a:defRPr sz="2912"/>
            </a:pPr>
            <a:r>
              <a:t>- They allow tracking and modifying state reactively.</a:t>
            </a:r>
          </a:p>
          <a:p>
            <a:pPr marL="312039" indent="-312039" defTabSz="416052">
              <a:spcBef>
                <a:spcPts val="600"/>
              </a:spcBef>
              <a:defRPr sz="2912"/>
            </a:pPr>
            <a:r>
              <a:t>- Example of a basic signal:</a:t>
            </a:r>
          </a:p>
          <a:p>
            <a:pPr marL="0" indent="0" defTabSz="416052">
              <a:spcBef>
                <a:spcPts val="600"/>
              </a:spcBef>
              <a:buSzTx/>
              <a:buFontTx/>
              <a:buNone/>
              <a:defRPr sz="29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signal } from '@angular/core';</a:t>
            </a:r>
          </a:p>
          <a:p>
            <a:pPr marL="0" indent="0" defTabSz="416052">
              <a:spcBef>
                <a:spcPts val="600"/>
              </a:spcBef>
              <a:buSzTx/>
              <a:buFontTx/>
              <a:buNone/>
              <a:defRPr sz="29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CounterComponent {</a:t>
            </a:r>
          </a:p>
          <a:p>
            <a:pPr marL="0" indent="0" defTabSz="416052">
              <a:spcBef>
                <a:spcPts val="600"/>
              </a:spcBef>
              <a:buSzTx/>
              <a:buFontTx/>
              <a:buNone/>
              <a:defRPr sz="29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 = signal(0);</a:t>
            </a:r>
          </a:p>
          <a:p>
            <a:pPr marL="0" indent="0" defTabSz="416052">
              <a:spcBef>
                <a:spcPts val="600"/>
              </a:spcBef>
              <a:buSzTx/>
              <a:buFontTx/>
              <a:buNone/>
              <a:defRPr sz="29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Reading and Modifying Signal Values</a:t>
            </a:r>
          </a:p>
        </p:txBody>
      </p:sp>
      <p:sp>
        <p:nvSpPr>
          <p:cNvPr id="86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indent="-308609" defTabSz="411479">
              <a:spcBef>
                <a:spcPts val="600"/>
              </a:spcBef>
              <a:defRPr sz="2880"/>
            </a:pPr>
            <a:r>
              <a:t>- Reading a signal value is simple using `.value`.</a:t>
            </a:r>
          </a:p>
          <a:p>
            <a:pPr marL="308609" indent="-308609" defTabSz="411479">
              <a:spcBef>
                <a:spcPts val="600"/>
              </a:spcBef>
              <a:defRPr sz="2880"/>
            </a:pPr>
            <a:r>
              <a:t>- Modifying a signal updates the state reactively.</a:t>
            </a:r>
          </a:p>
          <a:p>
            <a:pPr marL="0" indent="0" defTabSz="411479">
              <a:spcBef>
                <a:spcPts val="600"/>
              </a:spcBef>
              <a:buSzTx/>
              <a:buFontTx/>
              <a:buNone/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CounterComponent {</a:t>
            </a:r>
          </a:p>
          <a:p>
            <a:pPr marL="0" indent="0" defTabSz="411479">
              <a:spcBef>
                <a:spcPts val="600"/>
              </a:spcBef>
              <a:buSzTx/>
              <a:buFontTx/>
              <a:buNone/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 = signal(0);</a:t>
            </a:r>
          </a:p>
          <a:p>
            <a:pPr marL="0" indent="0" defTabSz="411479">
              <a:spcBef>
                <a:spcPts val="600"/>
              </a:spcBef>
              <a:buSzTx/>
              <a:buFontTx/>
              <a:buNone/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increment() {</a:t>
            </a:r>
          </a:p>
          <a:p>
            <a:pPr marL="0" indent="0" defTabSz="411479">
              <a:spcBef>
                <a:spcPts val="600"/>
              </a:spcBef>
              <a:buSzTx/>
              <a:buFontTx/>
              <a:buNone/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this.count.set(this.count() + 1);</a:t>
            </a:r>
          </a:p>
          <a:p>
            <a:pPr marL="0" indent="0" defTabSz="411479">
              <a:spcBef>
                <a:spcPts val="600"/>
              </a:spcBef>
              <a:buSzTx/>
              <a:buFontTx/>
              <a:buNone/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411479">
              <a:spcBef>
                <a:spcPts val="600"/>
              </a:spcBef>
              <a:buSzTx/>
              <a:buFontTx/>
              <a:buNone/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Update Signal API</a:t>
            </a:r>
          </a:p>
        </p:txBody>
      </p:sp>
      <p:sp>
        <p:nvSpPr>
          <p:cNvPr id="8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sz="2144"/>
            </a:pPr>
            <a:r>
              <a:t>- Angular provides an `update` method for modifying signals efficiently.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Example of using `update` for complex operations: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CounterComponent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 = signal(0);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increment()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this.count.update(value =&gt; value + 1);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Why use `update`?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 - Makes state changes more readable.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 - Ensures immutability in functional state updates.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Signals vs. RxJS Observables</a:t>
            </a:r>
          </a:p>
        </p:txBody>
      </p:sp>
      <p:graphicFrame>
        <p:nvGraphicFramePr>
          <p:cNvPr id="868" name="Table 2"/>
          <p:cNvGraphicFramePr/>
          <p:nvPr/>
        </p:nvGraphicFramePr>
        <p:xfrm>
          <a:off x="457200" y="1371600"/>
          <a:ext cx="8229600" cy="2286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Signals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RxJS Observables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Re-rendering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Minimal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Requires manual control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Simplicity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High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Requires subscriptions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Performance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Optimized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Overhead due to stream processing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Syntax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Cleaner API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More boilerplate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Best Practices for Using Signals in Angular 17</a:t>
            </a:r>
          </a:p>
        </p:txBody>
      </p:sp>
      <p:sp>
        <p:nvSpPr>
          <p:cNvPr id="87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signals for local state management to reduce complexity.</a:t>
            </a:r>
          </a:p>
          <a:p>
            <a:pPr/>
            <a:r>
              <a:t>- Prefer `update` over `set` for complex state modifications.</a:t>
            </a:r>
          </a:p>
          <a:p>
            <a:pPr/>
            <a:r>
              <a:t>- Use computed signals for derived state calculations.</a:t>
            </a:r>
          </a:p>
          <a:p>
            <a:pPr/>
            <a:r>
              <a:t>- For global state management, combine signals with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and npm/yarn Installation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Why Install Node.js?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Provides a runtime environment for JavaScript applications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Required for Angular development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Installing Node.js: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Download from [https://nodejs.org](https://nodejs.org)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Choose LTS (Long-Term Support) version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npm vs yarn: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Both are package managers for JavaScript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npm comes with Node.js, while Yarn is an alternative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Check Installation: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Run `node -v` to check Node.js version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  - Run `npm -v` or `yarn -v` to check package manager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87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Signals in Angular 17 provide an efficient way to manage reactive state.</a:t>
            </a:r>
          </a:p>
          <a:p>
            <a:pPr/>
            <a:r>
              <a:t>- They reduce re-renders, simplify state changes, and improve performance.</a:t>
            </a:r>
          </a:p>
          <a:p>
            <a:pPr/>
            <a:r>
              <a:t>- Using the `update` API ensures immutability and better state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Subscribing to Signals &amp; Using Effects</a:t>
            </a:r>
          </a:p>
        </p:txBody>
      </p:sp>
      <p:sp>
        <p:nvSpPr>
          <p:cNvPr id="877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Signal Subscriptions and Effects for State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/>
            <a:r>
              <a:t>Introduction to Subscribing to Signals</a:t>
            </a:r>
          </a:p>
        </p:txBody>
      </p:sp>
      <p:sp>
        <p:nvSpPr>
          <p:cNvPr id="88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allows signals to be subscribed for automatic state updates.</a:t>
            </a:r>
          </a:p>
          <a:p>
            <a:pPr/>
            <a:r>
              <a:t>- Subscriptions ensure that components react to state changes efficiently.</a:t>
            </a:r>
          </a:p>
          <a:p>
            <a:pPr/>
            <a:r>
              <a:t>- Useful for scenarios where external actions need to respond to state updates.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Subscribe to a Signal</a:t>
            </a:r>
          </a:p>
        </p:txBody>
      </p:sp>
      <p:sp>
        <p:nvSpPr>
          <p:cNvPr id="88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3459" indent="-243459" defTabSz="324611">
              <a:spcBef>
                <a:spcPts val="500"/>
              </a:spcBef>
              <a:defRPr sz="2272"/>
            </a:pPr>
            <a:r>
              <a:t>- Signals support reactive tracking via computed values and effects.</a:t>
            </a:r>
          </a:p>
          <a:p>
            <a:pPr marL="243459" indent="-243459" defTabSz="324611">
              <a:spcBef>
                <a:spcPts val="500"/>
              </a:spcBef>
              <a:defRPr sz="2272"/>
            </a:pPr>
            <a:r>
              <a:t>- Example of signal subscription using computed values:</a:t>
            </a:r>
          </a:p>
          <a:p>
            <a:pPr marL="0" indent="0" defTabSz="324611">
              <a:spcBef>
                <a:spcPts val="500"/>
              </a:spcBef>
              <a:buSzTx/>
              <a:buFontTx/>
              <a:buNone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signal, computed } from '@angular/core';</a:t>
            </a:r>
          </a:p>
          <a:p>
            <a:pPr marL="0" indent="0" defTabSz="324611">
              <a:spcBef>
                <a:spcPts val="500"/>
              </a:spcBef>
              <a:buSzTx/>
              <a:buFontTx/>
              <a:buNone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CounterComponent {</a:t>
            </a:r>
          </a:p>
          <a:p>
            <a:pPr marL="0" indent="0" defTabSz="324611">
              <a:spcBef>
                <a:spcPts val="500"/>
              </a:spcBef>
              <a:buSzTx/>
              <a:buFontTx/>
              <a:buNone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 = signal(0);</a:t>
            </a:r>
          </a:p>
          <a:p>
            <a:pPr marL="0" indent="0" defTabSz="324611">
              <a:spcBef>
                <a:spcPts val="500"/>
              </a:spcBef>
              <a:buSzTx/>
              <a:buFontTx/>
              <a:buNone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doubleCount = computed(() =&gt; this.count() * 2);</a:t>
            </a:r>
          </a:p>
          <a:p>
            <a:pPr marL="0" indent="0" defTabSz="324611">
              <a:spcBef>
                <a:spcPts val="500"/>
              </a:spcBef>
              <a:buSzTx/>
              <a:buFontTx/>
              <a:buNone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243459" indent="-243459" defTabSz="324611">
              <a:spcBef>
                <a:spcPts val="500"/>
              </a:spcBef>
              <a:defRPr sz="2272"/>
            </a:pPr>
            <a:r>
              <a:t>- Computed signals reactively update whenever dependencies change.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Effects with Signals</a:t>
            </a:r>
          </a:p>
        </p:txBody>
      </p:sp>
      <p:sp>
        <p:nvSpPr>
          <p:cNvPr id="88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sz="2144"/>
            </a:pPr>
            <a:r>
              <a:t>- Effects allow executing side effects whenever a signal changes.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Useful for logging, API calls, and triggering external events.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Example of using an effect: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signal, effect } from '@angular/core';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LoggerComponent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 = signal(0);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effect(() =&gt; console.log('Count changed:', this.count()));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- This logs every time `count`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Effects vs. Subscriptions (Computed)</a:t>
            </a:r>
          </a:p>
        </p:txBody>
      </p:sp>
      <p:graphicFrame>
        <p:nvGraphicFramePr>
          <p:cNvPr id="889" name="Table 2"/>
          <p:cNvGraphicFramePr/>
          <p:nvPr/>
        </p:nvGraphicFramePr>
        <p:xfrm>
          <a:off x="457200" y="1371600"/>
          <a:ext cx="8229600" cy="2286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Effects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Subscriptions (Computed)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Purpose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Side effects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Deriving new state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Execution Time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Immediate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Lazy, only when needed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 Case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API calls, logs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UI updates, derived values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Signals &amp; Effects</a:t>
            </a:r>
          </a:p>
        </p:txBody>
      </p:sp>
      <p:sp>
        <p:nvSpPr>
          <p:cNvPr id="89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computed signals to derive new values from existing state.</a:t>
            </a:r>
          </a:p>
          <a:p>
            <a:pPr/>
            <a:r>
              <a:t>- Use effects sparingly for non-rendering operations.</a:t>
            </a:r>
          </a:p>
          <a:p>
            <a:pPr/>
            <a:r>
              <a:t>- Avoid unnecessary effects that may cause performance issues.</a:t>
            </a:r>
          </a:p>
          <a:p>
            <a:pPr/>
            <a:r>
              <a:t>- Use signals with Angular services for global state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8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Subscribing to signals helps reactively manage state in Angular 17.</a:t>
            </a:r>
          </a:p>
          <a:p>
            <a:pPr/>
            <a:r>
              <a:t>- Effects provide a powerful way to handle side effects efficiently.</a:t>
            </a:r>
          </a:p>
          <a:p>
            <a:pPr/>
            <a:r>
              <a:t>- Using computed signals and effects properly improves performance and maintainability.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Advanced Routing Techniques</a:t>
            </a:r>
          </a:p>
        </p:txBody>
      </p:sp>
      <p:sp>
        <p:nvSpPr>
          <p:cNvPr id="898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 Guards, Child Routes, and Lazy Loading Routes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Introduction to Advanced Routing in Angular 17</a:t>
            </a:r>
          </a:p>
        </p:txBody>
      </p:sp>
      <p:sp>
        <p:nvSpPr>
          <p:cNvPr id="9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Angular provides powerful routing capabilities to manage navigation.</a:t>
            </a:r>
          </a:p>
          <a:p>
            <a:pPr marL="318897" indent="-318897" defTabSz="425195">
              <a:defRPr sz="2976"/>
            </a:pPr>
            <a:r>
              <a:t>- Advanced routing techniques include:</a:t>
            </a:r>
          </a:p>
          <a:p>
            <a:pPr marL="318897" indent="-318897" defTabSz="425195">
              <a:defRPr sz="2976"/>
            </a:pPr>
            <a:r>
              <a:t>  - Route Guards: Protect routes based on authentication or conditions.</a:t>
            </a:r>
          </a:p>
          <a:p>
            <a:pPr marL="318897" indent="-318897" defTabSz="425195">
              <a:defRPr sz="2976"/>
            </a:pPr>
            <a:r>
              <a:t>  - Child Routes: Define nested routes within a parent component.</a:t>
            </a:r>
          </a:p>
          <a:p>
            <a:pPr marL="318897" indent="-318897" defTabSz="425195">
              <a:defRPr sz="2976"/>
            </a:pPr>
            <a:r>
              <a:t>  - Lazy Loading Routes: Load feature modules only when needed for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CLI Installation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What is Angular CLI?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Command-line tool for creating and managing Angular projects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Automates setup and configuration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Installing Angular CLI: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Run `npm install -g @angular/cli` (for npm users)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Run `yarn global add @angular/cli` (for Yarn users)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Verifying Installation: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Run `ng version` to check Angular CLI installation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Route Guards</a:t>
            </a:r>
          </a:p>
        </p:txBody>
      </p:sp>
      <p:sp>
        <p:nvSpPr>
          <p:cNvPr id="9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64592" indent="-164592" defTabSz="219455">
              <a:spcBef>
                <a:spcPts val="300"/>
              </a:spcBef>
              <a:defRPr sz="1536"/>
            </a:pPr>
            <a:r>
              <a:t>- Route Guards restrict access to routes based on conditions.</a:t>
            </a:r>
          </a:p>
          <a:p>
            <a:pPr marL="164592" indent="-164592" defTabSz="219455">
              <a:spcBef>
                <a:spcPts val="300"/>
              </a:spcBef>
              <a:defRPr sz="1536"/>
            </a:pPr>
            <a:r>
              <a:t>- Types of Route Guards:</a:t>
            </a:r>
          </a:p>
          <a:p>
            <a:pPr marL="164592" indent="-164592" defTabSz="219455">
              <a:spcBef>
                <a:spcPts val="300"/>
              </a:spcBef>
              <a:defRPr sz="1536"/>
            </a:pPr>
            <a:r>
              <a:t>  - `CanActivate` – Controls access to a route.</a:t>
            </a:r>
          </a:p>
          <a:p>
            <a:pPr marL="164592" indent="-164592" defTabSz="219455">
              <a:spcBef>
                <a:spcPts val="300"/>
              </a:spcBef>
              <a:defRPr sz="1536"/>
            </a:pPr>
            <a:r>
              <a:t>  - `CanDeactivate` – Prevents navigation away from a route.</a:t>
            </a:r>
          </a:p>
          <a:p>
            <a:pPr marL="164592" indent="-164592" defTabSz="219455">
              <a:spcBef>
                <a:spcPts val="300"/>
              </a:spcBef>
              <a:defRPr sz="1536"/>
            </a:pPr>
            <a:r>
              <a:t>  - `CanLoad` – Blocks lazy-loaded modules until a condition is met.</a:t>
            </a:r>
          </a:p>
          <a:p>
            <a:pPr marL="164592" indent="-164592" defTabSz="219455">
              <a:spcBef>
                <a:spcPts val="300"/>
              </a:spcBef>
              <a:defRPr sz="1536"/>
            </a:pPr>
            <a:r>
              <a:t>- Example of a `CanActivate` guard: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Injectable } from '@angular/core';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CanActivate } from '@angular/router';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AuthService } from './auth.service';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@Injectable({ providedIn: 'root' })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AuthGuard implements CanActivate {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authService: AuthService) {}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canActivate(): boolean {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this.authService.isAuthenticated();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19455">
              <a:spcBef>
                <a:spcPts val="300"/>
              </a:spcBef>
              <a:buSzTx/>
              <a:buFontTx/>
              <a:buNone/>
              <a:defRPr sz="15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Child Routes</a:t>
            </a:r>
          </a:p>
        </p:txBody>
      </p:sp>
      <p:sp>
        <p:nvSpPr>
          <p:cNvPr id="9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9455" indent="-219455" defTabSz="292607">
              <a:spcBef>
                <a:spcPts val="400"/>
              </a:spcBef>
              <a:defRPr sz="2048"/>
            </a:pPr>
            <a:r>
              <a:t>- Child routes allow nested routing within a parent component.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Useful for creating multi-level navigation and dashboards.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Example of defining child routes: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routes: Routes = [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'dashboard', component: DashboardComponent, children: [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{ path: 'profile', component: ProfileComponent },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{ path: 'settings', component: SettingsComponent }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] }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Child components will render inside the `&lt;router-outlet&gt;` of the parent.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 Loading Routes</a:t>
            </a:r>
          </a:p>
        </p:txBody>
      </p:sp>
      <p:sp>
        <p:nvSpPr>
          <p:cNvPr id="9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- Lazy loading loads feature modules only when they are needed.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Improves performance by reducing the initial bundle size.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Example of setting up lazy loading:</a:t>
            </a:r>
          </a:p>
          <a:p>
            <a:pPr marL="0" indent="0" defTabSz="352043">
              <a:spcBef>
                <a:spcPts val="500"/>
              </a:spcBef>
              <a:buSzTx/>
              <a:buFont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 routes: Routes = [</a:t>
            </a:r>
          </a:p>
          <a:p>
            <a:pPr marL="0" indent="0" defTabSz="352043">
              <a:spcBef>
                <a:spcPts val="500"/>
              </a:spcBef>
              <a:buSzTx/>
              <a:buFont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path: 'admin', loadChildren: () =&gt; import('./admin/admin.module').then(m =&gt; m.AdminModule) }</a:t>
            </a:r>
          </a:p>
          <a:p>
            <a:pPr marL="0" indent="0" defTabSz="352043">
              <a:spcBef>
                <a:spcPts val="500"/>
              </a:spcBef>
              <a:buSzTx/>
              <a:buFont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];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AdminModule will only be loaded when navigating to `/admin`.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Features in Angular</a:t>
            </a:r>
          </a:p>
        </p:txBody>
      </p:sp>
      <p:graphicFrame>
        <p:nvGraphicFramePr>
          <p:cNvPr id="913" name="Table 2"/>
          <p:cNvGraphicFramePr/>
          <p:nvPr/>
        </p:nvGraphicFramePr>
        <p:xfrm>
          <a:off x="457200" y="1371600"/>
          <a:ext cx="8229600" cy="2286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1828800"/>
                <a:gridCol w="1828800"/>
                <a:gridCol w="182880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Lazy Loading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Child Routes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Route Guards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Purpose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Improves performance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Organizes routes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Restricts navigation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When Used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Large applications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Multi-level routing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Authentication &amp; permissions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Example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Load modules on demand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Parent-child relationships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Protect private pages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Best Practices for Advanced Routing</a:t>
            </a:r>
          </a:p>
        </p:txBody>
      </p:sp>
      <p:sp>
        <p:nvSpPr>
          <p:cNvPr id="9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lazy loading to optimize large applications.</a:t>
            </a:r>
          </a:p>
          <a:p>
            <a:pPr/>
            <a:r>
              <a:t>- Implement route guards for authentication and permissions.</a:t>
            </a:r>
          </a:p>
          <a:p>
            <a:pPr/>
            <a:r>
              <a:t>- Use child routes for better route structuring.</a:t>
            </a:r>
          </a:p>
          <a:p>
            <a:pPr/>
            <a:r>
              <a:t>- Leverage `preloadingStrategy` for better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9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Advanced routing techniques improve navigation and performance.</a:t>
            </a:r>
          </a:p>
          <a:p>
            <a:pPr/>
            <a:r>
              <a:t>- Route Guards protect routes, Child Routes structure navigation, and Lazy Loading boosts efficiency.</a:t>
            </a:r>
          </a:p>
          <a:p>
            <a:pPr/>
            <a:r>
              <a:t>- Using these techniques properly leads to scalable and optimized Angular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17: Security Best Practices</a:t>
            </a:r>
          </a:p>
        </p:txBody>
      </p:sp>
      <p:sp>
        <p:nvSpPr>
          <p:cNvPr id="92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Preventing Cross-Site Scripting (XSS) &amp; Protecting Against Cross-Site Request Forgery (CSRF)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Security in Angular</a:t>
            </a:r>
          </a:p>
        </p:txBody>
      </p:sp>
      <p:sp>
        <p:nvSpPr>
          <p:cNvPr id="9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Security is critical for web applications to protect user data.</a:t>
            </a:r>
          </a:p>
          <a:p>
            <a:pPr/>
            <a:r>
              <a:t>- Common threats include:</a:t>
            </a:r>
          </a:p>
          <a:p>
            <a:pPr/>
            <a:r>
              <a:t>  - Cross-Site Scripting (XSS)</a:t>
            </a:r>
          </a:p>
          <a:p>
            <a:pPr/>
            <a:r>
              <a:t>  - Cross-Site Request Forgery (CSRF)</a:t>
            </a:r>
          </a:p>
          <a:p>
            <a:pPr/>
            <a:r>
              <a:t>  - Injection attacks (SQL, HTML, JavaScript)</a:t>
            </a:r>
          </a:p>
          <a:p>
            <a:pPr/>
            <a:r>
              <a:t>- Angular provides built-in security features to mitigate these risks.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6908">
              <a:defRPr sz="3916"/>
            </a:lvl1pPr>
          </a:lstStyle>
          <a:p>
            <a:pPr/>
            <a:r>
              <a:t>Understanding Cross-Site Scripting (XSS)</a:t>
            </a:r>
          </a:p>
        </p:txBody>
      </p:sp>
      <p:sp>
        <p:nvSpPr>
          <p:cNvPr id="9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XSS is an attack where malicious scripts are injected into web pages.</a:t>
            </a:r>
          </a:p>
          <a:p>
            <a:pPr marL="318897" indent="-318897" defTabSz="425195">
              <a:defRPr sz="2976"/>
            </a:pPr>
            <a:r>
              <a:t>- Types of XSS Attacks:</a:t>
            </a:r>
          </a:p>
          <a:p>
            <a:pPr marL="318897" indent="-318897" defTabSz="425195">
              <a:defRPr sz="2976"/>
            </a:pPr>
            <a:r>
              <a:t>  - Stored XSS: Injected script is permanently stored on the server.</a:t>
            </a:r>
          </a:p>
          <a:p>
            <a:pPr marL="318897" indent="-318897" defTabSz="425195">
              <a:defRPr sz="2976"/>
            </a:pPr>
            <a:r>
              <a:t>  - Reflected XSS: Malicious script is reflected off a web server.</a:t>
            </a:r>
          </a:p>
          <a:p>
            <a:pPr marL="318897" indent="-318897" defTabSz="425195">
              <a:defRPr sz="2976"/>
            </a:pPr>
            <a:r>
              <a:t>  - DOM-based XSS: The vulnerability exists in the client-side script.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Preventing XSS in Angular</a:t>
            </a:r>
          </a:p>
        </p:txBody>
      </p:sp>
      <p:sp>
        <p:nvSpPr>
          <p:cNvPr id="9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05740" indent="-205740" defTabSz="274320">
              <a:spcBef>
                <a:spcPts val="400"/>
              </a:spcBef>
              <a:defRPr sz="1920"/>
            </a:pPr>
            <a:r>
              <a:t>- Angular provides built-in protections against XSS.</a:t>
            </a:r>
          </a:p>
          <a:p>
            <a:pPr marL="205740" indent="-205740" defTabSz="274320">
              <a:spcBef>
                <a:spcPts val="400"/>
              </a:spcBef>
              <a:defRPr sz="1920"/>
            </a:pPr>
            <a:r>
              <a:t>- Best Practices:</a:t>
            </a:r>
          </a:p>
          <a:p>
            <a:pPr marL="205740" indent="-205740" defTabSz="274320">
              <a:spcBef>
                <a:spcPts val="400"/>
              </a:spcBef>
              <a:defRPr sz="1920"/>
            </a:pPr>
            <a:r>
              <a:t>  - Use Angular’s built-in data binding (`{{ }}`) instead of `innerHTML`.</a:t>
            </a:r>
          </a:p>
          <a:p>
            <a:pPr marL="205740" indent="-205740" defTabSz="274320">
              <a:spcBef>
                <a:spcPts val="400"/>
              </a:spcBef>
              <a:defRPr sz="1920"/>
            </a:pPr>
            <a:r>
              <a:t>  - Sanitize user input before displaying it.</a:t>
            </a:r>
          </a:p>
          <a:p>
            <a:pPr marL="205740" indent="-205740" defTabSz="274320">
              <a:spcBef>
                <a:spcPts val="400"/>
              </a:spcBef>
              <a:defRPr sz="1920"/>
            </a:pPr>
            <a:r>
              <a:t>  - Use Angular's `DomSanitizer` for handling untrusted HTML or URLs.</a:t>
            </a:r>
          </a:p>
          <a:p>
            <a:pPr marL="205740" indent="-205740" defTabSz="274320">
              <a:spcBef>
                <a:spcPts val="400"/>
              </a:spcBef>
              <a:defRPr sz="1920"/>
            </a:pPr>
            <a:r>
              <a:t>- Example of safe data binding: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&lt;p&gt;{{ userInput }}&lt;/p&gt;  &lt;!-- Safe --&gt;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05740" indent="-205740" defTabSz="274320">
              <a:spcBef>
                <a:spcPts val="400"/>
              </a:spcBef>
              <a:defRPr sz="1920"/>
            </a:pPr>
            <a:r>
              <a:t>- Example of using DomSanitizer: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DomSanitizer } from '@angular/platform-browser';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constructor(private sanitizer: DomSanitizer) {}</a:t>
            </a:r>
          </a:p>
          <a:p>
            <a:pPr marL="0" indent="0" defTabSz="274320">
              <a:spcBef>
                <a:spcPts val="400"/>
              </a:spcBef>
              <a:buSzTx/>
              <a:buFontTx/>
              <a:buNone/>
              <a:defRPr sz="19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this.safeHtml = this.sanitizer.bypassSecurityTrustHtml(userInput);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New Angular Project</a:t>
            </a:r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Step 1: Create a New Project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Run `ng new my-angular-app`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Follow the prompts to set up routing and styles (CSS, SCSS, etc.)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Step 2: Navigate to the Project Folder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Run `cd my-angular-app`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Step 3: Serve the Application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Run `ng serve`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Open `http://localhost:4200/` in a browser to see the running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Understanding Cross-Site Request Forgery (CSRF)</a:t>
            </a:r>
          </a:p>
        </p:txBody>
      </p:sp>
      <p:sp>
        <p:nvSpPr>
          <p:cNvPr id="9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CSRF occurs when an attacker tricks a user into submitting unauthorized actions.</a:t>
            </a:r>
          </a:p>
          <a:p>
            <a:pPr/>
            <a:r>
              <a:t>- Example:</a:t>
            </a:r>
          </a:p>
          <a:p>
            <a:pPr/>
            <a:r>
              <a:t>  - A malicious website sends a request to a banking website without the user’s consent.</a:t>
            </a:r>
          </a:p>
          <a:p>
            <a:pPr/>
            <a:r>
              <a:t>- CSRF exploits authenticated sessions where users are already logged 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Protecting Against CSRF in Angular</a:t>
            </a:r>
          </a:p>
        </p:txBody>
      </p:sp>
      <p:sp>
        <p:nvSpPr>
          <p:cNvPr id="9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Angular provides built-in CSRF protection when using HTTPClient.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Best Practices: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Use CSRF tokens for API requests.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Ensure API endpoints reject unauthorized requests.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Implement `SameSite=strict` cookies for session management.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Example of CSRF Token Handling in Angular: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HttpClient, HttpHeaders } from '@angular/common/http';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headers = new HttpHeaders({ 'X-CSRF-Token': csrfToken });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this.http.post('/api/data', { data: 'test' }, { headers }).subscribe();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 Best Practices Summary</a:t>
            </a:r>
          </a:p>
        </p:txBody>
      </p:sp>
      <p:sp>
        <p:nvSpPr>
          <p:cNvPr id="9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Preventing XSS: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Use Angular’s template binding instead of direct DOM manipulation.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Sanitize input with `DomSanitizer` when necessary.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Preventing CSRF: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Use CSRF tokens in API requests.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Restrict API access to verified users.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General Security Recommendations: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Validate and sanitize user input.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Use HTTPS for secure data transmission.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Implement strong authentication and authorization controls.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9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Security in Angular 17 is critical for protecting applications.</a:t>
            </a:r>
          </a:p>
          <a:p>
            <a:pPr marL="332613" indent="-332613" defTabSz="443484">
              <a:defRPr sz="3104"/>
            </a:pPr>
            <a:r>
              <a:t>- XSS can be prevented using Angular’s built-in sanitization and safe binding.</a:t>
            </a:r>
          </a:p>
          <a:p>
            <a:pPr marL="332613" indent="-332613" defTabSz="443484">
              <a:defRPr sz="3104"/>
            </a:pPr>
            <a:r>
              <a:t>- CSRF attacks can be mitigated by implementing CSRF tokens and SameSite cookies.</a:t>
            </a:r>
          </a:p>
          <a:p>
            <a:pPr marL="332613" indent="-332613" defTabSz="443484">
              <a:defRPr sz="3104"/>
            </a:pPr>
            <a:r>
              <a:t>- Following security best practices ensures safer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18 &amp; 19: Key Features &amp; Concepts</a:t>
            </a:r>
          </a:p>
        </p:txBody>
      </p:sp>
      <p:sp>
        <p:nvSpPr>
          <p:cNvPr id="946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Theming with Material Design 3 &amp; Zoneless Angular 19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Angular 18 &amp; 19</a:t>
            </a:r>
          </a:p>
        </p:txBody>
      </p:sp>
      <p:sp>
        <p:nvSpPr>
          <p:cNvPr id="94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/>
            </a:pPr>
            <a:r>
              <a:t>- Angular 18 and 19 bring major advancements in performance and flexibility.</a:t>
            </a:r>
          </a:p>
          <a:p>
            <a:pPr marL="339470" indent="-339470" defTabSz="452627">
              <a:defRPr sz="3168"/>
            </a:pPr>
            <a:r>
              <a:t>- Key updates:</a:t>
            </a:r>
          </a:p>
          <a:p>
            <a:pPr marL="339470" indent="-339470" defTabSz="452627">
              <a:defRPr sz="3168"/>
            </a:pPr>
            <a:r>
              <a:t>  - Enhanced developer experience with faster build tools.</a:t>
            </a:r>
          </a:p>
          <a:p>
            <a:pPr marL="339470" indent="-339470" defTabSz="452627">
              <a:defRPr sz="3168"/>
            </a:pPr>
            <a:r>
              <a:t>  - Material Design 3 support for improved UI customization.</a:t>
            </a:r>
          </a:p>
          <a:p>
            <a:pPr marL="339470" indent="-339470" defTabSz="452627">
              <a:defRPr sz="3168"/>
            </a:pPr>
            <a:r>
              <a:t>  - Introduction of Zoneless Mode in Angular 19.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 of Angular 18</a:t>
            </a:r>
          </a:p>
        </p:txBody>
      </p:sp>
      <p:sp>
        <p:nvSpPr>
          <p:cNvPr id="95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Enhanced SSR (Server-Side Rendering) for better performance.</a:t>
            </a:r>
          </a:p>
          <a:p>
            <a:pPr marL="325754" indent="-325754" defTabSz="434340">
              <a:defRPr sz="3040"/>
            </a:pPr>
            <a:r>
              <a:t>- Material Design 3 integration for modern UI components.</a:t>
            </a:r>
          </a:p>
          <a:p>
            <a:pPr marL="325754" indent="-325754" defTabSz="434340">
              <a:defRPr sz="3040"/>
            </a:pPr>
            <a:r>
              <a:t>- Improved Signals API for state management.</a:t>
            </a:r>
          </a:p>
          <a:p>
            <a:pPr marL="325754" indent="-325754" defTabSz="434340">
              <a:defRPr sz="3040"/>
            </a:pPr>
            <a:r>
              <a:t>- Automatic Dependency Injection improvements.</a:t>
            </a:r>
          </a:p>
          <a:p>
            <a:pPr marL="325754" indent="-325754" defTabSz="434340">
              <a:defRPr sz="3040"/>
            </a:pPr>
            <a:r>
              <a:t>- Better debugging tools with enhanced CLI support.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 of Angular 19</a:t>
            </a:r>
          </a:p>
        </p:txBody>
      </p:sp>
      <p:sp>
        <p:nvSpPr>
          <p:cNvPr id="95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Introduction of Zoneless Angular mode for improved rendering.</a:t>
            </a:r>
          </a:p>
          <a:p>
            <a:pPr/>
            <a:r>
              <a:t>- Optimized hydration for faster initial page load.</a:t>
            </a:r>
          </a:p>
          <a:p>
            <a:pPr/>
            <a:r>
              <a:t>- Faster build times using esbuild and Vite improvements.</a:t>
            </a:r>
          </a:p>
          <a:p>
            <a:pPr/>
            <a:r>
              <a:t>- Expanded Material Design 3 capabilities.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Creating a Custom Theme in Angular 18 with Material Design 3</a:t>
            </a:r>
          </a:p>
        </p:txBody>
      </p:sp>
      <p:sp>
        <p:nvSpPr>
          <p:cNvPr id="95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61162" indent="-161162" defTabSz="214884">
              <a:spcBef>
                <a:spcPts val="300"/>
              </a:spcBef>
              <a:defRPr sz="1504"/>
            </a:pPr>
            <a:r>
              <a:t>- Material Design 3 allows for dynamic theming and adaptive UI.</a:t>
            </a:r>
          </a:p>
          <a:p>
            <a:pPr marL="161162" indent="-161162" defTabSz="214884">
              <a:spcBef>
                <a:spcPts val="300"/>
              </a:spcBef>
              <a:defRPr sz="1504"/>
            </a:pPr>
            <a:r>
              <a:t>- Steps to create a custom theme:</a:t>
            </a:r>
          </a:p>
          <a:p>
            <a:pPr marL="161162" indent="-161162" defTabSz="214884">
              <a:spcBef>
                <a:spcPts val="300"/>
              </a:spcBef>
              <a:defRPr sz="1504"/>
            </a:pPr>
            <a:r>
              <a:t>  1. Install Angular Material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ng add @angular/material</a:t>
            </a:r>
          </a:p>
          <a:p>
            <a:pPr marL="161162" indent="-161162" defTabSz="214884">
              <a:spcBef>
                <a:spcPts val="300"/>
              </a:spcBef>
              <a:defRPr sz="1504"/>
            </a:pPr>
            <a:r>
              <a:t>  2. Define custom colors in `theme.scss`</a:t>
            </a:r>
          </a:p>
          <a:p>
            <a:pPr marL="161162" indent="-161162" defTabSz="214884">
              <a:spcBef>
                <a:spcPts val="300"/>
              </a:spcBef>
              <a:defRPr sz="1504"/>
            </a:pPr>
            <a:r>
              <a:t>     /* scss */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@use '@angular/material' as mat;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$my-theme: mat.define-theme((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color: (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primary: mat.define-palette(mat.$indigo-palette),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accent: mat.define-palette(mat.$pink-palette),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),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));</a:t>
            </a:r>
          </a:p>
          <a:p>
            <a:pPr marL="161162" indent="-161162" defTabSz="214884">
              <a:spcBef>
                <a:spcPts val="300"/>
              </a:spcBef>
              <a:defRPr sz="1504"/>
            </a:pPr>
            <a:r>
              <a:t>  3. Apply the theme in `styles.scss`</a:t>
            </a:r>
          </a:p>
          <a:p>
            <a:pPr marL="161162" indent="-161162" defTabSz="214884">
              <a:spcBef>
                <a:spcPts val="300"/>
              </a:spcBef>
              <a:defRPr sz="1504"/>
            </a:pPr>
            <a:r>
              <a:t>     /* scss */ </a:t>
            </a:r>
          </a:p>
          <a:p>
            <a:pPr marL="0" indent="0" defTabSz="214884">
              <a:spcBef>
                <a:spcPts val="300"/>
              </a:spcBef>
              <a:buSzTx/>
              <a:buFontTx/>
              <a:buNone/>
              <a:defRPr sz="1504"/>
            </a:pP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@include mat.all-component-themes($my-theme);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Zoneless Angular 19</a:t>
            </a:r>
          </a:p>
        </p:txBody>
      </p:sp>
      <p:sp>
        <p:nvSpPr>
          <p:cNvPr id="96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Zone.js is no longer required for Angular applications.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Benefits of Zoneless Angular: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Faster change detection with Signals API.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More control over event handling and reactivity.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  - Reduced memory usage and improved performance.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How to enable Zoneless Mode: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bootstrapApplication } from '@angular/platform-browser';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AppComponent } from './app/app.component';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bootstrapApplication(AppComponent, { useZoneless: true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Common Issues and Troubleshooting</a:t>
            </a:r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Issue: Command Not Found</a:t>
            </a:r>
          </a:p>
          <a:p>
            <a:pPr marL="315468" indent="-315468" defTabSz="420623">
              <a:defRPr sz="2944"/>
            </a:pPr>
            <a:r>
              <a:t>  - Solution: Ensure Node.js and Angular CLI are installed correctly</a:t>
            </a:r>
          </a:p>
          <a:p>
            <a:pPr marL="315468" indent="-315468" defTabSz="420623">
              <a:defRPr sz="2944"/>
            </a:pPr>
            <a:r>
              <a:t>- Issue: Permission Errors (Mac/Linux)</a:t>
            </a:r>
          </a:p>
          <a:p>
            <a:pPr marL="315468" indent="-315468" defTabSz="420623">
              <a:defRPr sz="2944"/>
            </a:pPr>
            <a:r>
              <a:t>  - Solution: Use `sudo` or configure npm global path</a:t>
            </a:r>
          </a:p>
          <a:p>
            <a:pPr marL="315468" indent="-315468" defTabSz="420623">
              <a:defRPr sz="2944"/>
            </a:pPr>
            <a:r>
              <a:t>- Issue: Old Node.js Version</a:t>
            </a:r>
          </a:p>
          <a:p>
            <a:pPr marL="315468" indent="-315468" defTabSz="420623">
              <a:defRPr sz="2944"/>
            </a:pPr>
            <a:r>
              <a:t>  - Solution: Update Node.js via [https://nodejs.org](https://nodejs.org)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18 vs. Angular 19</a:t>
            </a:r>
          </a:p>
        </p:txBody>
      </p:sp>
      <p:graphicFrame>
        <p:nvGraphicFramePr>
          <p:cNvPr id="964" name="Table 2"/>
          <p:cNvGraphicFramePr/>
          <p:nvPr/>
        </p:nvGraphicFramePr>
        <p:xfrm>
          <a:off x="914400" y="1371600"/>
          <a:ext cx="7315200" cy="18288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286000"/>
                <a:gridCol w="22860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Angular 18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Angular 19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UI Theming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Material Design 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Expanded M3 Support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Server-Side Rendering (SSR)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Improved Performance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Optimized Hydration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Zoneless Mode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Not Available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Introduced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Performance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Faster Builds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Even More Optimized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Angular 18 &amp; 19</a:t>
            </a:r>
          </a:p>
        </p:txBody>
      </p:sp>
      <p:sp>
        <p:nvSpPr>
          <p:cNvPr id="96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Material Design 3 for modern UI development.</a:t>
            </a:r>
          </a:p>
          <a:p>
            <a:pPr/>
            <a:r>
              <a:t>- Enable Zoneless Mode in Angular 19 for better performance.</a:t>
            </a:r>
          </a:p>
          <a:p>
            <a:pPr/>
            <a:r>
              <a:t>- Leverage the improved hydration and SSR features.</a:t>
            </a:r>
          </a:p>
          <a:p>
            <a:pPr/>
            <a:r>
              <a:t>- Use Signals API for state management instead of traditional Observables.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97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Angular 18 and 19 introduce major improvements for UI, performance, and development workflow.</a:t>
            </a:r>
          </a:p>
          <a:p>
            <a:pPr marL="318897" indent="-318897" defTabSz="425195">
              <a:defRPr sz="2976"/>
            </a:pPr>
            <a:r>
              <a:t>- Material Design 3 offers enhanced theming options.</a:t>
            </a:r>
          </a:p>
          <a:p>
            <a:pPr marL="318897" indent="-318897" defTabSz="425195">
              <a:defRPr sz="2976"/>
            </a:pPr>
            <a:r>
              <a:t>- Angular 19’s Zoneless Mode eliminates the need for Zone.js, improving efficiency.</a:t>
            </a:r>
          </a:p>
          <a:p>
            <a:pPr marL="318897" indent="-318897" defTabSz="425195">
              <a:defRPr sz="2976"/>
            </a:pPr>
            <a:r>
              <a:t>- Upgrading to these versions ensures a smoother, faster, and more modern Angular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and Core Concepts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Definition: Angular is a TypeScript-based open-source front-end framework for building web applications.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Core Concepts: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Modules: Organize application into functional units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Components: UI building blocks of Angular apps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Templates: Define HTML structure with dynamic binding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Directives: Extend HTML with custom behaviors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Services and Dependency Injection: Handle business logic and reusability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Setting up Angular development requires installing Node.js, npm/yarn, and Angular CLI.</a:t>
            </a:r>
          </a:p>
          <a:p>
            <a:pPr/>
            <a:r>
              <a:t>- Once set up, developers can quickly create and run Angular applications.</a:t>
            </a:r>
          </a:p>
          <a:p>
            <a:pPr/>
            <a:r>
              <a:t>- Troubleshooting common setup issues ensures a smooth workflow.</a:t>
            </a:r>
          </a:p>
          <a:p>
            <a:pPr/>
            <a:r>
              <a:t>- Angular CLI makes project management efficient and hassle-free.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Angular 17 with the New Build System &amp; Vite</a:t>
            </a:r>
          </a:p>
        </p:txBody>
      </p:sp>
      <p:sp>
        <p:nvSpPr>
          <p:cNvPr id="187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Step-by-Step Guide to Installing, Configuring, and Running Angular 17 with Vite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Introduction to Angular 17 Build System</a:t>
            </a:r>
          </a:p>
        </p:txBody>
      </p:sp>
      <p:sp>
        <p:nvSpPr>
          <p:cNvPr id="19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- Why Angular 17's Build System?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Uses esbuild for faster compilation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Replaces Webpack for improved performance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Supports Vite as a development server for better HMR (Hot Module Replacement)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Provides integrated SSR and prerendering capabilities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- New Features: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Automatic stylesheet hot replacement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Modular and optimized lazy loading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/>
            <a:r>
              <a:t>Prerequisites for Setting Up Angular 17</a:t>
            </a:r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Ensure Node.js is Installed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Download from [https://nodejs.org](https://nodejs.org)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Run `node -v` and `npm -v` to check installation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Install Angular CLI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Run `npm install -g @angular/cli@latest`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Verify Angular Installation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Run `ng version` to confirm the latest version is installed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Creating a New Angular 17 Project with Vite</a:t>
            </a:r>
          </a:p>
        </p:txBody>
      </p:sp>
      <p:sp>
        <p:nvSpPr>
          <p:cNvPr id="19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Step 1: Generate a New Angular 17 Project</a:t>
            </a:r>
          </a:p>
          <a:p>
            <a:pPr marL="332613" indent="-332613" defTabSz="443484">
              <a:defRPr sz="3104"/>
            </a:pPr>
            <a:r>
              <a:t>  - Run `ng new my-angular-app --standalone`</a:t>
            </a:r>
          </a:p>
          <a:p>
            <a:pPr marL="332613" indent="-332613" defTabSz="443484">
              <a:defRPr sz="3104"/>
            </a:pPr>
            <a:r>
              <a:t>- Step 2: Navigate to the Project Directory</a:t>
            </a:r>
          </a:p>
          <a:p>
            <a:pPr marL="332613" indent="-332613" defTabSz="443484">
              <a:defRPr sz="3104"/>
            </a:pPr>
            <a:r>
              <a:t>  - Run `cd my-angular-app`</a:t>
            </a:r>
          </a:p>
          <a:p>
            <a:pPr marL="332613" indent="-332613" defTabSz="443484">
              <a:defRPr sz="3104"/>
            </a:pPr>
            <a:r>
              <a:t>- Step 3: Serve the Application (Uses Vite by Default)</a:t>
            </a:r>
          </a:p>
          <a:p>
            <a:pPr marL="332613" indent="-332613" defTabSz="443484">
              <a:defRPr sz="3104"/>
            </a:pPr>
            <a:r>
              <a:t>  - Run `ng serve`</a:t>
            </a:r>
          </a:p>
          <a:p>
            <a:pPr marL="332613" indent="-332613" defTabSz="443484">
              <a:defRPr sz="3104"/>
            </a:pPr>
            <a:r>
              <a:t>  - Open `http://localhost:4200/` in a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Understanding Vite Integration in Angular 17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9455" indent="-219455" defTabSz="292607">
              <a:spcBef>
                <a:spcPts val="400"/>
              </a:spcBef>
              <a:defRPr sz="2048"/>
            </a:pPr>
            <a:r>
              <a:t>- Angular 17 Uses Vite for Development Server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  - No need for a `vite.config.ts` file in most cases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  - Angular CLI manages Vite optimizations automatically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- Customizing Vite (If Needed)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  - Install `@vitejs/plugin-angular`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t>  - Create a `vite.config.ts` file with: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import { defineConfig } from 'vite';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angular from '@vitejs/plugin-angular';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default defineConfig({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plugins: [angular()],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server: { port: 4200 }</a:t>
            </a:r>
          </a:p>
          <a:p>
            <a:pPr marL="0" indent="0" defTabSz="292607">
              <a:spcBef>
                <a:spcPts val="400"/>
              </a:spcBef>
              <a:buSzTx/>
              <a:buFontTx/>
              <a:buNone/>
              <a:defRPr sz="20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Migrating an Existing Angular Project to the New Build System</a:t>
            </a:r>
          </a:p>
        </p:txBody>
      </p:sp>
      <p:sp>
        <p:nvSpPr>
          <p:cNvPr id="2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500"/>
              </a:spcBef>
              <a:defRPr sz="2304"/>
            </a:pPr>
            <a:r>
              <a:t>- Step 1: Update Angular to the Latest Version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 - Run `ng update @angular/core @angular/cli`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- Step 2: Run the Migration Script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 - Run `ng update @angular/cli --name use-application-builder`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- Step 3: Adjust Configuration in `angular.json`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 - Change `browser` builder to `application`: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"build": {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"builder": "@angular-devkit/build-angular:application"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- Step 4: Run `ng serve` to Verify Migration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Running and Deploying an Angular 17 Project</a:t>
            </a:r>
          </a:p>
        </p:txBody>
      </p:sp>
      <p:sp>
        <p:nvSpPr>
          <p:cNvPr id="2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- Running the Development Server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Run `ng serve` to start the app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Building for Production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Run `ng build --configuration=production`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Serving the Production Build Locally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Run `npm install -g serve`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Run `serve -s dist/my-angular-app`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Deploying to Hosting Platforms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Upload `dist/my-angular-app` to Firebase, Netlify, or Vercel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Angular 17 Setup</a:t>
            </a:r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Use Standalone Components for Simplicity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Avoid unnecessary NgModules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Leverage Vite's Fast Refresh Features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Utilize Hot Module Replacement (HMR)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Optimize Performance with Lazy Loading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Load components only when needed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Use Environment Variables for Configurations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Store API keys and configurations in environment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introduces a modern build system with Vite-powered dev server.</a:t>
            </a:r>
          </a:p>
          <a:p>
            <a:pPr/>
            <a:r>
              <a:t>- New applications use the optimized build system by default.</a:t>
            </a:r>
          </a:p>
          <a:p>
            <a:pPr/>
            <a:r>
              <a:t>- Existing applications can migrate via an automated or manual process.</a:t>
            </a:r>
          </a:p>
          <a:p>
            <a:pPr/>
            <a:r>
              <a:t>- Following best practices ensures optimal performance and maintainability.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 and Benefits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Two-way Data Binding: Synchronizes data between model and view effortlessly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Component-Based Architecture: Enhances modularity and reusability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Dependency Injection: Improves code maintainability and efficiency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Directives &amp; Pipes: Extend HTML functionalities easily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Routing &amp; Navigation: Built-in support for Single Page Applications (SPAs)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Performance Optimization: Ahead-of-Time (AOT) compilation speeds up load time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Cross-Platform Development: Works for web, mobile, and desktop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Server &amp; Build Process in Angular 17</a:t>
            </a:r>
          </a:p>
        </p:txBody>
      </p:sp>
      <p:sp>
        <p:nvSpPr>
          <p:cNvPr id="214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Guide to Running, Building, and Optimizing Angular 17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Introduction to Angular 17 Development Server &amp; Build System</a:t>
            </a:r>
          </a:p>
        </p:txBody>
      </p:sp>
      <p:sp>
        <p:nvSpPr>
          <p:cNvPr id="2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t>- Key Features of the New Angular 17 Build System: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Uses esbuild for faster compilation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Replaces Webpack with Vite-powered dev server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Integrated SSR and prerendering support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Supports automatic hot module replacement (HMR)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- Why the Change?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Reduces build time by up to 67%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Improves runtime performance with optimized lazy loading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Running the Development Server in Angular 17</a:t>
            </a:r>
          </a:p>
        </p:txBody>
      </p:sp>
      <p:sp>
        <p:nvSpPr>
          <p:cNvPr id="2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- Step 1: Start the Development Server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Run `ng serve`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Opens the application on `http://localhost:4200/`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What's New?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Uses Vite as the development server instead of Webpack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Faster Hot Module Replacement (HMR)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Improved prebundling of dependencies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Optional Flags: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`ng serve --port=4300` (Runs server on custom port)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  - `ng serve --hmr=false` (Disables Hot Module Replacement)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Hot Module Replacement (HMR) in Angular 17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What is HMR?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Updates modified code without reloading the entire app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New HMR Features in Angular 17: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Works for global styles, component styles, and templates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Reduces reload times during development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How to Enable HMR?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Run `ng serve` (HMR is enabled by default)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To disable: `ng serve --no-hmr`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an Angular 17 Application</a:t>
            </a:r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Step 1: Run the Build Command</a:t>
            </a:r>
          </a:p>
          <a:p>
            <a:pPr marL="318897" indent="-318897" defTabSz="425195">
              <a:defRPr sz="2976"/>
            </a:pPr>
            <a:r>
              <a:t>  - `ng build --configuration=production`</a:t>
            </a:r>
          </a:p>
          <a:p>
            <a:pPr marL="318897" indent="-318897" defTabSz="425195">
              <a:defRPr sz="2976"/>
            </a:pPr>
            <a:r>
              <a:t>- What's New?</a:t>
            </a:r>
          </a:p>
          <a:p>
            <a:pPr marL="318897" indent="-318897" defTabSz="425195">
              <a:defRPr sz="2976"/>
            </a:pPr>
            <a:r>
              <a:t>  - Uses esbuild for faster compilation</a:t>
            </a:r>
          </a:p>
          <a:p>
            <a:pPr marL="318897" indent="-318897" defTabSz="425195">
              <a:defRPr sz="2976"/>
            </a:pPr>
            <a:r>
              <a:t>  - Generates modern ESM output format</a:t>
            </a:r>
          </a:p>
          <a:p>
            <a:pPr marL="318897" indent="-318897" defTabSz="425195">
              <a:defRPr sz="2976"/>
            </a:pPr>
            <a:r>
              <a:t>  - Removes unnecessary CommonJS dependencies</a:t>
            </a:r>
          </a:p>
          <a:p>
            <a:pPr marL="318897" indent="-318897" defTabSz="425195">
              <a:defRPr sz="2976"/>
            </a:pPr>
            <a:r>
              <a:t>- Build Output Location</a:t>
            </a:r>
          </a:p>
          <a:p>
            <a:pPr marL="318897" indent="-318897" defTabSz="425195">
              <a:defRPr sz="2976"/>
            </a:pPr>
            <a:r>
              <a:t>  - The compiled files are placed in `dist/your-app/`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Optimizing the Build Process in Angular 17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Enable Ahead-of-Time (AOT) Compilation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`ng build --aot`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Tree Shaking for Smaller Bundle Size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Removes unused code automatically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Minify and Compress JavaScript &amp; CSS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Use `ng build --optimization`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Enable Differential Loading for Modern Browsers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  - Automatically handled by Angular 17's new build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Deploying an Angular 17 Application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Step 1: Build the App for Production</a:t>
            </a:r>
          </a:p>
          <a:p>
            <a:pPr marL="332613" indent="-332613" defTabSz="443484">
              <a:defRPr sz="3104"/>
            </a:pPr>
            <a:r>
              <a:t>  - Run `ng build --configuration=production`</a:t>
            </a:r>
          </a:p>
          <a:p>
            <a:pPr marL="332613" indent="-332613" defTabSz="443484">
              <a:defRPr sz="3104"/>
            </a:pPr>
            <a:r>
              <a:t>- Step 2: Serve Locally to Test the Build</a:t>
            </a:r>
          </a:p>
          <a:p>
            <a:pPr marL="332613" indent="-332613" defTabSz="443484">
              <a:defRPr sz="3104"/>
            </a:pPr>
            <a:r>
              <a:t>  - Run `npm install -g serve`</a:t>
            </a:r>
          </a:p>
          <a:p>
            <a:pPr marL="332613" indent="-332613" defTabSz="443484">
              <a:defRPr sz="3104"/>
            </a:pPr>
            <a:r>
              <a:t>  - Run `serve -s dist/my-angular-app`</a:t>
            </a:r>
          </a:p>
          <a:p>
            <a:pPr marL="332613" indent="-332613" defTabSz="443484">
              <a:defRPr sz="3104"/>
            </a:pPr>
            <a:r>
              <a:t>- Step 3: Deploy to Hosting Services</a:t>
            </a:r>
          </a:p>
          <a:p>
            <a:pPr marL="332613" indent="-332613" defTabSz="443484">
              <a:defRPr sz="3104"/>
            </a:pPr>
            <a:r>
              <a:t>  - Upload `dist/my-angular-app` to Firebase, Netlify, or Vercel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Best Practices for Development &amp; Build in Angular 17</a:t>
            </a:r>
          </a:p>
        </p:txBody>
      </p:sp>
      <p:sp>
        <p:nvSpPr>
          <p:cNvPr id="23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Use Standalone Components for Faster Load Times</a:t>
            </a:r>
          </a:p>
          <a:p>
            <a:pPr marL="318897" indent="-318897" defTabSz="425195">
              <a:defRPr sz="2976"/>
            </a:pPr>
            <a:r>
              <a:t>- Leverage HMR for a Faster Development Experience</a:t>
            </a:r>
          </a:p>
          <a:p>
            <a:pPr marL="318897" indent="-318897" defTabSz="425195">
              <a:defRPr sz="2976"/>
            </a:pPr>
            <a:r>
              <a:t>- Always Build with AOT and Optimization Flags</a:t>
            </a:r>
          </a:p>
          <a:p>
            <a:pPr marL="318897" indent="-318897" defTabSz="425195">
              <a:defRPr sz="2976"/>
            </a:pPr>
            <a:r>
              <a:t>- Reduce Dependencies on CommonJS for Faster Execution</a:t>
            </a:r>
          </a:p>
          <a:p>
            <a:pPr marL="318897" indent="-318897" defTabSz="425195">
              <a:defRPr sz="2976"/>
            </a:pPr>
            <a:r>
              <a:t>- Deploy Only the Production Build for Better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Angular 17 introduces a Vite-powered development server for better performance.</a:t>
            </a:r>
          </a:p>
          <a:p>
            <a:pPr/>
            <a:r>
              <a:t>- The build process is now handled by esbuild, making it faster and more efficient.</a:t>
            </a:r>
          </a:p>
          <a:p>
            <a:pPr/>
            <a:r>
              <a:t>- Hot Module Replacement (HMR) is fully integrated for styles and templates.</a:t>
            </a:r>
          </a:p>
          <a:p>
            <a:pPr/>
            <a:r>
              <a:t>- Following best practices ensures smooth development and production readiness.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Overview/Review of TypeScript and ES6 for Angular 17</a:t>
            </a:r>
          </a:p>
        </p:txBody>
      </p:sp>
      <p:sp>
        <p:nvSpPr>
          <p:cNvPr id="24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 and Best Practices for Using TypeScript in Angular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Angular is a powerful framework for building scalable and maintainable web applications.</a:t>
            </a:r>
          </a:p>
          <a:p>
            <a:pPr marL="332613" indent="-332613" defTabSz="443484">
              <a:defRPr sz="3104"/>
            </a:pPr>
            <a:r>
              <a:t>- It offers features like two-way binding, component architecture, and strong security measures.</a:t>
            </a:r>
          </a:p>
          <a:p>
            <a:pPr marL="332613" indent="-332613" defTabSz="443484">
              <a:defRPr sz="3104"/>
            </a:pPr>
            <a:r>
              <a:t>- Google's continuous support ensures long-term stability and improvements.</a:t>
            </a:r>
          </a:p>
          <a:p>
            <a:pPr marL="332613" indent="-332613" defTabSz="443484">
              <a:defRPr sz="3104"/>
            </a:pPr>
            <a:r>
              <a:t>- Ideal for enterprise-level applications and SPAs.</a:t>
            </a:r>
          </a:p>
        </p:txBody>
      </p:sp>
      <p:sp>
        <p:nvSpPr>
          <p:cNvPr id="109" name="Slide Number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Angular, ES6, and TypeScript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500"/>
              </a:spcBef>
              <a:defRPr sz="2400"/>
            </a:pPr>
            <a:r>
              <a:t>- Why TypeScript for Angular?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Angular is built with TypeScript for type safety and scalability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ES6 Features Used in Angular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Classes and Modules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Arrow Functions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Destructuring and Spread Operators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TypeScript Enhancements Over ES6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Static Typing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Interfaces and Generics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  - Decorators for Dependency Injection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Typing and Classes in TypeScript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500"/>
              </a:spcBef>
              <a:defRPr sz="2304"/>
            </a:pPr>
            <a:r>
              <a:t>- Strong Typing in TypeScript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 - Type inference and explicit type annotations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let age: number = 25;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let isAdmin: boolean = true;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/>
            </a:pPr>
            <a:r>
              <a:t>- Defining Classes in TypeScript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User {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string;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constructor(name: string) {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this.name = name;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Classes and Interfaces</a:t>
            </a:r>
          </a:p>
        </p:txBody>
      </p:sp>
      <p:sp>
        <p:nvSpPr>
          <p:cNvPr id="2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500"/>
              </a:spcBef>
              <a:defRPr sz="2304"/>
            </a:pPr>
            <a:r>
              <a:t>- Abstract Classes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 - Used as base classes with unimplemented methods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abstract class Animal {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abstract makeSound(): void;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- Interfaces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 - Defines a contract for objects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interface Person {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string;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age: number;</a:t>
            </a:r>
          </a:p>
          <a:p>
            <a:pPr marL="0" indent="0" defTabSz="329184">
              <a:spcBef>
                <a:spcPts val="500"/>
              </a:spcBef>
              <a:buSzTx/>
              <a:buFontTx/>
              <a:buNone/>
              <a:defRPr sz="230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 Patterns in TypeScript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Using Interfaces for Dependency Injection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interface Logger {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log(message: string): void;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ConsoleLogger implements Logger {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log(message: string) {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console.log(message);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Annotations and Decorators</a:t>
            </a:r>
          </a:p>
        </p:txBody>
      </p:sp>
      <p:sp>
        <p:nvSpPr>
          <p:cNvPr id="25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8035" indent="-288035" defTabSz="384047">
              <a:spcBef>
                <a:spcPts val="600"/>
              </a:spcBef>
              <a:defRPr sz="2688"/>
            </a:pPr>
            <a:r>
              <a:t>- What are Decorators?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  <a:r>
              <a:t>  - Functions that modify classes, properties, or methods</a:t>
            </a:r>
          </a:p>
          <a:p>
            <a:pPr marL="288035" indent="-288035" defTabSz="384047">
              <a:spcBef>
                <a:spcPts val="600"/>
              </a:spcBef>
              <a:defRPr sz="2688"/>
            </a:pPr>
            <a:r>
              <a:t>- Example: Angular Component Decorator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selector: 'app-user',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templateUrl: './user.component.html'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class UserComponent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Generics in TypeScript</a:t>
            </a:r>
          </a:p>
        </p:txBody>
      </p:sp>
      <p:sp>
        <p:nvSpPr>
          <p:cNvPr id="25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What are Generics?</a:t>
            </a:r>
          </a:p>
          <a:p>
            <a:pPr/>
            <a:r>
              <a:t>  - Allow functions and classes to work with any data type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function identity&lt;T&gt;(arg: T): T {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arg;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872"/>
            </a:lvl1pPr>
          </a:lstStyle>
          <a:p>
            <a:pPr/>
            <a:r>
              <a:t>Optional Chaining and Nullish Coalescing</a:t>
            </a:r>
          </a:p>
        </p:txBody>
      </p:sp>
      <p:sp>
        <p:nvSpPr>
          <p:cNvPr id="26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Optional Chaining (`?.`)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let user = { profile: { name: 'John' } };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console.log(user.profile?.name);</a:t>
            </a:r>
          </a:p>
          <a:p>
            <a:pPr/>
            <a:r>
              <a:t>- Nullish Coalescing (`??`)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let name = null ?? 'Guest';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console.log(name); // 'Guest'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vs Procedural JavaScript</a:t>
            </a:r>
          </a:p>
        </p:txBody>
      </p:sp>
      <p:sp>
        <p:nvSpPr>
          <p:cNvPr id="2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- Procedural Approach</a:t>
            </a:r>
          </a:p>
          <a:p>
            <a:pPr marL="325754" indent="-325754" defTabSz="434340">
              <a:defRPr sz="3040"/>
            </a:pPr>
            <a:r>
              <a:t>  - Uses loops and statements to manipulate data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function add(a, b) {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a + b;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325754" indent="-325754" defTabSz="434340">
              <a:defRPr sz="3040"/>
            </a:pPr>
            <a:r>
              <a:t>- Functional Approach</a:t>
            </a:r>
          </a:p>
          <a:p>
            <a:pPr marL="325754" indent="-325754" defTabSz="434340">
              <a:defRPr sz="3040"/>
            </a:pPr>
            <a:r>
              <a:t>  - Uses pure functions and avoids modifying state</a:t>
            </a:r>
          </a:p>
          <a:p>
            <a:pPr marL="0" indent="0" defTabSz="434340">
              <a:buSzTx/>
              <a:buFont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add = (a, b) =&gt; a + b;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6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TypeScript enhances JavaScript with strong typing, interfaces, and decorators.</a:t>
            </a:r>
          </a:p>
          <a:p>
            <a:pPr/>
            <a:r>
              <a:t>- ES6 features like optional chaining and arrow functions improve code readability.</a:t>
            </a:r>
          </a:p>
          <a:p>
            <a:pPr/>
            <a:r>
              <a:t>- Using functional programming principles makes Angular applications more maintainable.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 in Angular 17</a:t>
            </a:r>
          </a:p>
        </p:txBody>
      </p:sp>
      <p:sp>
        <p:nvSpPr>
          <p:cNvPr id="27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Component Creation, Data Binding, and Lifecycle Hooks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Angular 17 Features &amp; Architecture</a:t>
            </a:r>
          </a:p>
        </p:txBody>
      </p:sp>
      <p:sp>
        <p:nvSpPr>
          <p:cNvPr id="11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Key Innovations and Architectural Enhancements in Angular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Creation and Usage</a:t>
            </a:r>
          </a:p>
        </p:txBody>
      </p:sp>
      <p:sp>
        <p:nvSpPr>
          <p:cNvPr id="27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What is a Component?</a:t>
            </a:r>
          </a:p>
          <a:p>
            <a:pPr/>
            <a:r>
              <a:t>  - The fundamental building block of an Angular application</a:t>
            </a:r>
          </a:p>
          <a:p>
            <a:pPr/>
            <a:r>
              <a:t>  - Defines the UI and logic for a part of the application</a:t>
            </a:r>
          </a:p>
          <a:p>
            <a:pPr/>
            <a:r>
              <a:t>- Creating a Component using Angular CLI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 generate component my-component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pPr/>
            <a:r>
              <a:t>Example of a Simple Angular Component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{ Component } from '@angular/core';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@Component({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selector: 'app-user',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 `&lt;h2&gt;Welcome, {{ name }}!&lt;/h2&gt;`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class UserComponent {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name: string = 'John Doe';</a:t>
            </a:r>
          </a:p>
          <a:p>
            <a:pPr marL="0" indent="0" defTabSz="384047">
              <a:spcBef>
                <a:spcPts val="600"/>
              </a:spcBef>
              <a:buSzTx/>
              <a:buFontTx/>
              <a:buNone/>
              <a:defRPr sz="26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 (Input/Output)</a:t>
            </a:r>
          </a:p>
        </p:txBody>
      </p:sp>
      <p:sp>
        <p:nvSpPr>
          <p:cNvPr id="28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Types of Data Binding in Angular 17</a:t>
            </a:r>
          </a:p>
          <a:p>
            <a:pPr marL="318897" indent="-318897" defTabSz="425195">
              <a:defRPr sz="2976"/>
            </a:pPr>
            <a:r>
              <a:t>  - Interpolation (`{{ }}`) - Binding values inside the template</a:t>
            </a:r>
          </a:p>
          <a:p>
            <a:pPr marL="318897" indent="-318897" defTabSz="425195">
              <a:defRPr sz="2976"/>
            </a:pPr>
            <a:r>
              <a:t>  - Property Binding (`[property]`) - Binding values to element properties</a:t>
            </a:r>
          </a:p>
          <a:p>
            <a:pPr marL="318897" indent="-318897" defTabSz="425195">
              <a:defRPr sz="2976"/>
            </a:pPr>
            <a:r>
              <a:t>  - Event Binding (`(event)`) - Handling events like clicks</a:t>
            </a:r>
          </a:p>
          <a:p>
            <a:pPr marL="318897" indent="-318897" defTabSz="425195">
              <a:defRPr sz="2976"/>
            </a:pPr>
            <a:r>
              <a:t>  - Two-Way Binding (`[(ngModel)]`) - Synchronizing model and 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Lifecycle Hooks in Angular 17</a:t>
            </a:r>
          </a:p>
        </p:txBody>
      </p:sp>
      <p:sp>
        <p:nvSpPr>
          <p:cNvPr id="28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Common Lifecycle Hooks:</a:t>
            </a:r>
          </a:p>
          <a:p>
            <a:pPr/>
            <a:r>
              <a:t>  - `ngOnInit()` - Runs after component is initialized</a:t>
            </a:r>
          </a:p>
          <a:p>
            <a:pPr/>
            <a:r>
              <a:t>  - `ngOnChanges()` - Runs when input properties change</a:t>
            </a:r>
          </a:p>
          <a:p>
            <a:pPr/>
            <a:r>
              <a:t>  - `ngOnDestroy()` - Runs before component is removed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Lifecycle Hooks Usage</a:t>
            </a:r>
          </a:p>
        </p:txBody>
      </p:sp>
      <p:sp>
        <p:nvSpPr>
          <p:cNvPr id="28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{ Component, OnInit, OnDestroy } from '@angular/core';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@Component({ selector: 'app-example', template: `&lt;p&gt;Example Component&lt;/p&gt;` })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class ExampleComponent implements OnInit, OnDestroy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ngOnInit()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console.log('Component Initialized');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ngOnDestroy() {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console.log('Component Destroyed');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8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Components are the core building blocks of Angular applications</a:t>
            </a:r>
          </a:p>
          <a:p>
            <a:pPr/>
            <a:r>
              <a:t>- Data binding enables interaction between components and UI</a:t>
            </a:r>
          </a:p>
          <a:p>
            <a:pPr/>
            <a:r>
              <a:t>- Lifecycle hooks help manage state and cleanup effectively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Templates in Angular 17</a:t>
            </a:r>
          </a:p>
        </p:txBody>
      </p:sp>
      <p:sp>
        <p:nvSpPr>
          <p:cNvPr id="29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Data Binding and Template Reference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Introduction to Templates in Angular 17</a:t>
            </a:r>
          </a:p>
        </p:txBody>
      </p:sp>
      <p:sp>
        <p:nvSpPr>
          <p:cNvPr id="2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What is a Template in Angular?</a:t>
            </a:r>
          </a:p>
          <a:p>
            <a:pPr marL="332613" indent="-332613" defTabSz="443484">
              <a:defRPr sz="3104"/>
            </a:pPr>
            <a:r>
              <a:t>  - Defines the UI structure of a component</a:t>
            </a:r>
          </a:p>
          <a:p>
            <a:pPr marL="332613" indent="-332613" defTabSz="443484">
              <a:defRPr sz="3104"/>
            </a:pPr>
            <a:r>
              <a:t>  - Uses HTML enhanced with Angular directives and bindings</a:t>
            </a:r>
          </a:p>
          <a:p>
            <a:pPr marL="332613" indent="-332613" defTabSz="443484">
              <a:defRPr sz="3104"/>
            </a:pPr>
            <a:r>
              <a:t>- Why Use Templates?</a:t>
            </a:r>
          </a:p>
          <a:p>
            <a:pPr marL="332613" indent="-332613" defTabSz="443484">
              <a:defRPr sz="3104"/>
            </a:pPr>
            <a:r>
              <a:t>  - Enables dynamic rendering</a:t>
            </a:r>
          </a:p>
          <a:p>
            <a:pPr marL="332613" indent="-332613" defTabSz="443484">
              <a:defRPr sz="3104"/>
            </a:pPr>
            <a:r>
              <a:t>  - Supports data binding for real-time updates</a:t>
            </a:r>
          </a:p>
          <a:p>
            <a:pPr marL="332613" indent="-332613" defTabSz="443484">
              <a:defRPr sz="3104"/>
            </a:pPr>
            <a:r>
              <a:t>  - Allows interaction with component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 in Angular Templates</a:t>
            </a:r>
          </a:p>
        </p:txBody>
      </p:sp>
      <p:sp>
        <p:nvSpPr>
          <p:cNvPr id="2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4606" indent="-284606" defTabSz="379475">
              <a:spcBef>
                <a:spcPts val="600"/>
              </a:spcBef>
              <a:defRPr sz="2656"/>
            </a:pPr>
            <a:r>
              <a:t>- What is Data Binding?</a:t>
            </a:r>
          </a:p>
          <a:p>
            <a:pPr marL="284606" indent="-284606" defTabSz="379475">
              <a:spcBef>
                <a:spcPts val="600"/>
              </a:spcBef>
              <a:defRPr sz="2656"/>
            </a:pPr>
            <a:r>
              <a:t>  - Connects component logic to the template</a:t>
            </a:r>
          </a:p>
          <a:p>
            <a:pPr marL="284606" indent="-284606" defTabSz="379475">
              <a:spcBef>
                <a:spcPts val="600"/>
              </a:spcBef>
              <a:defRPr sz="2656"/>
            </a:pPr>
            <a:r>
              <a:t>  - Allows synchronization between HTML and TypeScript code</a:t>
            </a:r>
          </a:p>
          <a:p>
            <a:pPr marL="284606" indent="-284606" defTabSz="379475">
              <a:spcBef>
                <a:spcPts val="600"/>
              </a:spcBef>
              <a:defRPr sz="2656"/>
            </a:pPr>
            <a:r>
              <a:t>- Types of Data Binding:</a:t>
            </a:r>
          </a:p>
          <a:p>
            <a:pPr marL="284606" indent="-284606" defTabSz="379475">
              <a:spcBef>
                <a:spcPts val="600"/>
              </a:spcBef>
              <a:defRPr sz="2656"/>
            </a:pPr>
            <a:r>
              <a:t>  - Interpolation (`{{ }}`) - Displays dynamic values in HTML</a:t>
            </a:r>
          </a:p>
          <a:p>
            <a:pPr marL="284606" indent="-284606" defTabSz="379475">
              <a:spcBef>
                <a:spcPts val="600"/>
              </a:spcBef>
              <a:defRPr sz="2656"/>
            </a:pPr>
            <a:r>
              <a:t>  - Property Binding (`[property]`) - Sets properties of elements</a:t>
            </a:r>
          </a:p>
          <a:p>
            <a:pPr marL="284606" indent="-284606" defTabSz="379475">
              <a:spcBef>
                <a:spcPts val="600"/>
              </a:spcBef>
              <a:defRPr sz="2656"/>
            </a:pPr>
            <a:r>
              <a:t>  - Event Binding (`(event)`) - Handles user interactions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Interpolation (`{{ }}`)</a:t>
            </a:r>
          </a:p>
        </p:txBody>
      </p:sp>
      <p:sp>
        <p:nvSpPr>
          <p:cNvPr id="3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defRPr sz="3136"/>
            </a:pPr>
            <a:r>
              <a:t>- Used to insert dynamic values in the template</a:t>
            </a:r>
          </a:p>
          <a:p>
            <a:pPr marL="336042" indent="-336042" defTabSz="448055">
              <a:defRPr sz="3136"/>
            </a:pPr>
            <a:r>
              <a:t>- Example:</a:t>
            </a:r>
          </a:p>
          <a:p>
            <a:pPr marL="0" indent="0" defTabSz="448055">
              <a:buSzTx/>
              <a:buFontTx/>
              <a:buNone/>
              <a:defRPr sz="31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&lt;h1&gt;Welcome, {{ username }}!&lt;/h1&gt;</a:t>
            </a:r>
          </a:p>
          <a:p>
            <a:pPr marL="336042" indent="-336042" defTabSz="448055">
              <a:defRPr sz="3136"/>
            </a:pPr>
            <a:r>
              <a:t>- Equivalent TypeScript Code:</a:t>
            </a:r>
          </a:p>
          <a:p>
            <a:pPr marL="0" indent="0" defTabSz="448055">
              <a:buSzTx/>
              <a:buFontTx/>
              <a:buNone/>
              <a:defRPr sz="31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AppComponent {</a:t>
            </a:r>
          </a:p>
          <a:p>
            <a:pPr marL="0" indent="0" defTabSz="448055">
              <a:buSzTx/>
              <a:buFontTx/>
              <a:buNone/>
              <a:defRPr sz="31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username: string = 'John Doe';</a:t>
            </a:r>
          </a:p>
          <a:p>
            <a:pPr marL="0" indent="0" defTabSz="448055">
              <a:buSzTx/>
              <a:buFontTx/>
              <a:buNone/>
              <a:defRPr sz="31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pPr/>
            <a:r>
              <a:t>Key Innovations in Angular 17 (Overview)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Signal-Based Reactivity: A new, fine-grained reactivity model for efficient state management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Deferrable Views: Lazy-load specific UI parts, improving page performance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Performance Enhancements: Improved runtime performance with optimizations in rendering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Stable Hydration for SSR: Enhances Server-Side Rendering (SSR) by ensuring smooth transitions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Enhanced Component Inputs/Outputs: Streamlines data flow for easier communication between components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CLI Enhancements: Faster builds, better debugging, and streamlined project setup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Experimental View Transitions API: Adds native animation support for smoother UI interactions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Property Binding (`[property]`)</a:t>
            </a:r>
          </a:p>
        </p:txBody>
      </p:sp>
      <p:sp>
        <p:nvSpPr>
          <p:cNvPr id="3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Used to bind a property of an element to a component variable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&lt;img [src]='profileImageUrl' alt='Profile Picture'&gt;</a:t>
            </a:r>
          </a:p>
          <a:p>
            <a:pPr marL="318897" indent="-318897" defTabSz="425195">
              <a:defRPr sz="2976"/>
            </a:pPr>
            <a:r>
              <a:t>- Equivalent TypeScript Code: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AppComponent {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profileImageUrl: string = 'assets/profile.jpg';</a:t>
            </a:r>
          </a:p>
          <a:p>
            <a:pPr marL="0" indent="0" defTabSz="425195">
              <a:buSzTx/>
              <a:buFontTx/>
              <a:buNone/>
              <a:defRPr sz="29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 (`(event)`)</a:t>
            </a:r>
          </a:p>
        </p:txBody>
      </p:sp>
      <p:sp>
        <p:nvSpPr>
          <p:cNvPr id="3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600"/>
              </a:spcBef>
              <a:defRPr sz="2560"/>
            </a:pPr>
            <a:r>
              <a:t>- Used to capture user interactions (e.g., clicks, keypresses, input changes)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&lt;button (click)='onButtonClick()'&gt;Click Me&lt;/button&gt;</a:t>
            </a:r>
          </a:p>
          <a:p>
            <a:pPr marL="274320" indent="-274320" defTabSz="365760">
              <a:spcBef>
                <a:spcPts val="600"/>
              </a:spcBef>
              <a:defRPr sz="2560"/>
            </a:pPr>
            <a:r>
              <a:t>- Equivalent TypeScript Code: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AppComponent {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onButtonClick() {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alert('Button Clicked!');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65760">
              <a:spcBef>
                <a:spcPts val="600"/>
              </a:spcBef>
              <a:buSzTx/>
              <a:buFontTx/>
              <a:buNone/>
              <a:defRPr sz="25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/>
            <a:r>
              <a:t>Template Reference Variables (`#var`)</a:t>
            </a:r>
          </a:p>
        </p:txBody>
      </p:sp>
      <p:sp>
        <p:nvSpPr>
          <p:cNvPr id="3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09169" indent="-209169" defTabSz="278892">
              <a:spcBef>
                <a:spcPts val="400"/>
              </a:spcBef>
              <a:defRPr sz="1952"/>
            </a:pPr>
            <a:r>
              <a:t>- What are Template Reference Variables?</a:t>
            </a:r>
          </a:p>
          <a:p>
            <a:pPr marL="209169" indent="-209169" defTabSz="278892">
              <a:spcBef>
                <a:spcPts val="400"/>
              </a:spcBef>
              <a:defRPr sz="1952"/>
            </a:pPr>
            <a:r>
              <a:t>  - Allow direct access to elements inside the template</a:t>
            </a:r>
          </a:p>
          <a:p>
            <a:pPr marL="209169" indent="-209169" defTabSz="278892">
              <a:spcBef>
                <a:spcPts val="400"/>
              </a:spcBef>
              <a:defRPr sz="1952"/>
            </a:pPr>
            <a:r>
              <a:t>  - Used for interacting with elements without using `@ViewChild`</a:t>
            </a:r>
          </a:p>
          <a:p>
            <a:pPr marL="209169" indent="-209169" defTabSz="278892">
              <a:spcBef>
                <a:spcPts val="400"/>
              </a:spcBef>
              <a:defRPr sz="1952"/>
            </a:pPr>
            <a:r>
              <a:t>- Example: Getting Input Value Without ngModel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#userInput type='text'&gt;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&lt;button (click)='logValue(userInput.value)'&gt;Log Value&lt;/button&gt;</a:t>
            </a:r>
          </a:p>
          <a:p>
            <a:pPr marL="209169" indent="-209169" defTabSz="278892">
              <a:spcBef>
                <a:spcPts val="400"/>
              </a:spcBef>
              <a:defRPr sz="1952"/>
            </a:pPr>
            <a:r>
              <a:t>- Equivalent TypeScript Code: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AppComponent {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logValue(value: string) {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console.log(value);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78892">
              <a:spcBef>
                <a:spcPts val="400"/>
              </a:spcBef>
              <a:buSzTx/>
              <a:buFontTx/>
              <a:buNone/>
              <a:defRPr sz="1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/>
            <a:r>
              <a:t>Best Practices for Templates in Angular</a:t>
            </a:r>
          </a:p>
        </p:txBody>
      </p:sp>
      <p:sp>
        <p:nvSpPr>
          <p:cNvPr id="3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Interpolation for Read-Only Data</a:t>
            </a:r>
          </a:p>
          <a:p>
            <a:pPr/>
            <a:r>
              <a:t>- Use Property Binding for Dynamic UI Updates</a:t>
            </a:r>
          </a:p>
          <a:p>
            <a:pPr/>
            <a:r>
              <a:t>- Use Event Binding to Handle User Interactions</a:t>
            </a:r>
          </a:p>
          <a:p>
            <a:pPr/>
            <a:r>
              <a:t>- Leverage Template Reference Variables for Direct DOM Manipulation</a:t>
            </a:r>
          </a:p>
          <a:p>
            <a:pPr/>
            <a:r>
              <a:t>- Keep Templates Clean and Avoid Complex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Templates define the UI structure of Angular applications</a:t>
            </a:r>
          </a:p>
          <a:p>
            <a:pPr/>
            <a:r>
              <a:t>- Data binding connects templates to component logic</a:t>
            </a:r>
          </a:p>
          <a:p>
            <a:pPr/>
            <a:r>
              <a:t>- Template Reference Variables allow direct interaction with elements</a:t>
            </a:r>
          </a:p>
          <a:p>
            <a:pPr/>
            <a:r>
              <a:t>- Following best practices ensures maintainable and efficient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 in Angular 17</a:t>
            </a:r>
          </a:p>
        </p:txBody>
      </p:sp>
      <p:sp>
        <p:nvSpPr>
          <p:cNvPr id="31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In-Depth Guide to Structural, Attribute, and Custom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Directives in Angular?</a:t>
            </a:r>
          </a:p>
        </p:txBody>
      </p:sp>
      <p:sp>
        <p:nvSpPr>
          <p:cNvPr id="3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Directives are special markers in Angular that modify the behavior or structure of elements.</a:t>
            </a:r>
          </a:p>
          <a:p>
            <a:pPr marL="318897" indent="-318897" defTabSz="425195">
              <a:defRPr sz="2976"/>
            </a:pPr>
            <a:r>
              <a:t>- Three Main Types:</a:t>
            </a:r>
          </a:p>
          <a:p>
            <a:pPr marL="318897" indent="-318897" defTabSz="425195">
              <a:defRPr sz="2976"/>
            </a:pPr>
            <a:r>
              <a:t>  - Structural Directives - Modify the DOM structure (`*ngIf`, `*ngFor`, `*ngSwitch`).</a:t>
            </a:r>
          </a:p>
          <a:p>
            <a:pPr marL="318897" indent="-318897" defTabSz="425195">
              <a:defRPr sz="2976"/>
            </a:pPr>
            <a:r>
              <a:t>  - Attribute Directives - Modify the appearance or behavior (`ngClass`, `ngStyle`).</a:t>
            </a:r>
          </a:p>
          <a:p>
            <a:pPr marL="318897" indent="-318897" defTabSz="425195">
              <a:defRPr sz="2976"/>
            </a:pPr>
            <a:r>
              <a:t>  - Custom Directives - User-defined directives for specific functionalities.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Structural Directives Overview</a:t>
            </a:r>
          </a:p>
        </p:txBody>
      </p:sp>
      <p:sp>
        <p:nvSpPr>
          <p:cNvPr id="3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Structural Directives modify the DOM dynamically.</a:t>
            </a:r>
          </a:p>
          <a:p>
            <a:pPr marL="315468" indent="-315468" defTabSz="420623">
              <a:defRPr sz="2944"/>
            </a:pPr>
            <a:r>
              <a:t>- They are prefixed with an asterisk (`*`).</a:t>
            </a:r>
          </a:p>
          <a:p>
            <a:pPr marL="315468" indent="-315468" defTabSz="420623">
              <a:defRPr sz="2944"/>
            </a:pPr>
            <a:r>
              <a:t>- Common Structural Directives:</a:t>
            </a:r>
          </a:p>
          <a:p>
            <a:pPr marL="315468" indent="-315468" defTabSz="420623">
              <a:defRPr sz="2944"/>
            </a:pPr>
            <a:r>
              <a:t>  - `*ngIf` - Conditionally renders elements.</a:t>
            </a:r>
          </a:p>
          <a:p>
            <a:pPr marL="315468" indent="-315468" defTabSz="420623">
              <a:defRPr sz="2944"/>
            </a:pPr>
            <a:r>
              <a:t>  - `*ngFor` - Loops through arrays to generate elements.</a:t>
            </a:r>
          </a:p>
          <a:p>
            <a:pPr marL="315468" indent="-315468" defTabSz="420623">
              <a:defRPr sz="2944"/>
            </a:pPr>
            <a:r>
              <a:t>  - `*ngSwitch` - Displays one element based on a condition.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`*ngIf` - Conditional Rendering</a:t>
            </a:r>
          </a:p>
        </p:txBody>
      </p:sp>
      <p:sp>
        <p:nvSpPr>
          <p:cNvPr id="3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- What it does: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Conditionally adds or removes elements from the DOM.</a:t>
            </a:r>
          </a:p>
          <a:p>
            <a:pPr marL="0" indent="0" defTabSz="388620">
              <a:spcBef>
                <a:spcPts val="600"/>
              </a:spcBef>
              <a:buSzTx/>
              <a:buFontTx/>
              <a:buNone/>
              <a:defRPr sz="27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&lt;p *ngIf='isLoggedIn'&gt;Welcome back, User!&lt;/p&gt;</a:t>
            </a:r>
          </a:p>
          <a:p>
            <a:pPr marL="0" indent="0" defTabSz="388620">
              <a:spcBef>
                <a:spcPts val="600"/>
              </a:spcBef>
              <a:buSzTx/>
              <a:buFontTx/>
              <a:buNone/>
              <a:defRPr sz="27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&lt;p *ngIf='!isLoggedIn'&gt;Please log in.&lt;/p&gt;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- Performance Tip: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 - `*ngIf` completely removes the element when false, saving memory.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`*ngFor` - Iterating Over Lists</a:t>
            </a:r>
          </a:p>
        </p:txBody>
      </p:sp>
      <p:sp>
        <p:nvSpPr>
          <p:cNvPr id="3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420623">
              <a:defRPr sz="2944"/>
            </a:pPr>
            <a:r>
              <a:t>- What it does:</a:t>
            </a:r>
          </a:p>
          <a:p>
            <a:pPr marL="315468" indent="-315468" defTabSz="420623">
              <a:defRPr sz="2944"/>
            </a:pPr>
            <a:r>
              <a:t>  - Loops through an array and creates multiple elements dynamically.</a:t>
            </a:r>
          </a:p>
          <a:p>
            <a:pPr marL="0" indent="0" defTabSz="420623">
              <a:buSzTx/>
              <a:buFontTx/>
              <a:buNone/>
              <a:defRPr sz="29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&lt;ul&gt;</a:t>
            </a:r>
          </a:p>
          <a:p>
            <a:pPr marL="0" indent="0" defTabSz="420623">
              <a:buSzTx/>
              <a:buFontTx/>
              <a:buNone/>
              <a:defRPr sz="29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&lt;li *ngFor='let user of users'&gt;{{ user.name }}&lt;/li&gt;</a:t>
            </a:r>
          </a:p>
          <a:p>
            <a:pPr marL="0" indent="0" defTabSz="420623">
              <a:buSzTx/>
              <a:buFontTx/>
              <a:buNone/>
              <a:defRPr sz="29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&lt;/ul&gt;</a:t>
            </a:r>
          </a:p>
          <a:p>
            <a:pPr marL="315468" indent="-315468" defTabSz="420623">
              <a:defRPr sz="2944"/>
            </a:pPr>
            <a:r>
              <a:t>- Performance Tip:</a:t>
            </a:r>
          </a:p>
          <a:p>
            <a:pPr marL="315468" indent="-315468" defTabSz="420623">
              <a:defRPr sz="2944"/>
            </a:pPr>
            <a:r>
              <a:t>  - Use `trackBy` to optimize rendering.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Signal-Based Reactivity in Angular 17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- What are Signals? A reactive state management approach that minimizes unnecessary re-renders</a:t>
            </a:r>
          </a:p>
          <a:p>
            <a:pPr marL="318897" indent="-318897" defTabSz="425195">
              <a:defRPr sz="2976"/>
            </a:pPr>
            <a:r>
              <a:t>- Why Use Signals? Unlike RxJS, Signals provide a simpler and more predictable approach</a:t>
            </a:r>
          </a:p>
          <a:p>
            <a:pPr marL="318897" indent="-318897" defTabSz="425195">
              <a:defRPr sz="2976"/>
            </a:pPr>
            <a:r>
              <a:t>- Example Use Case: Updating UI elements dynamically without unnecessary change detection cycles</a:t>
            </a:r>
          </a:p>
          <a:p>
            <a:pPr marL="318897" indent="-318897" defTabSz="425195">
              <a:defRPr sz="2976"/>
            </a:pPr>
            <a:r>
              <a:t>- Performance Boost: Reduces computational overhead and enhances user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`*ngSwitch` - Conditional Display</a:t>
            </a:r>
          </a:p>
        </p:txBody>
      </p:sp>
      <p:sp>
        <p:nvSpPr>
          <p:cNvPr id="3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t>- What it does: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t>  - Displays different elements based on a condition.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&lt;div [ngSwitch]='userRole'&gt;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 *ngSwitchCase='"admin"'&gt;Admin Panel&lt;/p&gt;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 *ngSwitchCase='"user"'&gt;User Profile&lt;/p&gt;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&lt;p *ngSwitchDefault&gt;Guest View&lt;/p&gt;</a:t>
            </a:r>
          </a:p>
          <a:p>
            <a:pPr marL="0" indent="0" defTabSz="397763">
              <a:spcBef>
                <a:spcPts val="600"/>
              </a:spcBef>
              <a:buSzTx/>
              <a:buFontTx/>
              <a:buNone/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Attribute Directives Overview</a:t>
            </a:r>
          </a:p>
        </p:txBody>
      </p:sp>
      <p:sp>
        <p:nvSpPr>
          <p:cNvPr id="3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Modify the appearance or behavior of elements without changing the structure.</a:t>
            </a:r>
          </a:p>
          <a:p>
            <a:pPr/>
            <a:r>
              <a:t>- Examples:</a:t>
            </a:r>
          </a:p>
          <a:p>
            <a:pPr/>
            <a:r>
              <a:t>  - `ngClass` - Dynamically applies CSS classes.</a:t>
            </a:r>
          </a:p>
          <a:p>
            <a:pPr/>
            <a:r>
              <a:t>  - `ngStyle` - Dynamically applies inline styles.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872"/>
            </a:lvl1pPr>
          </a:lstStyle>
          <a:p>
            <a:pPr/>
            <a:r>
              <a:t>Creating Custom Directives in Angular 17</a:t>
            </a:r>
          </a:p>
        </p:txBody>
      </p:sp>
      <p:sp>
        <p:nvSpPr>
          <p:cNvPr id="3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57734" indent="-157734" defTabSz="210311">
              <a:spcBef>
                <a:spcPts val="300"/>
              </a:spcBef>
              <a:defRPr sz="1472"/>
            </a:pPr>
            <a:r>
              <a:t>- Why Create Custom Directives?</a:t>
            </a:r>
          </a:p>
          <a:p>
            <a:pPr marL="157734" indent="-157734" defTabSz="210311">
              <a:spcBef>
                <a:spcPts val="300"/>
              </a:spcBef>
              <a:defRPr sz="1472"/>
            </a:pPr>
            <a:r>
              <a:t>  - To encapsulate reusable logic.</a:t>
            </a:r>
          </a:p>
          <a:p>
            <a:pPr marL="157734" indent="-157734" defTabSz="210311">
              <a:spcBef>
                <a:spcPts val="300"/>
              </a:spcBef>
              <a:defRPr sz="1472"/>
            </a:pPr>
            <a:r>
              <a:t>  - To extend Angular's built-in capabilities.</a:t>
            </a:r>
          </a:p>
          <a:p>
            <a:pPr marL="157734" indent="-157734" defTabSz="210311">
              <a:spcBef>
                <a:spcPts val="300"/>
              </a:spcBef>
              <a:defRPr sz="1472"/>
            </a:pPr>
            <a:r>
              <a:t>- Example: Creating a Directive that Changes Background Color: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Directive, ElementRef, Renderer2, HostListener } from '@angular/core';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@Directive({ selector: '[appHighlight]' })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HighlightDirective {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constructor(private el: ElementRef, private renderer: Renderer2) {}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@HostListener('mouseenter') onMouseEnter() {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this.renderer.setStyle(this.el.nativeElement, 'backgroundColor', 'yellow');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@HostListener('mouseleave') onMouseLeave() {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this.renderer.removeStyle(this.el.nativeElement, 'backgroundColor');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210311">
              <a:spcBef>
                <a:spcPts val="300"/>
              </a:spcBef>
              <a:buSzTx/>
              <a:buFontTx/>
              <a:buNone/>
              <a:defRPr sz="14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Custom Directive in HTML</a:t>
            </a:r>
          </a:p>
        </p:txBody>
      </p:sp>
      <p:sp>
        <p:nvSpPr>
          <p:cNvPr id="3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After creating the `appHighlight` directive, use it like this:</a:t>
            </a:r>
          </a:p>
          <a:p>
            <a:pPr marL="0" indent="0">
              <a:buSzTx/>
              <a:buFont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&lt;p appHighlight&gt;Hover over this text to highlight it&lt;/p&gt;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 for Using Directives</a:t>
            </a:r>
          </a:p>
        </p:txBody>
      </p:sp>
      <p:sp>
        <p:nvSpPr>
          <p:cNvPr id="34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Structural Directives for Conditional Rendering.</a:t>
            </a:r>
          </a:p>
          <a:p>
            <a:pPr/>
            <a:r>
              <a:t>- Use Attribute Directives for Styling and Behavior Enhancements.</a:t>
            </a:r>
          </a:p>
          <a:p>
            <a:pPr/>
            <a:r>
              <a:t>- Keep Custom Directives Focused on a Single Responsibility.</a:t>
            </a:r>
          </a:p>
          <a:p>
            <a:pPr/>
            <a:r>
              <a:t>- Avoid Overusing Directives in Templates to Maintain Readability.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4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Directives in Angular extend HTML with additional functionalities.</a:t>
            </a:r>
          </a:p>
          <a:p>
            <a:pPr/>
            <a:r>
              <a:t>- Structural Directives modify the DOM dynamically.</a:t>
            </a:r>
          </a:p>
          <a:p>
            <a:pPr/>
            <a:r>
              <a:t>- Attribute Directives modify behavior and styling.</a:t>
            </a:r>
          </a:p>
          <a:p>
            <a:pPr/>
            <a:r>
              <a:t>- Custom Directives allow reusability and customization.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Template-Driven Forms</a:t>
            </a:r>
          </a:p>
        </p:txBody>
      </p:sp>
      <p:sp>
        <p:nvSpPr>
          <p:cNvPr id="35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Template-Driven 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Template-Driven Forms?</a:t>
            </a:r>
          </a:p>
        </p:txBody>
      </p:sp>
      <p:sp>
        <p:nvSpPr>
          <p:cNvPr id="35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Template-Driven Forms rely on Angular directives inside the HTML template.</a:t>
            </a:r>
          </a:p>
          <a:p>
            <a:pPr/>
            <a:r>
              <a:t>- Main characteristics:</a:t>
            </a:r>
          </a:p>
          <a:p>
            <a:pPr/>
            <a:r>
              <a:t>  - Uses `NgModel` for two-way data binding.</a:t>
            </a:r>
          </a:p>
          <a:p>
            <a:pPr/>
            <a:r>
              <a:t>  - Handles form validation declaratively in the template.</a:t>
            </a:r>
          </a:p>
          <a:p>
            <a:pPr/>
            <a:r>
              <a:t>  - Requires importing `FormsModule`.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Template-Driven Forms</a:t>
            </a:r>
          </a:p>
        </p:txBody>
      </p:sp>
      <p:sp>
        <p:nvSpPr>
          <p:cNvPr id="35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sz="2144"/>
            </a:pPr>
            <a:r>
              <a:t>- Import `FormsModule` in `app.module.ts`.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import { NgModule } from '@angular/core';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BrowserModule } from '@angular/platform-browser';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FormsModule } from '@angular/forms';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AppComponent } from './app.component';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declarations: [AppComponent],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[BrowserModule, FormsModule],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bootstrap: [AppComponent]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4048"/>
            </a:lvl1pPr>
          </a:lstStyle>
          <a:p>
            <a:pPr/>
            <a:r>
              <a:t>Creating a Basic Template-Driven Form</a:t>
            </a:r>
          </a:p>
        </p:txBody>
      </p:sp>
      <p:sp>
        <p:nvSpPr>
          <p:cNvPr id="36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2884" indent="-222884" defTabSz="297179">
              <a:spcBef>
                <a:spcPts val="400"/>
              </a:spcBef>
              <a:defRPr sz="2080"/>
            </a:pPr>
            <a:r>
              <a:t>- Use `ngModel` to bind form fields to component properties.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&lt;form #userForm="ngForm" (ngSubmit)="onSubmit(userForm)"&gt;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&lt;label&gt;Name:&lt;/label&gt;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&lt;input type="text" name="name" [(ngModel)]="user.name" required&gt;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&lt;label&gt;Email:&lt;/label&gt;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&lt;input type="email" name="email" [(ngModel)]="user.email" required&gt;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&lt;button type="submit" [disabled]="userForm.invalid"&gt;Submit&lt;/button&gt;</a:t>
            </a:r>
          </a:p>
          <a:p>
            <a:pPr marL="0" indent="0" defTabSz="297179">
              <a:spcBef>
                <a:spcPts val="400"/>
              </a:spcBef>
              <a:buSzTx/>
              <a:buFontTx/>
              <a:buNone/>
              <a:defRPr sz="20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Deferrable Views in Angular 17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- What are Deferrable Views?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A feature allowing components to load only when needed, reducing initial load time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Use Cases: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Lazy-loading complex UI elements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Optimizing e-commerce pages by delaying non-essential elements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- Benefits: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Enhances first contentful paint (FCP) speed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  - Reduces unnecessary memory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Form Submission</a:t>
            </a:r>
          </a:p>
        </p:txBody>
      </p:sp>
      <p:sp>
        <p:nvSpPr>
          <p:cNvPr id="36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sz="2144"/>
            </a:pPr>
            <a:r>
              <a:t>- In the component, handle form submission.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 } from '@angular/core';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selector: 'app-user',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templateUrl: './user.component.html'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UserComponent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 = { name: '', email: '' };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onSubmit(form) {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console.log('Form Submitted!', form.value);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306324">
              <a:spcBef>
                <a:spcPts val="500"/>
              </a:spcBef>
              <a:buSzTx/>
              <a:buFontTx/>
              <a:buNone/>
              <a:defRPr sz="214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Validating Template-Driven Forms</a:t>
            </a:r>
          </a:p>
        </p:txBody>
      </p:sp>
      <p:sp>
        <p:nvSpPr>
          <p:cNvPr id="36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spcBef>
                <a:spcPts val="600"/>
              </a:spcBef>
              <a:defRPr sz="2816"/>
            </a:pPr>
            <a:r>
              <a:t>- Use built-in validators such as `required` and `email`.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&lt;input type="email" name="email" [(ngModel)]="user.email" required #emailField="ngModel"&gt;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&lt;div *ngIf="emailField.invalid &amp;&amp; emailField.touched"&gt;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Email is required and must be valid.</a:t>
            </a:r>
          </a:p>
          <a:p>
            <a:pPr marL="0" indent="0" defTabSz="402336">
              <a:spcBef>
                <a:spcPts val="600"/>
              </a:spcBef>
              <a:buSzTx/>
              <a:buFontTx/>
              <a:buNone/>
              <a:defRPr sz="28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Using Custom Validators in Template-Driven Forms</a:t>
            </a:r>
          </a:p>
        </p:txBody>
      </p:sp>
      <p:sp>
        <p:nvSpPr>
          <p:cNvPr id="37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47447" indent="-147447" defTabSz="196596">
              <a:spcBef>
                <a:spcPts val="300"/>
              </a:spcBef>
              <a:defRPr sz="1376"/>
            </a:pPr>
            <a:r>
              <a:t>- Custom validation example:</a:t>
            </a:r>
          </a:p>
          <a:p>
            <a:pPr marL="147447" indent="-147447" defTabSz="196596">
              <a:spcBef>
                <a:spcPts val="300"/>
              </a:spcBef>
              <a:defRPr sz="1376"/>
            </a:pPr>
            <a:r>
              <a:t>- Directive for custom validator: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Directive } from '@angular/core';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NG_VALIDATORS, Validator, AbstractControl } from '@angular/forms';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@Directive({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selector: '[appNoSpecialChars]',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providers: [{ provide: NG_VALIDATORS, useExisting: NoSpecialCharsDirective, multi: true }]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NoSpecialCharsDirective implements Validator {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validate(control: AbstractControl): { [key: string]: any } | null {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/[^a-zA-Z0-9 ]/.test(control.value) ? { 'specialChars': true } : null;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147447" indent="-147447" defTabSz="196596">
              <a:spcBef>
                <a:spcPts val="300"/>
              </a:spcBef>
              <a:defRPr sz="1376"/>
            </a:pPr>
            <a:r>
              <a:t>- Using the custom validator in a form field:</a:t>
            </a:r>
          </a:p>
          <a:p>
            <a:pPr marL="0" indent="0" defTabSz="196596">
              <a:spcBef>
                <a:spcPts val="300"/>
              </a:spcBef>
              <a:buSzTx/>
              <a:buFontTx/>
              <a:buNone/>
              <a:defRPr sz="137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&lt;input type="text" name="username" [(ngModel)]="user.username" appNoSpecialChars&gt;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pPr/>
            <a:r>
              <a:t>Best Practices for Template-Driven Forms</a:t>
            </a:r>
          </a:p>
        </p:txBody>
      </p:sp>
      <p:sp>
        <p:nvSpPr>
          <p:cNvPr id="37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`ngModel` for simple form handling.</a:t>
            </a:r>
          </a:p>
          <a:p>
            <a:pPr/>
            <a:r>
              <a:t>- Use form validation to improve user experience.</a:t>
            </a:r>
          </a:p>
          <a:p>
            <a:pPr/>
            <a:r>
              <a:t>- Ensure `FormsModule` is imported in `AppModule`.</a:t>
            </a:r>
          </a:p>
          <a:p>
            <a:pPr/>
            <a:r>
              <a:t>- For complex forms, consider using Reactive Forms instead.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7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Template-Driven Forms are simple and easy to use.</a:t>
            </a:r>
          </a:p>
          <a:p>
            <a:pPr/>
            <a:r>
              <a:t>- They rely on Angular directives like `ngModel`.</a:t>
            </a:r>
          </a:p>
          <a:p>
            <a:pPr/>
            <a:r>
              <a:t>- They are best suited for small-scale forms.</a:t>
            </a:r>
          </a:p>
          <a:p>
            <a:pPr/>
            <a:r>
              <a:t>- Using best practices ensures cleaner and more maintainable 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17 Reactive Forms</a:t>
            </a:r>
          </a:p>
        </p:txBody>
      </p:sp>
      <p:sp>
        <p:nvSpPr>
          <p:cNvPr id="37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FormControls, FormGroups, FormArrays, and Form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Reactive Forms?</a:t>
            </a:r>
          </a:p>
        </p:txBody>
      </p:sp>
      <p:sp>
        <p:nvSpPr>
          <p:cNvPr id="38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defRPr sz="3072"/>
            </a:pPr>
            <a:r>
              <a:t>- Reactive Forms provide a structured way to manage form data and validation.</a:t>
            </a:r>
          </a:p>
          <a:p>
            <a:pPr marL="329184" indent="-329184" defTabSz="438911">
              <a:defRPr sz="3072"/>
            </a:pPr>
            <a:r>
              <a:t>- Main characteristics:</a:t>
            </a:r>
          </a:p>
          <a:p>
            <a:pPr marL="329184" indent="-329184" defTabSz="438911">
              <a:defRPr sz="3072"/>
            </a:pPr>
            <a:r>
              <a:t>  - Uses `FormControl`, `FormGroup`, and `FormArray`.</a:t>
            </a:r>
          </a:p>
          <a:p>
            <a:pPr marL="329184" indent="-329184" defTabSz="438911">
              <a:defRPr sz="3072"/>
            </a:pPr>
            <a:r>
              <a:t>  - Form logic is in the component, not the template.</a:t>
            </a:r>
          </a:p>
          <a:p>
            <a:pPr marL="329184" indent="-329184" defTabSz="438911">
              <a:defRPr sz="3072"/>
            </a:pPr>
            <a:r>
              <a:t>  - Enables dynamic and complex form validation.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Reactive Forms</a:t>
            </a:r>
          </a:p>
        </p:txBody>
      </p:sp>
      <p:sp>
        <p:nvSpPr>
          <p:cNvPr id="38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- Import `ReactiveFormsModule` in `app.module.ts`.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NgModule } from '@angular/core';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BrowserModule } from '@angular/platform-browser';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ReactiveFormsModule } from '@angular/forms';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AppComponent } from './app.component';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@NgModule({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declarations: [AppComponent],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imports: [BrowserModule, ReactiveFormsModule],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bootstrap: [AppComponent]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</a:t>
            </a:r>
          </a:p>
          <a:p>
            <a:pPr marL="0" indent="0" defTabSz="288036">
              <a:spcBef>
                <a:spcPts val="400"/>
              </a:spcBef>
              <a:buSzTx/>
              <a:buFontTx/>
              <a:buNone/>
              <a:defRPr sz="201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AppModule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Creating a Reactive Form with `FormControl`</a:t>
            </a:r>
          </a:p>
        </p:txBody>
      </p:sp>
      <p:sp>
        <p:nvSpPr>
          <p:cNvPr id="38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sz="2432"/>
            </a:pPr>
            <a:r>
              <a:t>- Use `FormControl` to manage individual form fields.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import { Component } from '@angular/core';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FormControl } from '@angular/forms';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'app-user', template: `&lt;input [formControl]="nameControl"&gt;` })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UserComponent {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nameControl = new FormControl('');</a:t>
            </a:r>
          </a:p>
          <a:p>
            <a:pPr marL="0" indent="0" defTabSz="347472">
              <a:spcBef>
                <a:spcPts val="500"/>
              </a:spcBef>
              <a:buSzTx/>
              <a:buFontTx/>
              <a:buNone/>
              <a:defRPr sz="243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Grouping Controls with `FormGroup`</a:t>
            </a:r>
          </a:p>
        </p:txBody>
      </p:sp>
      <p:sp>
        <p:nvSpPr>
          <p:cNvPr id="39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- Use `FormGroup` to manage multiple related controls.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Component } from '@angular/core';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import { FormGroup, FormControl } from '@angular/forms';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@Component({ selector: 'app-user', template: `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&lt;form [formGroup]="userForm"&gt;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&lt;input formControlName="name"&gt;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&lt;input formControlName="email"&gt;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&lt;/form&gt;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`})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export class UserComponent 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userForm = new FormGroup({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name: new FormControl(''),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email: new FormControl('')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});</a:t>
            </a:r>
          </a:p>
          <a:p>
            <a:pPr marL="0" indent="0" defTabSz="246888">
              <a:spcBef>
                <a:spcPts val="400"/>
              </a:spcBef>
              <a:buSzTx/>
              <a:buFontTx/>
              <a:buNone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