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1"/>
  </p:notesMasterIdLst>
  <p:sldIdLst>
    <p:sldId id="256" r:id="rId2"/>
    <p:sldId id="262" r:id="rId3"/>
    <p:sldId id="261" r:id="rId4"/>
    <p:sldId id="258" r:id="rId5"/>
    <p:sldId id="259" r:id="rId6"/>
    <p:sldId id="260" r:id="rId7"/>
    <p:sldId id="28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83" r:id="rId23"/>
    <p:sldId id="284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310" r:id="rId39"/>
    <p:sldId id="297" r:id="rId40"/>
    <p:sldId id="296" r:id="rId41"/>
    <p:sldId id="298" r:id="rId42"/>
    <p:sldId id="300" r:id="rId43"/>
    <p:sldId id="311" r:id="rId44"/>
    <p:sldId id="299" r:id="rId45"/>
    <p:sldId id="301" r:id="rId46"/>
    <p:sldId id="461" r:id="rId47"/>
    <p:sldId id="302" r:id="rId48"/>
    <p:sldId id="361" r:id="rId49"/>
    <p:sldId id="463" r:id="rId50"/>
    <p:sldId id="462" r:id="rId51"/>
    <p:sldId id="312" r:id="rId52"/>
    <p:sldId id="304" r:id="rId53"/>
    <p:sldId id="303" r:id="rId54"/>
    <p:sldId id="464" r:id="rId55"/>
    <p:sldId id="305" r:id="rId56"/>
    <p:sldId id="313" r:id="rId57"/>
    <p:sldId id="314" r:id="rId58"/>
    <p:sldId id="306" r:id="rId59"/>
    <p:sldId id="319" r:id="rId60"/>
    <p:sldId id="307" r:id="rId61"/>
    <p:sldId id="321" r:id="rId62"/>
    <p:sldId id="308" r:id="rId63"/>
    <p:sldId id="309" r:id="rId64"/>
    <p:sldId id="315" r:id="rId65"/>
    <p:sldId id="316" r:id="rId66"/>
    <p:sldId id="317" r:id="rId67"/>
    <p:sldId id="320" r:id="rId68"/>
    <p:sldId id="318" r:id="rId69"/>
    <p:sldId id="490" r:id="rId70"/>
    <p:sldId id="491" r:id="rId71"/>
    <p:sldId id="492" r:id="rId72"/>
    <p:sldId id="495" r:id="rId73"/>
    <p:sldId id="494" r:id="rId74"/>
    <p:sldId id="493" r:id="rId75"/>
    <p:sldId id="496" r:id="rId76"/>
    <p:sldId id="329" r:id="rId77"/>
    <p:sldId id="322" r:id="rId78"/>
    <p:sldId id="330" r:id="rId79"/>
    <p:sldId id="466" r:id="rId80"/>
    <p:sldId id="324" r:id="rId81"/>
    <p:sldId id="326" r:id="rId82"/>
    <p:sldId id="465" r:id="rId83"/>
    <p:sldId id="327" r:id="rId84"/>
    <p:sldId id="328" r:id="rId85"/>
    <p:sldId id="331" r:id="rId86"/>
    <p:sldId id="335" r:id="rId87"/>
    <p:sldId id="332" r:id="rId88"/>
    <p:sldId id="333" r:id="rId89"/>
    <p:sldId id="334" r:id="rId90"/>
    <p:sldId id="336" r:id="rId91"/>
    <p:sldId id="337" r:id="rId92"/>
    <p:sldId id="338" r:id="rId93"/>
    <p:sldId id="467" r:id="rId94"/>
    <p:sldId id="339" r:id="rId95"/>
    <p:sldId id="340" r:id="rId96"/>
    <p:sldId id="341" r:id="rId97"/>
    <p:sldId id="342" r:id="rId98"/>
    <p:sldId id="343" r:id="rId99"/>
    <p:sldId id="345" r:id="rId100"/>
    <p:sldId id="344" r:id="rId101"/>
    <p:sldId id="346" r:id="rId102"/>
    <p:sldId id="347" r:id="rId103"/>
    <p:sldId id="348" r:id="rId104"/>
    <p:sldId id="349" r:id="rId105"/>
    <p:sldId id="390" r:id="rId106"/>
    <p:sldId id="391" r:id="rId107"/>
    <p:sldId id="392" r:id="rId108"/>
    <p:sldId id="400" r:id="rId109"/>
    <p:sldId id="401" r:id="rId110"/>
    <p:sldId id="350" r:id="rId111"/>
    <p:sldId id="351" r:id="rId112"/>
    <p:sldId id="352" r:id="rId113"/>
    <p:sldId id="353" r:id="rId114"/>
    <p:sldId id="354" r:id="rId115"/>
    <p:sldId id="355" r:id="rId116"/>
    <p:sldId id="356" r:id="rId117"/>
    <p:sldId id="357" r:id="rId118"/>
    <p:sldId id="358" r:id="rId119"/>
    <p:sldId id="359" r:id="rId120"/>
    <p:sldId id="360" r:id="rId121"/>
    <p:sldId id="362" r:id="rId122"/>
    <p:sldId id="363" r:id="rId123"/>
    <p:sldId id="402" r:id="rId124"/>
    <p:sldId id="403" r:id="rId125"/>
    <p:sldId id="405" r:id="rId126"/>
    <p:sldId id="406" r:id="rId127"/>
    <p:sldId id="407" r:id="rId128"/>
    <p:sldId id="468" r:id="rId129"/>
    <p:sldId id="410" r:id="rId130"/>
    <p:sldId id="469" r:id="rId131"/>
    <p:sldId id="409" r:id="rId132"/>
    <p:sldId id="411" r:id="rId133"/>
    <p:sldId id="412" r:id="rId134"/>
    <p:sldId id="408" r:id="rId135"/>
    <p:sldId id="413" r:id="rId136"/>
    <p:sldId id="414" r:id="rId137"/>
    <p:sldId id="420" r:id="rId138"/>
    <p:sldId id="415" r:id="rId139"/>
    <p:sldId id="416" r:id="rId140"/>
    <p:sldId id="417" r:id="rId141"/>
    <p:sldId id="418" r:id="rId142"/>
    <p:sldId id="419" r:id="rId143"/>
    <p:sldId id="421" r:id="rId144"/>
    <p:sldId id="422" r:id="rId145"/>
    <p:sldId id="425" r:id="rId146"/>
    <p:sldId id="423" r:id="rId147"/>
    <p:sldId id="424" r:id="rId148"/>
    <p:sldId id="426" r:id="rId149"/>
    <p:sldId id="366" r:id="rId150"/>
    <p:sldId id="376" r:id="rId151"/>
    <p:sldId id="367" r:id="rId152"/>
    <p:sldId id="380" r:id="rId153"/>
    <p:sldId id="377" r:id="rId154"/>
    <p:sldId id="378" r:id="rId155"/>
    <p:sldId id="381" r:id="rId156"/>
    <p:sldId id="379" r:id="rId157"/>
    <p:sldId id="382" r:id="rId158"/>
    <p:sldId id="383" r:id="rId159"/>
    <p:sldId id="368" r:id="rId160"/>
    <p:sldId id="369" r:id="rId161"/>
    <p:sldId id="384" r:id="rId162"/>
    <p:sldId id="385" r:id="rId163"/>
    <p:sldId id="388" r:id="rId164"/>
    <p:sldId id="386" r:id="rId165"/>
    <p:sldId id="387" r:id="rId166"/>
    <p:sldId id="445" r:id="rId167"/>
    <p:sldId id="370" r:id="rId168"/>
    <p:sldId id="371" r:id="rId169"/>
    <p:sldId id="427" r:id="rId170"/>
    <p:sldId id="434" r:id="rId171"/>
    <p:sldId id="428" r:id="rId172"/>
    <p:sldId id="444" r:id="rId173"/>
    <p:sldId id="435" r:id="rId174"/>
    <p:sldId id="436" r:id="rId175"/>
    <p:sldId id="452" r:id="rId176"/>
    <p:sldId id="453" r:id="rId177"/>
    <p:sldId id="454" r:id="rId178"/>
    <p:sldId id="455" r:id="rId179"/>
    <p:sldId id="456" r:id="rId180"/>
    <p:sldId id="457" r:id="rId181"/>
    <p:sldId id="458" r:id="rId182"/>
    <p:sldId id="459" r:id="rId183"/>
    <p:sldId id="470" r:id="rId184"/>
    <p:sldId id="471" r:id="rId185"/>
    <p:sldId id="472" r:id="rId186"/>
    <p:sldId id="473" r:id="rId187"/>
    <p:sldId id="460" r:id="rId188"/>
    <p:sldId id="372" r:id="rId189"/>
    <p:sldId id="443" r:id="rId190"/>
    <p:sldId id="373" r:id="rId191"/>
    <p:sldId id="441" r:id="rId192"/>
    <p:sldId id="442" r:id="rId193"/>
    <p:sldId id="446" r:id="rId194"/>
    <p:sldId id="437" r:id="rId195"/>
    <p:sldId id="438" r:id="rId196"/>
    <p:sldId id="447" r:id="rId197"/>
    <p:sldId id="448" r:id="rId198"/>
    <p:sldId id="449" r:id="rId199"/>
    <p:sldId id="430" r:id="rId200"/>
    <p:sldId id="431" r:id="rId201"/>
    <p:sldId id="480" r:id="rId202"/>
    <p:sldId id="481" r:id="rId203"/>
    <p:sldId id="486" r:id="rId204"/>
    <p:sldId id="482" r:id="rId205"/>
    <p:sldId id="483" r:id="rId206"/>
    <p:sldId id="487" r:id="rId207"/>
    <p:sldId id="484" r:id="rId208"/>
    <p:sldId id="488" r:id="rId209"/>
    <p:sldId id="485" r:id="rId210"/>
    <p:sldId id="489" r:id="rId211"/>
    <p:sldId id="374" r:id="rId212"/>
    <p:sldId id="375" r:id="rId213"/>
    <p:sldId id="389" r:id="rId214"/>
    <p:sldId id="450" r:id="rId215"/>
    <p:sldId id="451" r:id="rId216"/>
    <p:sldId id="474" r:id="rId217"/>
    <p:sldId id="475" r:id="rId218"/>
    <p:sldId id="476" r:id="rId219"/>
    <p:sldId id="477" r:id="rId220"/>
    <p:sldId id="479" r:id="rId221"/>
    <p:sldId id="478" r:id="rId222"/>
    <p:sldId id="497" r:id="rId223"/>
    <p:sldId id="498" r:id="rId224"/>
    <p:sldId id="499" r:id="rId225"/>
    <p:sldId id="500" r:id="rId226"/>
    <p:sldId id="501" r:id="rId227"/>
    <p:sldId id="502" r:id="rId228"/>
    <p:sldId id="503" r:id="rId229"/>
    <p:sldId id="504" r:id="rId2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95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viewProps" Target="view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tableStyles" Target="tableStyle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FE641-187B-40BC-BB75-76F5CE2BC5F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AB7DA-0AFD-4FF5-AA11-C5B33183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7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85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473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6257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631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936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0261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425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33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313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105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222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4014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306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743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927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611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8510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8368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1053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659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912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8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427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1947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062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448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07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7887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8767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636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0328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5275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09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7043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318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8743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6515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4100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5689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2700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865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554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622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0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8438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062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123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2895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108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015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506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005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2158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976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9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114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3253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0332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545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3518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9504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860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68708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76938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5884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2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18772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2137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644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92223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7048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87679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0969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1324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17257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6209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37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587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5169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554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3036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7431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4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3674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539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871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97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2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5849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2084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8732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4179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50657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06290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4848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298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05875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7797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7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6139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9630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88538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60927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0087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778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04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24430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3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58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39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75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83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32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96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4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6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61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3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95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318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9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044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36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104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81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7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5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3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16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788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86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96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514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53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69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643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73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351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42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74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719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96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176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65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187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4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1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65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04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79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040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671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86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89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094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803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838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7151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710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60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505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203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19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2235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268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79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63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52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919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48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581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8603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05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911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784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630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1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83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396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122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389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63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3767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655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488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199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0971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B238-60BC-DFE4-3CFE-04FD94476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C292D-4BD8-EF33-BE93-CB6955DD7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888E-9490-5E28-82A8-8310F499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FE04-DCFB-42C7-CEBD-70DC278B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F2BA-E28E-1FF7-B065-5B29484F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F5AC-7DFA-5C77-A94F-FA878EC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E670D-7034-703C-E05B-523B51D10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56A8C-1461-241F-360D-0B0C1A1D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52C6-55AF-69FE-555A-F337209A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0746C-00F2-6F66-FE3B-9ABADE90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0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B384C-88BA-9205-A440-A9D1742BB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E22A1-2617-CF15-6FDA-B2F4942DC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E6721-44B7-2E4E-CD94-2FAD2B0F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A547-7D96-1392-0E69-2B0A02D9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8EB80-5527-EB4B-0C52-6A8B4C63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9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2EE0-2BE8-1AE5-88DB-73FDAE76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E6A3-3A8C-7A0F-5243-BB034549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2A1F-37BD-D043-3E81-E27814B3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8ABB-7E92-762A-938C-A52FC09C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7CD9-DF36-E1A4-454C-D8DDC5BD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4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5827-0E6A-EB09-1F76-73A6DE1E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816C-406C-548C-49A8-0C4DD964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D018A-D379-5247-DC06-5AA52E12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8AAE-5B34-0C8D-082D-90C5F301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0C47-D645-C595-71D1-A653ACB0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5954-774F-A361-39D1-A5797A11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34E1-1D8C-7374-3550-8D46D8CA5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311FD-DA73-01DD-21B3-EE515F089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70485-F871-F6E3-C7B9-19186C8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2DC79-C228-11BF-30EE-626FD926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33D24-81DD-3D64-FBBD-554C1DDC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5838-4855-AD93-B939-D072F095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50FB1-6734-CDA3-E08C-19C19944B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EEC0D-23E5-923F-67C3-7A4558828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850C1-958E-FF22-10C8-6D588DC57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429EA-3C33-C02C-7F7F-8BFD3164E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A2535-685C-1845-DCA3-BBFB8D76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32D1A-A27C-AF3C-C0E1-0A3AF1A2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FF112-BECE-6EED-E9D0-F1B91EC0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0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1D57-FF3B-F06A-861B-8688916A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3F11B-3750-11BA-7018-0CD60D3A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F1CF8-711A-17FE-6DF5-BCAD1CF6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017E0-D995-0EB6-3E8D-BA2EA210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9BEFC-18F3-F143-23BA-EB348AC7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D89A7-2B26-46B3-989C-89DB6348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94F94-3C97-7A87-7962-70B6FE50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94A6-7246-FE50-9B47-3B035695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1DAC-4B5D-B008-9F4D-1B5B60D2A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697A-840A-5007-1CE6-89322F7F1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7C5B1-C595-B35E-DCFE-5F852E07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E767D-BEDF-ACB2-EEE2-BA88B708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6B09B-71B6-A1AF-D772-040BB6BD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8976-D9F0-6717-E774-E115A976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D428C-9AB2-40D8-587F-45421117A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05EF-172D-4F19-99BF-AB71C9E49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4CC35-C893-03C6-8985-D4D6DD1D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02888-5215-7E9C-320B-716AD523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15579-D2EC-54DA-8899-DE521E9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9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9F970-01B9-B600-F062-0766E342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D796-9707-54AE-FA9A-D541CCD6B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77F3-B94C-FE40-F24B-C4FFDC32D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3F34-9405-42B4-9872-158B6E11061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7DB9-AE1F-4478-3F09-FA3B0D2D2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5E9A9-57CB-F5CF-A5DD-9CF0C74D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tag has attributes that make sense for that tag</a:t>
            </a:r>
          </a:p>
          <a:p>
            <a:pPr lvl="1"/>
            <a:r>
              <a:rPr lang="en-US" sz="2600" dirty="0"/>
              <a:t>They go in the opening tag </a:t>
            </a: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The image tag has an attribute for the image source</a:t>
            </a: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The hyperlink tag has an attribute for the location</a:t>
            </a: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The input tag for a form has attributes for the type, name, value</a:t>
            </a:r>
          </a:p>
        </p:txBody>
      </p:sp>
    </p:spTree>
    <p:extLst>
      <p:ext uri="{BB962C8B-B14F-4D97-AF65-F5344CB8AC3E}">
        <p14:creationId xmlns:p14="http://schemas.microsoft.com/office/powerpoint/2010/main" val="23656743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Text Bold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&lt;strong&gt;</a:t>
            </a:r>
            <a:r>
              <a:rPr lang="en-US" dirty="0">
                <a:cs typeface="Courier New" panose="02070309020205020404" pitchFamily="49" charset="0"/>
              </a:rPr>
              <a:t> tag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en-US" dirty="0">
                <a:cs typeface="Courier New" panose="02070309020205020404" pitchFamily="49" charset="0"/>
              </a:rPr>
              <a:t> tag both make text bold in most browsers</a:t>
            </a:r>
          </a:p>
          <a:p>
            <a:r>
              <a:rPr lang="en-US" dirty="0">
                <a:cs typeface="Courier New" panose="02070309020205020404" pitchFamily="49" charset="0"/>
              </a:rPr>
              <a:t>As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, the newer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&lt;strong&gt;</a:t>
            </a:r>
            <a:r>
              <a:rPr lang="en-US" dirty="0">
                <a:cs typeface="Courier New" panose="02070309020205020404" pitchFamily="49" charset="0"/>
              </a:rPr>
              <a:t> is preferred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en-US" dirty="0">
                <a:cs typeface="Courier New" panose="02070309020205020404" pitchFamily="49" charset="0"/>
              </a:rPr>
              <a:t> because it only tells the browser that the text should receive strong emphasis, not how the browser should do that </a:t>
            </a:r>
          </a:p>
          <a:p>
            <a:r>
              <a:rPr lang="en-US" dirty="0">
                <a:cs typeface="Courier New" panose="02070309020205020404" pitchFamily="49" charset="0"/>
              </a:rPr>
              <a:t>Screen readers will read this text aloud with strong emphasis</a:t>
            </a:r>
          </a:p>
        </p:txBody>
      </p:sp>
    </p:spTree>
    <p:extLst>
      <p:ext uri="{BB962C8B-B14F-4D97-AF65-F5344CB8AC3E}">
        <p14:creationId xmlns:p14="http://schemas.microsoft.com/office/powerpoint/2010/main" val="33459056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Preformatted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  <a:r>
              <a:rPr lang="en-US" dirty="0">
                <a:cs typeface="Courier New" panose="02070309020205020404" pitchFamily="49" charset="0"/>
              </a:rPr>
              <a:t> tag is for pre-formatted text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Text appears in a monospaced font</a:t>
            </a:r>
          </a:p>
          <a:p>
            <a:r>
              <a:rPr lang="en-US" dirty="0">
                <a:cs typeface="Courier New" panose="02070309020205020404" pitchFamily="49" charset="0"/>
              </a:rPr>
              <a:t>While multiple spaces and line breaks are normally ignored in HTML files,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  <a:r>
              <a:rPr lang="en-US" dirty="0">
                <a:cs typeface="Courier New" panose="02070309020205020404" pitchFamily="49" charset="0"/>
              </a:rPr>
              <a:t> causes exact spacing and line breaks to be preserved</a:t>
            </a:r>
          </a:p>
        </p:txBody>
      </p:sp>
    </p:spTree>
    <p:extLst>
      <p:ext uri="{BB962C8B-B14F-4D97-AF65-F5344CB8AC3E}">
        <p14:creationId xmlns:p14="http://schemas.microsoft.com/office/powerpoint/2010/main" val="19780849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Typeface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It's very common to list multiple fonts in order of preference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the end user does not have one, it looks for the next 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Sans-serif fonts are easier to read on the browser</a:t>
            </a:r>
          </a:p>
          <a:p>
            <a:r>
              <a:rPr lang="en-US" dirty="0">
                <a:cs typeface="Courier New" panose="02070309020205020404" pitchFamily="49" charset="0"/>
              </a:rPr>
              <a:t>Arial is often listed as first choice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Capitalization does not affect the font family, so arial is no different from Arial or ARIAL</a:t>
            </a:r>
          </a:p>
          <a:p>
            <a:r>
              <a:rPr lang="en-US" dirty="0">
                <a:cs typeface="Courier New" panose="02070309020205020404" pitchFamily="49" charset="0"/>
              </a:rPr>
              <a:t>Quotes are used around names with a space around them, such as times roman</a:t>
            </a:r>
          </a:p>
          <a:p>
            <a:r>
              <a:rPr lang="en-US" dirty="0">
                <a:cs typeface="Courier New" panose="02070309020205020404" pitchFamily="49" charset="0"/>
              </a:rPr>
              <a:t>We often 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en-US" dirty="0">
                <a:cs typeface="Courier New" panose="02070309020205020404" pitchFamily="49" charset="0"/>
              </a:rPr>
              <a:t> as the last choice in a list, so if the other fonts are not found we can use the default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en-US" dirty="0">
                <a:cs typeface="Courier New" panose="02070309020205020404" pitchFamily="49" charset="0"/>
              </a:rPr>
              <a:t> font on the user's machine 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061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n-US" dirty="0">
                <a:cs typeface="Courier New" panose="02070309020205020404" pitchFamily="49" charset="0"/>
              </a:rPr>
              <a:t> is used to control the size of fonts</a:t>
            </a:r>
          </a:p>
          <a:p>
            <a:r>
              <a:rPr lang="en-US" dirty="0">
                <a:cs typeface="Courier New" panose="02070309020205020404" pitchFamily="49" charset="0"/>
              </a:rPr>
              <a:t>Can be set to a predefined size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Small, medium, or large </a:t>
            </a:r>
          </a:p>
          <a:p>
            <a:r>
              <a:rPr lang="en-US" dirty="0">
                <a:cs typeface="Courier New" panose="02070309020205020404" pitchFamily="49" charset="0"/>
              </a:rPr>
              <a:t>Can set it to a specific point size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12pt or 14pt</a:t>
            </a:r>
          </a:p>
          <a:p>
            <a:r>
              <a:rPr lang="en-US" dirty="0">
                <a:cs typeface="Courier New" panose="02070309020205020404" pitchFamily="49" charset="0"/>
              </a:rPr>
              <a:t>There are a lot more choices in measurement than just these</a:t>
            </a:r>
          </a:p>
          <a:p>
            <a:r>
              <a:rPr lang="en-US" dirty="0">
                <a:cs typeface="Courier New" panose="02070309020205020404" pitchFamily="49" charset="0"/>
              </a:rPr>
              <a:t>The most flexible measurement is the relative measure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902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Font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cs typeface="Courier New" panose="02070309020205020404" pitchFamily="49" charset="0"/>
              </a:rPr>
              <a:t> style can be set to a predefined color by name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White, black, blue, red for example</a:t>
            </a:r>
          </a:p>
          <a:p>
            <a:r>
              <a:rPr lang="en-US" dirty="0">
                <a:cs typeface="Courier New" panose="02070309020205020404" pitchFamily="49" charset="0"/>
              </a:rPr>
              <a:t>You can set it to a specific hexadecimal color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#000000</a:t>
            </a:r>
          </a:p>
          <a:p>
            <a:r>
              <a:rPr lang="en-US" dirty="0">
                <a:cs typeface="Courier New" panose="02070309020205020404" pitchFamily="49" charset="0"/>
              </a:rPr>
              <a:t>You can also use RGB colors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(255, 255, 255)</a:t>
            </a:r>
          </a:p>
        </p:txBody>
      </p:sp>
    </p:spTree>
    <p:extLst>
      <p:ext uri="{BB962C8B-B14F-4D97-AF65-F5344CB8AC3E}">
        <p14:creationId xmlns:p14="http://schemas.microsoft.com/office/powerpoint/2010/main" val="33782077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Web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@font-face</a:t>
            </a:r>
            <a:r>
              <a:rPr lang="en-US" dirty="0">
                <a:cs typeface="Courier New" panose="02070309020205020404" pitchFamily="49" charset="0"/>
              </a:rPr>
              <a:t> lets you define fonts so that they are displayed to users regardless of whether they have those fonts installed 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find fonts online, for example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www.google.com/fonts</a:t>
            </a:r>
          </a:p>
          <a:p>
            <a:r>
              <a:rPr lang="en-US" dirty="0">
                <a:cs typeface="Courier New" panose="02070309020205020404" pitchFamily="49" charset="0"/>
              </a:rPr>
              <a:t>In your style sheet, to define a new font for use throughout your pages by using @font-face, setting a name and pointing to the location where the font is stored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URL of the font can be local or remote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@font-face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font-family: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myFontName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Then call the font by the name you gave 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font-family: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myFontName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</a:p>
        </p:txBody>
      </p:sp>
    </p:spTree>
    <p:extLst>
      <p:ext uri="{BB962C8B-B14F-4D97-AF65-F5344CB8AC3E}">
        <p14:creationId xmlns:p14="http://schemas.microsoft.com/office/powerpoint/2010/main" val="3776928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Paragraphs are aligned to the left on web pages by default </a:t>
            </a:r>
          </a:p>
          <a:p>
            <a:r>
              <a:rPr lang="en-US" dirty="0">
                <a:cs typeface="Courier New" panose="02070309020205020404" pitchFamily="49" charset="0"/>
              </a:rPr>
              <a:t>You might want to align some content to the right, or justify the text </a:t>
            </a:r>
          </a:p>
          <a:p>
            <a:r>
              <a:rPr lang="en-US" dirty="0">
                <a:cs typeface="Courier New" panose="02070309020205020404" pitchFamily="49" charset="0"/>
              </a:rPr>
              <a:t>HTML lets you align an HTML block-level element, such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&lt;p&gt;&lt;/p&gt;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&lt;div&gt;&lt;/div&gt;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Let's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cs typeface="Courier New" panose="02070309020205020404" pitchFamily="49" charset="0"/>
              </a:rPr>
              <a:t> attributes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</a:p>
        </p:txBody>
      </p:sp>
    </p:spTree>
    <p:extLst>
      <p:ext uri="{BB962C8B-B14F-4D97-AF65-F5344CB8AC3E}">
        <p14:creationId xmlns:p14="http://schemas.microsoft.com/office/powerpoint/2010/main" val="40369470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HTML Lists: Ordered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Ordered list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Numbers or letters before each list item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Begins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List items are enclosed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&lt;li&gt;&lt;/li&gt;</a:t>
            </a:r>
            <a:r>
              <a:rPr lang="en-US" dirty="0">
                <a:cs typeface="Courier New" panose="02070309020205020404" pitchFamily="49" charset="0"/>
              </a:rPr>
              <a:t> tag pair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Line breaks appear automatically at each opening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Entire list is indented </a:t>
            </a:r>
          </a:p>
        </p:txBody>
      </p:sp>
    </p:spTree>
    <p:extLst>
      <p:ext uri="{BB962C8B-B14F-4D97-AF65-F5344CB8AC3E}">
        <p14:creationId xmlns:p14="http://schemas.microsoft.com/office/powerpoint/2010/main" val="12931487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HTML Lists: Unordered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Unordered list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bullet or other symbol before each list item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Begins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As with the ordered list, its list items are enclosed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&lt;li&gt;&lt;/li&gt;</a:t>
            </a:r>
            <a:r>
              <a:rPr lang="en-US" dirty="0">
                <a:cs typeface="Courier New" panose="02070309020205020404" pitchFamily="49" charset="0"/>
              </a:rPr>
              <a:t> tag pair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line break and symbol appear at each opening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list is indented</a:t>
            </a:r>
          </a:p>
        </p:txBody>
      </p:sp>
    </p:spTree>
    <p:extLst>
      <p:ext uri="{BB962C8B-B14F-4D97-AF65-F5344CB8AC3E}">
        <p14:creationId xmlns:p14="http://schemas.microsoft.com/office/powerpoint/2010/main" val="8661894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HTML Lists: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Definition list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list of terms and their meanings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 special number, letter, or symbol before each item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Begins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&lt;dl&gt;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&lt;dt&gt;&lt;/dt&gt;</a:t>
            </a:r>
            <a:r>
              <a:rPr lang="en-US" dirty="0">
                <a:cs typeface="Courier New" panose="02070309020205020404" pitchFamily="49" charset="0"/>
              </a:rPr>
              <a:t> tag pair encloses each term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&lt;dd&gt;&lt;/dd&gt;</a:t>
            </a:r>
            <a:r>
              <a:rPr lang="en-US" dirty="0">
                <a:cs typeface="Courier New" panose="02070309020205020404" pitchFamily="49" charset="0"/>
              </a:rPr>
              <a:t> tag pair encloses each definition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Line breaks and indentations appear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32367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HTML5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There are three global attributes that can appear in any tag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Unique identifier for the tag referenced by CSS or JavaScript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One class can be assigned to multiple elements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group of elements can be referenced by CSS or JavaScript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Applies CSS formatting specifically to that instance of that tag only</a:t>
            </a:r>
          </a:p>
        </p:txBody>
      </p:sp>
    </p:spTree>
    <p:extLst>
      <p:ext uri="{BB962C8B-B14F-4D97-AF65-F5344CB8AC3E}">
        <p14:creationId xmlns:p14="http://schemas.microsoft.com/office/powerpoint/2010/main" val="31486129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Hyperlinks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Internal Links in HTML</a:t>
            </a:r>
          </a:p>
          <a:p>
            <a:r>
              <a:rPr lang="en-US" dirty="0"/>
              <a:t>External Links in HTML</a:t>
            </a:r>
          </a:p>
          <a:p>
            <a:r>
              <a:rPr lang="en-US" dirty="0"/>
              <a:t>Styling Links With CSS</a:t>
            </a:r>
          </a:p>
        </p:txBody>
      </p:sp>
    </p:spTree>
    <p:extLst>
      <p:ext uri="{BB962C8B-B14F-4D97-AF65-F5344CB8AC3E}">
        <p14:creationId xmlns:p14="http://schemas.microsoft.com/office/powerpoint/2010/main" val="324925757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HTML hyperlinks connect your pages to each other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Different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</a:t>
            </a:r>
            <a:r>
              <a:rPr lang="en-US" dirty="0">
                <a:cs typeface="Courier New" panose="02070309020205020404" pitchFamily="49" charset="0"/>
              </a:rPr>
              <a:t> which links a stylesheet to your page </a:t>
            </a:r>
          </a:p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attribute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>
                <a:cs typeface="Courier New" panose="02070309020205020404" pitchFamily="49" charset="0"/>
              </a:rPr>
              <a:t> tag points to the address of the page to link to</a:t>
            </a:r>
          </a:p>
          <a:p>
            <a:r>
              <a:rPr lang="en-US" dirty="0">
                <a:cs typeface="Courier New" panose="02070309020205020404" pitchFamily="49" charset="0"/>
              </a:rPr>
              <a:t>As your site grows, put your files into directories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Images in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lang="en-US" dirty="0">
                <a:cs typeface="Courier New" panose="02070309020205020404" pitchFamily="49" charset="0"/>
              </a:rPr>
              <a:t> directory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Company information in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en-US" dirty="0">
                <a:cs typeface="Courier New" panose="02070309020205020404" pitchFamily="49" charset="0"/>
              </a:rPr>
              <a:t> directory</a:t>
            </a:r>
          </a:p>
          <a:p>
            <a:r>
              <a:rPr lang="en-US" dirty="0">
                <a:cs typeface="Courier New" panose="02070309020205020404" pitchFamily="49" charset="0"/>
              </a:rPr>
              <a:t>Can use </a:t>
            </a:r>
            <a:r>
              <a:rPr lang="en-US" i="1" dirty="0">
                <a:cs typeface="Courier New" panose="02070309020205020404" pitchFamily="49" charset="0"/>
              </a:rPr>
              <a:t>relative</a:t>
            </a:r>
            <a:r>
              <a:rPr lang="en-US" dirty="0">
                <a:cs typeface="Courier New" panose="02070309020205020404" pitchFamily="49" charset="0"/>
              </a:rPr>
              <a:t> addresses throughout your site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i="1" dirty="0">
                <a:cs typeface="Courier New" panose="02070309020205020404" pitchFamily="49" charset="0"/>
              </a:rPr>
              <a:t>path</a:t>
            </a:r>
            <a:r>
              <a:rPr lang="en-US" dirty="0">
                <a:cs typeface="Courier New" panose="02070309020205020404" pitchFamily="49" charset="0"/>
              </a:rPr>
              <a:t> from one web page to another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As opposed to an absolute address, which starts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r>
              <a:rPr lang="en-US" dirty="0">
                <a:cs typeface="Courier New" panose="02070309020205020404" pitchFamily="49" charset="0"/>
              </a:rPr>
              <a:t>Link content doesn't need to be text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use graphics as links with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between the opening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>
                <a:cs typeface="Courier New" panose="02070309020205020404" pitchFamily="49" charset="0"/>
              </a:rPr>
              <a:t> and closing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r>
              <a:rPr lang="en-US" dirty="0">
                <a:cs typeface="Courier New" panose="02070309020205020404" pitchFamily="49" charset="0"/>
              </a:rPr>
              <a:t> tags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287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document root of the web server is the </a:t>
            </a:r>
            <a:r>
              <a:rPr lang="en-US" i="1" dirty="0">
                <a:cs typeface="Courier New" panose="02070309020205020404" pitchFamily="49" charset="0"/>
              </a:rPr>
              <a:t>root </a:t>
            </a:r>
            <a:r>
              <a:rPr lang="en-US" dirty="0">
                <a:cs typeface="Courier New" panose="02070309020205020404" pitchFamily="49" charset="0"/>
              </a:rPr>
              <a:t>directory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Top-level directory for your web content</a:t>
            </a:r>
          </a:p>
          <a:p>
            <a:r>
              <a:rPr lang="en-US" dirty="0">
                <a:cs typeface="Courier New" panose="02070309020205020404" pitchFamily="49" charset="0"/>
              </a:rPr>
              <a:t>In a web address, use a forward slash to get to the document root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Sublevel directories after the root are separated by another forward slash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/directory/subdirectory/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subsubdirectory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Never use the backslash, as that is a Windows OS thing that will not translate to a live web page 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457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relative address can be relative-root or not</a:t>
            </a:r>
          </a:p>
          <a:p>
            <a:r>
              <a:rPr lang="en-US" dirty="0">
                <a:cs typeface="Courier New" panose="02070309020205020404" pitchFamily="49" charset="0"/>
              </a:rPr>
              <a:t>A relative-root address is a relative address that is relative to the document root without including the whole domain name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Starts with a forward slash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/company/about.html</a:t>
            </a:r>
          </a:p>
          <a:p>
            <a:r>
              <a:rPr lang="en-US" dirty="0">
                <a:cs typeface="Courier New" panose="02070309020205020404" pitchFamily="49" charset="0"/>
              </a:rPr>
              <a:t>A regular relative address doesn't use the initial forward slash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Allows links to become relative to whatever directory they are in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That can be the document root or other directory even levels down from root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company/about.html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3015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For an absolute link, provide the full URL, including the domain 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http://www.mydomain.com/images/logo.gif</a:t>
            </a:r>
          </a:p>
          <a:p>
            <a:r>
              <a:rPr lang="en-US" dirty="0">
                <a:cs typeface="Courier New" panose="02070309020205020404" pitchFamily="49" charset="0"/>
              </a:rPr>
              <a:t>Use relative links instead of absolute when linking to files that are all part of the same website</a:t>
            </a:r>
          </a:p>
          <a:p>
            <a:r>
              <a:rPr lang="en-US" dirty="0">
                <a:cs typeface="Courier New" panose="02070309020205020404" pitchFamily="49" charset="0"/>
              </a:rPr>
              <a:t>Use absolute links when you're linking to pages on another website 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3315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to a Page in Another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two dots indicate the parent folder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Goes up a level in the directory structure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../about.html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use as many times as necessary in the link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But the site shouldn't be structured where there are too many directories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../../about.html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5904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Anchors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Web hyperlinks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>
                <a:cs typeface="Courier New" panose="02070309020205020404" pitchFamily="49" charset="0"/>
              </a:rPr>
              <a:t> tag because they are </a:t>
            </a:r>
            <a:r>
              <a:rPr lang="en-US" i="1" dirty="0">
                <a:cs typeface="Courier New" panose="02070309020205020404" pitchFamily="49" charset="0"/>
              </a:rPr>
              <a:t>page anchors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link goes to a spot in a web page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default is the top of the web page</a:t>
            </a:r>
          </a:p>
          <a:p>
            <a:r>
              <a:rPr lang="en-US" dirty="0">
                <a:cs typeface="Courier New" panose="02070309020205020404" pitchFamily="49" charset="0"/>
              </a:rPr>
              <a:t>We can use anchor links to link to content within the same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cs typeface="Courier New" panose="02070309020205020404" pitchFamily="49" charset="0"/>
              </a:rPr>
              <a:t> symbol designates the word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dirty="0">
                <a:cs typeface="Courier New" panose="02070309020205020404" pitchFamily="49" charset="0"/>
              </a:rPr>
              <a:t> to mean a named anchor point within the current document rather than to a separate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When a user clicks Return to Top, the web browser displays the part of the page starting with the tag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id="top"</a:t>
            </a:r>
            <a:r>
              <a:rPr lang="en-US" dirty="0">
                <a:cs typeface="Courier New" panose="02070309020205020404" pitchFamily="49" charset="0"/>
              </a:rPr>
              <a:t> attribute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&lt;h1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id="top"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Line&lt;/h1&gt;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Other content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&lt;a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#top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"&gt;Return to Top&lt;/a&gt;</a:t>
            </a:r>
          </a:p>
        </p:txBody>
      </p:sp>
    </p:spTree>
    <p:extLst>
      <p:ext uri="{BB962C8B-B14F-4D97-AF65-F5344CB8AC3E}">
        <p14:creationId xmlns:p14="http://schemas.microsoft.com/office/powerpoint/2010/main" val="416876505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Non-HTML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Link to non-HTML documents by replacing the URL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attribute with the location of the document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="WordDoc.doc"&gt;Word document&lt;/a&gt;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="PDFfile.pdf"&gt;PDF file&lt;/a&gt;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We use the same path rules to display an image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="images/logo.gif"&gt;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1938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In an HTML link to an email address, the path starts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mailto:</a:t>
            </a:r>
            <a:r>
              <a:rPr lang="en-US" dirty="0">
                <a:cs typeface="Courier New" panose="02070309020205020404" pitchFamily="49" charset="0"/>
              </a:rPr>
              <a:t> instead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r>
              <a:rPr lang="en-US" dirty="0">
                <a:cs typeface="Courier New" panose="02070309020205020404" pitchFamily="49" charset="0"/>
              </a:rPr>
              <a:t>The Contact us part will look like any other link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replace Contact us with your email address so users can see it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="mailto:yourusername@yourdomain.com"&gt;Contact us&lt;/a&gt;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mailto:</a:t>
            </a:r>
            <a:r>
              <a:rPr lang="en-US" dirty="0">
                <a:cs typeface="Courier New" panose="02070309020205020404" pitchFamily="49" charset="0"/>
              </a:rPr>
              <a:t> allows other information including the body, cc and bcc of a message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Separated by a query string</a:t>
            </a:r>
          </a:p>
          <a:p>
            <a:pPr marL="45720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="mailto:developers@mydomain.com?subject=Question&amp;body=I have questions"&gt;developers@mydomain.com&lt;/a&gt;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7987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8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We can open a link in a new window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While we usually don't want to open HTML links in a new window, we might want to open non-HTML links in new windows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also might open absolute paths to other websites in new windows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>
                <a:cs typeface="Courier New" panose="02070309020205020404" pitchFamily="49" charset="0"/>
              </a:rPr>
              <a:t> attribute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r>
              <a:rPr lang="en-US" dirty="0">
                <a:cs typeface="Courier New" panose="02070309020205020404" pitchFamily="49" charset="0"/>
              </a:rPr>
              <a:t>The keyword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_blank</a:t>
            </a:r>
            <a:r>
              <a:rPr lang="en-US" dirty="0">
                <a:cs typeface="Courier New" panose="02070309020205020404" pitchFamily="49" charset="0"/>
              </a:rPr>
              <a:t> is a special target name that tells the browser to open in a new window without a name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="myPDFfile.pdf"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target="_blank"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&gt;Open the PDF&lt;/a&gt;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4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6490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cs typeface="Courier New" panose="02070309020205020404" pitchFamily="49" charset="0"/>
              </a:rPr>
              <a:t> attribute is for adding descriptions to your links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Gives a little more information about a link, with minimal space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="myPage.html" title="here is more information about the link"&gt;go to page&lt;/a&gt;</a:t>
            </a:r>
          </a:p>
          <a:p>
            <a:r>
              <a:rPr lang="en-US" dirty="0">
                <a:cs typeface="Courier New" panose="02070309020205020404" pitchFamily="49" charset="0"/>
              </a:rPr>
              <a:t>It displays as a normal link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When the user hovers over or focuses on the link, the browser displays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cs typeface="Courier New" panose="02070309020205020404" pitchFamily="49" charset="0"/>
              </a:rPr>
              <a:t> content</a:t>
            </a:r>
          </a:p>
          <a:p>
            <a:r>
              <a:rPr lang="en-US" dirty="0">
                <a:cs typeface="Courier New" panose="02070309020205020404" pitchFamily="49" charset="0"/>
              </a:rPr>
              <a:t>Useful for people who use screen readers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8857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Link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default display of a hyperlink is underlined and blue</a:t>
            </a:r>
          </a:p>
          <a:p>
            <a:r>
              <a:rPr lang="en-US" dirty="0">
                <a:cs typeface="Courier New" panose="02070309020205020404" pitchFamily="49" charset="0"/>
              </a:rPr>
              <a:t>Visited links are underlined and purple 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6790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Links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Developers and designers change the defaults by using CSS and </a:t>
            </a:r>
            <a:r>
              <a:rPr lang="en-US" i="1" dirty="0">
                <a:cs typeface="Courier New" panose="02070309020205020404" pitchFamily="49" charset="0"/>
              </a:rPr>
              <a:t>pseudo-classes</a:t>
            </a:r>
            <a:r>
              <a:rPr lang="en-US" dirty="0">
                <a:cs typeface="Courier New" panose="02070309020205020404" pitchFamily="49" charset="0"/>
              </a:rPr>
              <a:t> for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>
                <a:cs typeface="Courier New" panose="02070309020205020404" pitchFamily="49" charset="0"/>
              </a:rPr>
              <a:t> link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pseudo-class applies styles for elements based on states of user interaction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Change link colors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Change whether the link is underlined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412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Colors, Images, and Multimedia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9475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default background color of a web page is white </a:t>
            </a:r>
          </a:p>
          <a:p>
            <a:r>
              <a:rPr lang="en-US" dirty="0">
                <a:cs typeface="Courier New" panose="02070309020205020404" pitchFamily="49" charset="0"/>
              </a:rPr>
              <a:t>To specify another color, such as gray, one choice is to 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background-color:gray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;"</a:t>
            </a:r>
            <a:r>
              <a:rPr lang="en-US" dirty="0">
                <a:cs typeface="Courier New" panose="02070309020205020404" pitchFamily="49" charset="0"/>
              </a:rPr>
              <a:t> inside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dirty="0">
                <a:cs typeface="Courier New" panose="02070309020205020404" pitchFamily="49" charset="0"/>
              </a:rPr>
              <a:t> tag or in the style sheet rule for the body element</a:t>
            </a:r>
          </a:p>
          <a:p>
            <a:r>
              <a:rPr lang="en-US" dirty="0">
                <a:cs typeface="Courier New" panose="02070309020205020404" pitchFamily="49" charset="0"/>
              </a:rPr>
              <a:t>The W3C standards list 16 </a:t>
            </a:r>
            <a:r>
              <a:rPr lang="en-US" i="1" dirty="0">
                <a:cs typeface="Courier New" panose="02070309020205020404" pitchFamily="49" charset="0"/>
              </a:rPr>
              <a:t>browser-safe</a:t>
            </a:r>
            <a:r>
              <a:rPr lang="en-US" dirty="0">
                <a:cs typeface="Courier New" panose="02070309020205020404" pitchFamily="49" charset="0"/>
              </a:rPr>
              <a:t> colors: aqua, black, blue, fuchsia, gray, green, lime, maroon, navy, olive, purple, red, silver, teal, white, and yellow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the CSS color gray has the U.S. spelling in the standards document</a:t>
            </a:r>
          </a:p>
          <a:p>
            <a:r>
              <a:rPr lang="en-US" dirty="0">
                <a:cs typeface="Courier New" panose="02070309020205020404" pitchFamily="49" charset="0"/>
              </a:rPr>
              <a:t>There are 140 color names such as: azure, bisque, </a:t>
            </a:r>
            <a:r>
              <a:rPr lang="en-US" dirty="0" err="1">
                <a:cs typeface="Courier New" panose="02070309020205020404" pitchFamily="49" charset="0"/>
              </a:rPr>
              <a:t>cornflowerblue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darksalmon</a:t>
            </a:r>
            <a:r>
              <a:rPr lang="en-US" dirty="0">
                <a:cs typeface="Courier New" panose="02070309020205020404" pitchFamily="49" charset="0"/>
              </a:rPr>
              <a:t>, firebrick, honeydew, </a:t>
            </a:r>
            <a:r>
              <a:rPr lang="en-US" dirty="0" err="1">
                <a:cs typeface="Courier New" panose="02070309020205020404" pitchFamily="49" charset="0"/>
              </a:rPr>
              <a:t>lemonchiffon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papayawhip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peachpuff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saddlebrown</a:t>
            </a:r>
            <a:r>
              <a:rPr lang="en-US" dirty="0">
                <a:cs typeface="Courier New" panose="02070309020205020404" pitchFamily="49" charset="0"/>
              </a:rPr>
              <a:t>, thistle, tomato, wheat, and </a:t>
            </a:r>
            <a:r>
              <a:rPr lang="en-US" dirty="0" err="1">
                <a:cs typeface="Courier New" panose="02070309020205020404" pitchFamily="49" charset="0"/>
              </a:rPr>
              <a:t>whitesmoke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Not case sensitive</a:t>
            </a:r>
          </a:p>
          <a:p>
            <a:r>
              <a:rPr lang="en-US" dirty="0">
                <a:cs typeface="Courier New" panose="02070309020205020404" pitchFamily="49" charset="0"/>
              </a:rPr>
              <a:t>Complete list of the 140 descriptive color names: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www.w3.org/TR/SVG/types.html#ColorKeywords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5784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Color Names With Hexadecimal and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To be standards compliant and use more than the 16 color names the W3C standards dictate, you should use hexadecimal or RGB color values</a:t>
            </a:r>
          </a:p>
          <a:p>
            <a:r>
              <a:rPr lang="en-US" dirty="0">
                <a:cs typeface="Courier New" panose="02070309020205020404" pitchFamily="49" charset="0"/>
              </a:rPr>
              <a:t>The RGB color values for two of the colors, fuchsia and magenta, are exactly the same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(255, 0, 255)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With hexadecimal we can set 16 million colors</a:t>
            </a:r>
          </a:p>
          <a:p>
            <a:r>
              <a:rPr lang="en-US" dirty="0">
                <a:cs typeface="Courier New" panose="02070309020205020404" pitchFamily="49" charset="0"/>
              </a:rPr>
              <a:t>Computer displays can display all of them, but not all computer monitors display colors in the same hues 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5435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Default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 addition to changing the background of your pages, you can:</a:t>
            </a:r>
          </a:p>
          <a:p>
            <a:r>
              <a:rPr lang="en-US" dirty="0">
                <a:cs typeface="Courier New" panose="02070309020205020404" pitchFamily="49" charset="0"/>
              </a:rPr>
              <a:t>Change the color of text links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Including states of links </a:t>
            </a:r>
          </a:p>
          <a:p>
            <a:r>
              <a:rPr lang="en-US" dirty="0">
                <a:cs typeface="Courier New" panose="02070309020205020404" pitchFamily="49" charset="0"/>
              </a:rPr>
              <a:t>Set the background color of container elements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colors to specify the borders around elements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180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Colors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hexadecimal value of a color refers to how much red, green, and blue light is in each color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256 combinations of two-digit hexadecimal values: 0–9 and a–f, in pairs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0615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Color Format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hexadecimal color format is #rrggbb 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rr</a:t>
            </a:r>
            <a:r>
              <a:rPr lang="en-US" dirty="0">
                <a:cs typeface="Courier New" panose="02070309020205020404" pitchFamily="49" charset="0"/>
              </a:rPr>
              <a:t>, gg, and bb are two-digit hexadecimal values for the red (</a:t>
            </a:r>
            <a:r>
              <a:rPr lang="en-US" dirty="0" err="1">
                <a:cs typeface="Courier New" panose="02070309020205020404" pitchFamily="49" charset="0"/>
              </a:rPr>
              <a:t>rr</a:t>
            </a:r>
            <a:r>
              <a:rPr lang="en-US" dirty="0">
                <a:cs typeface="Courier New" panose="02070309020205020404" pitchFamily="49" charset="0"/>
              </a:rPr>
              <a:t>), green (gg), and blue (bb) components of the color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ff is the maximum, and 00 is the minimum of that color component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ff means full brightness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99 means 60% brightness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00 means none of this color component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same amount of red, green and blue produces gray</a:t>
            </a:r>
          </a:p>
        </p:txBody>
      </p:sp>
    </p:spTree>
    <p:extLst>
      <p:ext uri="{BB962C8B-B14F-4D97-AF65-F5344CB8AC3E}">
        <p14:creationId xmlns:p14="http://schemas.microsoft.com/office/powerpoint/2010/main" val="161769001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You can also define the red, green, and blue percentages of each color with RGB values</a:t>
            </a:r>
          </a:p>
        </p:txBody>
      </p:sp>
    </p:spTree>
    <p:extLst>
      <p:ext uri="{BB962C8B-B14F-4D97-AF65-F5344CB8AC3E}">
        <p14:creationId xmlns:p14="http://schemas.microsoft.com/office/powerpoint/2010/main" val="320729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HTML5 Structural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page skeleton is made up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r>
              <a:rPr lang="en-US" dirty="0">
                <a:cs typeface="Courier New" panose="02070309020205020404" pitchFamily="49" charset="0"/>
              </a:rPr>
              <a:t> tag is the container for all other tags in the page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Required because XML/SGML specifies that every document must have a root element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 tag contains the tags that provide information about the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dirty="0">
                <a:cs typeface="Courier New" panose="02070309020205020404" pitchFamily="49" charset="0"/>
              </a:rPr>
              <a:t> tag includes all HTML5 content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Text, links, images, forms, lists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dirty="0">
                <a:cs typeface="Courier New" panose="02070309020205020404" pitchFamily="49" charset="0"/>
              </a:rPr>
              <a:t> tags are nested in order inside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They must also be closed last opened- first closed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938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RGB format is </a:t>
            </a:r>
            <a:r>
              <a:rPr lang="en-US" dirty="0" err="1">
                <a:cs typeface="Courier New" panose="02070309020205020404" pitchFamily="49" charset="0"/>
              </a:rPr>
              <a:t>rgb</a:t>
            </a:r>
            <a:r>
              <a:rPr lang="en-US" dirty="0">
                <a:cs typeface="Courier New" panose="02070309020205020404" pitchFamily="49" charset="0"/>
              </a:rPr>
              <a:t>(red, green, blue), where red, green, and blue are values of 0 to 255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Like hexadecimal, but written in base-10 numbers (decimal) rather than base-16 (hexadecimal) </a:t>
            </a:r>
          </a:p>
          <a:p>
            <a:r>
              <a:rPr lang="en-US" dirty="0">
                <a:cs typeface="Courier New" panose="02070309020205020404" pitchFamily="49" charset="0"/>
              </a:rPr>
              <a:t>255 is the maximum, and 0 is the minimum amount of that color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255 means full brightness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153 means 60% brightness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0 means none of this color component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19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RGB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Each hexadecimal component has a decimal value ranging from 0 (no color) to 255 (full color)</a:t>
            </a:r>
          </a:p>
          <a:p>
            <a:r>
              <a:rPr lang="en-US" dirty="0">
                <a:cs typeface="Courier New" panose="02070309020205020404" pitchFamily="49" charset="0"/>
              </a:rPr>
              <a:t>White,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#ffffff</a:t>
            </a:r>
            <a:r>
              <a:rPr lang="en-US" dirty="0">
                <a:cs typeface="Courier New" panose="02070309020205020404" pitchFamily="49" charset="0"/>
              </a:rPr>
              <a:t>, translates to a red value of 255, a green value of 255, and a blue value of 255</a:t>
            </a:r>
          </a:p>
          <a:p>
            <a:r>
              <a:rPr lang="en-US" dirty="0">
                <a:cs typeface="Courier New" panose="02070309020205020404" pitchFamily="49" charset="0"/>
              </a:rPr>
              <a:t>Black,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#000000</a:t>
            </a:r>
            <a:r>
              <a:rPr lang="en-US" dirty="0">
                <a:cs typeface="Courier New" panose="02070309020205020404" pitchFamily="49" charset="0"/>
              </a:rPr>
              <a:t>, translates to a red value of 0, a green value of 0, and a blue value of 0 </a:t>
            </a:r>
          </a:p>
          <a:p>
            <a:r>
              <a:rPr lang="en-US" dirty="0">
                <a:cs typeface="Courier New" panose="02070309020205020404" pitchFamily="49" charset="0"/>
              </a:rPr>
              <a:t>Bright blue, the default link color,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#0000ff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 red, no green, and all blue</a:t>
            </a:r>
          </a:p>
        </p:txBody>
      </p:sp>
    </p:spTree>
    <p:extLst>
      <p:ext uri="{BB962C8B-B14F-4D97-AF65-F5344CB8AC3E}">
        <p14:creationId xmlns:p14="http://schemas.microsoft.com/office/powerpoint/2010/main" val="381756932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RGB?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RGB provides another way to set it, </a:t>
            </a:r>
            <a:r>
              <a:rPr lang="en-US" dirty="0" err="1">
                <a:cs typeface="Courier New" panose="02070309020205020404" pitchFamily="49" charset="0"/>
              </a:rPr>
              <a:t>RGBa</a:t>
            </a:r>
            <a:r>
              <a:rPr lang="en-US" dirty="0">
                <a:cs typeface="Courier New" panose="02070309020205020404" pitchFamily="49" charset="0"/>
              </a:rPr>
              <a:t>: RGB with alpha transparency</a:t>
            </a:r>
          </a:p>
          <a:p>
            <a:r>
              <a:rPr lang="en-US" dirty="0">
                <a:cs typeface="Courier New" panose="02070309020205020404" pitchFamily="49" charset="0"/>
              </a:rPr>
              <a:t>The a in </a:t>
            </a:r>
            <a:r>
              <a:rPr lang="en-US" dirty="0" err="1">
                <a:cs typeface="Courier New" panose="02070309020205020404" pitchFamily="49" charset="0"/>
              </a:rPr>
              <a:t>RGBa</a:t>
            </a:r>
            <a:r>
              <a:rPr lang="en-US" dirty="0">
                <a:cs typeface="Courier New" panose="02070309020205020404" pitchFamily="49" charset="0"/>
              </a:rPr>
              <a:t> sets the opaqueness or transparency of a color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more transparent the color, the more the background shows through</a:t>
            </a:r>
          </a:p>
          <a:p>
            <a:r>
              <a:rPr lang="en-US" dirty="0">
                <a:cs typeface="Courier New" panose="02070309020205020404" pitchFamily="49" charset="0"/>
              </a:rPr>
              <a:t>Write your RGB color with one extra value: </a:t>
            </a:r>
            <a:r>
              <a:rPr lang="en-US" dirty="0" err="1">
                <a:cs typeface="Courier New" panose="02070309020205020404" pitchFamily="49" charset="0"/>
              </a:rPr>
              <a:t>rgba</a:t>
            </a:r>
            <a:r>
              <a:rPr lang="en-US" dirty="0">
                <a:cs typeface="Courier New" panose="02070309020205020404" pitchFamily="49" charset="0"/>
              </a:rPr>
              <a:t>(red, green, blue, transparency)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transparency value is a number between 0 and 1, representing the transparency percentage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0 is fully transparent, meaning the background is all you see, 1 is fully opaque meaning the background is completely covered, and 0.5 is 50% transparent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105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Paths to Insert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Best practice: keep the image in a directory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="logo.gif" alt="Company Logo"&gt;</a:t>
            </a:r>
          </a:p>
          <a:p>
            <a:r>
              <a:rPr lang="en-US" dirty="0">
                <a:cs typeface="Courier New" panose="02070309020205020404" pitchFamily="49" charset="0"/>
              </a:rPr>
              <a:t>If your image file is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lang="en-US" dirty="0">
                <a:cs typeface="Courier New" panose="02070309020205020404" pitchFamily="49" charset="0"/>
              </a:rPr>
              <a:t> directory below the document root, write it like this: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="/images/myimage.gif" alt="My Image"&gt;</a:t>
            </a:r>
          </a:p>
        </p:txBody>
      </p:sp>
    </p:spTree>
    <p:extLst>
      <p:ext uri="{BB962C8B-B14F-4D97-AF65-F5344CB8AC3E}">
        <p14:creationId xmlns:p14="http://schemas.microsoft.com/office/powerpoint/2010/main" val="42118237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Attributes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cs typeface="Courier New" panose="02070309020205020404" pitchFamily="49" charset="0"/>
              </a:rPr>
              <a:t>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dirty="0">
                <a:cs typeface="Courier New" panose="02070309020205020404" pitchFamily="49" charset="0"/>
              </a:rPr>
              <a:t> attributes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are required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cs typeface="Courier New" panose="02070309020205020404" pitchFamily="49" charset="0"/>
              </a:rPr>
              <a:t> attribute identifies the image file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dirty="0">
                <a:cs typeface="Courier New" panose="02070309020205020404" pitchFamily="49" charset="0"/>
              </a:rPr>
              <a:t> attribute is for descriptive text about the image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Alternative to the image if a user is unable to view the image either because it is unavailable or because the user is using a text-only browser or screen reader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81630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is one of the HTML tags that supports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cs typeface="Courier New" panose="02070309020205020404" pitchFamily="49" charset="0"/>
              </a:rPr>
              <a:t> attribute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While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dirty="0">
                <a:cs typeface="Courier New" panose="02070309020205020404" pitchFamily="49" charset="0"/>
              </a:rPr>
              <a:t> attribute is intended to describe the image for valid HTML,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cs typeface="Courier New" panose="02070309020205020404" pitchFamily="49" charset="0"/>
              </a:rPr>
              <a:t> provides additional information about the image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4902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Height and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Text loads on a page much faster than graphics</a:t>
            </a:r>
          </a:p>
          <a:p>
            <a:r>
              <a:rPr lang="en-US" dirty="0">
                <a:cs typeface="Courier New" panose="02070309020205020404" pitchFamily="49" charset="0"/>
              </a:rPr>
              <a:t>A web browser might end up displaying the text on a page before they display images</a:t>
            </a:r>
          </a:p>
          <a:p>
            <a:r>
              <a:rPr lang="en-US" dirty="0">
                <a:cs typeface="Courier New" panose="02070309020205020404" pitchFamily="49" charset="0"/>
              </a:rPr>
              <a:t>If you set an image's height and width, the web browser makes room for each image as it lays out the page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739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Height and Width: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best way to adjust the dimensions of your images is to set width to a percentage of the container and height to auto: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style="width:100%;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height:auto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;"</a:t>
            </a:r>
          </a:p>
          <a:p>
            <a:r>
              <a:rPr lang="en-US" dirty="0">
                <a:cs typeface="Courier New" panose="02070309020205020404" pitchFamily="49" charset="0"/>
              </a:rPr>
              <a:t>The image will fit in the design width and the aspect ratio will remain the same as the original size</a:t>
            </a:r>
          </a:p>
          <a:p>
            <a:r>
              <a:rPr lang="en-US" dirty="0">
                <a:cs typeface="Courier New" panose="02070309020205020404" pitchFamily="49" charset="0"/>
              </a:rPr>
              <a:t>Set the width and height by using CSS style sheets</a:t>
            </a:r>
          </a:p>
        </p:txBody>
      </p:sp>
    </p:spTree>
    <p:extLst>
      <p:ext uri="{BB962C8B-B14F-4D97-AF65-F5344CB8AC3E}">
        <p14:creationId xmlns:p14="http://schemas.microsoft.com/office/powerpoint/2010/main" val="34446783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You can use CSS to align images horizontally and vertically with respect to text and other images that surround them</a:t>
            </a:r>
          </a:p>
          <a:p>
            <a:r>
              <a:rPr lang="en-US" dirty="0">
                <a:cs typeface="Courier New" panose="02070309020205020404" pitchFamily="49" charset="0"/>
              </a:rPr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n-US" dirty="0">
                <a:cs typeface="Courier New" panose="02070309020205020404" pitchFamily="49" charset="0"/>
              </a:rPr>
              <a:t> CSS property to align content, including an image, within an element </a:t>
            </a:r>
          </a:p>
          <a:p>
            <a:r>
              <a:rPr lang="en-US" dirty="0">
                <a:cs typeface="Courier New" panose="02070309020205020404" pitchFamily="49" charset="0"/>
              </a:rPr>
              <a:t>Wrap text around images by applying the float CSS property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style="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float:left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r>
              <a:rPr lang="en-US" dirty="0">
                <a:cs typeface="Courier New" panose="02070309020205020404" pitchFamily="49" charset="0"/>
              </a:rPr>
              <a:t> aligns an image to the left and wraps text around the right side of it </a:t>
            </a:r>
          </a:p>
          <a:p>
            <a:r>
              <a:rPr lang="en-US" dirty="0">
                <a:cs typeface="Courier New" panose="02070309020205020404" pitchFamily="49" charset="0"/>
              </a:rPr>
              <a:t>To </a:t>
            </a:r>
            <a:r>
              <a:rPr lang="en-US" i="1" dirty="0">
                <a:cs typeface="Courier New" panose="02070309020205020404" pitchFamily="49" charset="0"/>
              </a:rPr>
              <a:t>vertically </a:t>
            </a:r>
            <a:r>
              <a:rPr lang="en-US" dirty="0">
                <a:cs typeface="Courier New" panose="02070309020205020404" pitchFamily="49" charset="0"/>
              </a:rPr>
              <a:t>line up the top of an image with the top of the tallest image or letter on the same line: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style="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vertical-align:text-top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default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baseline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0674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as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To turn any image into a clickable link to another page or image, put it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>
                <a:cs typeface="Courier New" panose="02070309020205020404" pitchFamily="49" charset="0"/>
              </a:rPr>
              <a:t> tag </a:t>
            </a:r>
          </a:p>
          <a:p>
            <a:r>
              <a:rPr lang="en-US" dirty="0">
                <a:cs typeface="Courier New" panose="02070309020205020404" pitchFamily="49" charset="0"/>
              </a:rPr>
              <a:t>Example: small thumbnail images that link to a bigger version of each image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1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HTML5 Title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dirty="0">
                <a:cs typeface="Courier New" panose="02070309020205020404" pitchFamily="49" charset="0"/>
              </a:rPr>
              <a:t> tag is required inside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 tag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Describes the contents of the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only contain plain text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Cannot contain other tags</a:t>
            </a:r>
          </a:p>
          <a:p>
            <a:r>
              <a:rPr lang="en-US" dirty="0">
                <a:cs typeface="Courier New" panose="02070309020205020404" pitchFamily="49" charset="0"/>
              </a:rPr>
              <a:t>Why is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dirty="0">
                <a:cs typeface="Courier New" panose="02070309020205020404" pitchFamily="49" charset="0"/>
              </a:rPr>
              <a:t> tag so important?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Search engines index the page and display the title, so it should be descriptive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Browsers put the title in the title bar of the window, which can be cut off, so the title should be short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Good title: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Company Name – Product Category – Specific 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Bad title: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&lt;title&gt;An Example, Part Two&lt;/title&gt;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0208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 Around Image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Web browsers often display a colored border around the edge of each image link</a:t>
            </a:r>
          </a:p>
          <a:p>
            <a:r>
              <a:rPr lang="en-US" dirty="0">
                <a:cs typeface="Courier New" panose="02070309020205020404" pitchFamily="49" charset="0"/>
              </a:rPr>
              <a:t>Blue for links that haven't been clicked and purple for links that have been clicked</a:t>
            </a:r>
          </a:p>
          <a:p>
            <a:r>
              <a:rPr lang="en-US" dirty="0">
                <a:cs typeface="Courier New" panose="02070309020205020404" pitchFamily="49" charset="0"/>
              </a:rPr>
              <a:t>To get rid of it, you can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border:none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;"</a:t>
            </a:r>
            <a:r>
              <a:rPr lang="en-US" dirty="0">
                <a:cs typeface="Courier New" panose="02070309020205020404" pitchFamily="49" charset="0"/>
              </a:rPr>
              <a:t> in 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within a link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1464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 as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CSS properties that create a background: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Sets the background color of the element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an image is transparent or does not load, the user will see the background color instead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image to use as the background of the element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('imagename.gif')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4309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background-repeat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Determines how image will repeat both horizontally and vertically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Default: background images repeat both horizontally and vertically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no-repeat</a:t>
            </a:r>
            <a:r>
              <a:rPr lang="en-US" dirty="0">
                <a:cs typeface="Courier New" panose="02070309020205020404" pitchFamily="49" charset="0"/>
              </a:rPr>
              <a:t>: only one appearance of the graphic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background-position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Sets where the image should be initially placed, relative to its container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8015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Multimedia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HTML has two tags for embedding media files in a web page: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&lt;video&gt;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&lt;audio&gt;</a:t>
            </a:r>
          </a:p>
          <a:p>
            <a:r>
              <a:rPr lang="en-US" dirty="0">
                <a:cs typeface="Courier New" panose="02070309020205020404" pitchFamily="49" charset="0"/>
              </a:rPr>
              <a:t>Used similarly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to embed either video or audio files </a:t>
            </a:r>
          </a:p>
          <a:p>
            <a:r>
              <a:rPr lang="en-US" dirty="0">
                <a:cs typeface="Courier New" panose="02070309020205020404" pitchFamily="49" charset="0"/>
              </a:rPr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&lt;source&gt;</a:t>
            </a:r>
            <a:r>
              <a:rPr lang="en-US" dirty="0">
                <a:cs typeface="Courier New" panose="02070309020205020404" pitchFamily="49" charset="0"/>
              </a:rPr>
              <a:t> tag to define the source files for the video or audio to play</a:t>
            </a:r>
          </a:p>
          <a:p>
            <a:r>
              <a:rPr lang="en-US" dirty="0">
                <a:cs typeface="Courier New" panose="02070309020205020404" pitchFamily="49" charset="0"/>
              </a:rPr>
              <a:t>Embedding a video file into a web page allows a set of controls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&lt;video controls&gt;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8170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Video: Fallback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&lt;video&gt;</a:t>
            </a:r>
            <a:r>
              <a:rPr lang="en-US" dirty="0">
                <a:cs typeface="Courier New" panose="02070309020205020404" pitchFamily="49" charset="0"/>
              </a:rPr>
              <a:t> element allows fallback text that is displayed only if the tag doesn't display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Similar functionality as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dirty="0">
                <a:cs typeface="Courier New" panose="02070309020205020404" pitchFamily="49" charset="0"/>
              </a:rPr>
              <a:t> attribute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&lt;video controls style="width: 400px; height: auto;"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="myVideo.wmv" type="video/x-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&lt;p&gt;Your browser does not support video.&lt;/p&gt;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229206012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Video: Multiple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Because there are some video formats not supported by all browsers, use the source element's </a:t>
            </a:r>
            <a:r>
              <a:rPr lang="en-US" dirty="0" err="1">
                <a:cs typeface="Courier New" panose="02070309020205020404" pitchFamily="49" charset="0"/>
              </a:rPr>
              <a:t>src</a:t>
            </a:r>
            <a:r>
              <a:rPr lang="en-US" dirty="0">
                <a:cs typeface="Courier New" panose="02070309020205020404" pitchFamily="49" charset="0"/>
              </a:rPr>
              <a:t> attribute to specify alternatives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&lt;video controls&gt;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&lt;source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="myVideo.wmv" type="video/x-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&lt;source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="myVideo.mp4" type="video/mp4"&gt;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&lt;p&gt;Your browser does not support video.&lt;/p&gt;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81213661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Height and Width for Video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cs typeface="Courier New" panose="02070309020205020404" pitchFamily="49" charset="0"/>
              </a:rPr>
              <a:t> style properties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&lt;video&gt;</a:t>
            </a:r>
            <a:r>
              <a:rPr lang="en-US" dirty="0">
                <a:cs typeface="Courier New" panose="02070309020205020404" pitchFamily="49" charset="0"/>
              </a:rPr>
              <a:t> element determine the size of the embedded player </a:t>
            </a:r>
          </a:p>
          <a:p>
            <a:r>
              <a:rPr lang="en-US" dirty="0">
                <a:cs typeface="Courier New" panose="02070309020205020404" pitchFamily="49" charset="0"/>
              </a:rPr>
              <a:t>As with images, you can set the width to a relative value such as 100% of the container width and then set the height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5611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Video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Displays the video with play/pause control buttons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preload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Has three possible values: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none, auto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>
                <a:cs typeface="Courier New" panose="02070309020205020404" pitchFamily="49" charset="0"/>
              </a:rPr>
              <a:t> if you do not want to buffer the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cs typeface="Courier New" panose="02070309020205020404" pitchFamily="49" charset="0"/>
              </a:rPr>
              <a:t> to buffer the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en-US" dirty="0">
                <a:cs typeface="Courier New" panose="02070309020205020404" pitchFamily="49" charset="0"/>
              </a:rPr>
              <a:t> to buffer only the metadata for the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video goes back to the beginning upon reaching the end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Displays an image when the video isn't available, such as when it is still downloading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video starts playing as soon as it is ready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controls, loop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autoplay</a:t>
            </a:r>
            <a:r>
              <a:rPr lang="en-US" dirty="0">
                <a:cs typeface="Courier New" panose="02070309020205020404" pitchFamily="49" charset="0"/>
              </a:rPr>
              <a:t> are Boolean attributes </a:t>
            </a:r>
          </a:p>
        </p:txBody>
      </p:sp>
    </p:spTree>
    <p:extLst>
      <p:ext uri="{BB962C8B-B14F-4D97-AF65-F5344CB8AC3E}">
        <p14:creationId xmlns:p14="http://schemas.microsoft.com/office/powerpoint/2010/main" val="313705691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Audio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&lt;audio&gt;</a:t>
            </a:r>
            <a:r>
              <a:rPr lang="en-US" dirty="0">
                <a:cs typeface="Courier New" panose="02070309020205020404" pitchFamily="49" charset="0"/>
              </a:rPr>
              <a:t> element is similar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&lt;video&gt;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Only requires one attribute,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As with video, audio can have multiple source tags and a fallback</a:t>
            </a:r>
          </a:p>
          <a:p>
            <a:r>
              <a:rPr lang="en-US" dirty="0">
                <a:cs typeface="Courier New" panose="02070309020205020404" pitchFamily="49" charset="0"/>
              </a:rPr>
              <a:t>Audio also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controls, preload, loop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Does not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height, width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poster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&lt;audio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="myAudio.mp3" preload="auto" controls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loop&gt;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&lt;p&gt;Your browser does not support the audio element.&lt;/p&gt;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&lt;/audio&gt;</a:t>
            </a:r>
          </a:p>
        </p:txBody>
      </p:sp>
    </p:spTree>
    <p:extLst>
      <p:ext uri="{BB962C8B-B14F-4D97-AF65-F5344CB8AC3E}">
        <p14:creationId xmlns:p14="http://schemas.microsoft.com/office/powerpoint/2010/main" val="393930911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Margins, Padding, Alignment, and Floating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6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Headings outline sections of a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There are six levels </a:t>
            </a:r>
          </a:p>
          <a:p>
            <a:r>
              <a:rPr lang="en-US" dirty="0">
                <a:cs typeface="Courier New" panose="02070309020205020404" pitchFamily="49" charset="0"/>
              </a:rPr>
              <a:t>Numbers indicate heading levels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dirty="0">
                <a:cs typeface="Courier New" panose="02070309020205020404" pitchFamily="49" charset="0"/>
              </a:rPr>
              <a:t>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&lt;h6&gt;</a:t>
            </a:r>
          </a:p>
          <a:p>
            <a:r>
              <a:rPr lang="en-US" dirty="0">
                <a:cs typeface="Courier New" panose="02070309020205020404" pitchFamily="49" charset="0"/>
              </a:rPr>
              <a:t>The number indicates the importance of the heading,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dirty="0">
                <a:cs typeface="Courier New" panose="02070309020205020404" pitchFamily="49" charset="0"/>
              </a:rPr>
              <a:t> being the biggest font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&lt;h4&gt;</a:t>
            </a:r>
            <a:r>
              <a:rPr lang="en-US" dirty="0">
                <a:cs typeface="Courier New" panose="02070309020205020404" pitchFamily="49" charset="0"/>
              </a:rPr>
              <a:t> being the same size as the default text size</a:t>
            </a:r>
          </a:p>
          <a:p>
            <a:r>
              <a:rPr lang="en-US" dirty="0">
                <a:cs typeface="Courier New" panose="02070309020205020404" pitchFamily="49" charset="0"/>
              </a:rPr>
              <a:t>You can't put other headings inside a heading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&lt;h1&gt;Company Name&lt;/h1&gt;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&lt;h2&gt;Product Page&lt;/h2&gt;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&lt;h3&gt;Specific Product&lt;/h3&gt;</a:t>
            </a:r>
          </a:p>
        </p:txBody>
      </p:sp>
    </p:spTree>
    <p:extLst>
      <p:ext uri="{BB962C8B-B14F-4D97-AF65-F5344CB8AC3E}">
        <p14:creationId xmlns:p14="http://schemas.microsoft.com/office/powerpoint/2010/main" val="318473469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Content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 addition to styling text content, CSS can determine your whole web page layout</a:t>
            </a:r>
          </a:p>
          <a:p>
            <a:r>
              <a:rPr lang="en-US" dirty="0">
                <a:cs typeface="Courier New" panose="02070309020205020404" pitchFamily="49" charset="0"/>
              </a:rPr>
              <a:t>Four main CSS properties are: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Add space around elements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Place elements in relationship to other elements</a:t>
            </a:r>
          </a:p>
        </p:txBody>
      </p:sp>
    </p:spTree>
    <p:extLst>
      <p:ext uri="{BB962C8B-B14F-4D97-AF65-F5344CB8AC3E}">
        <p14:creationId xmlns:p14="http://schemas.microsoft.com/office/powerpoint/2010/main" val="219666013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US" dirty="0">
                <a:cs typeface="Courier New" panose="02070309020205020404" pitchFamily="49" charset="0"/>
              </a:rPr>
              <a:t> property adds empty space around the </a:t>
            </a:r>
            <a:r>
              <a:rPr lang="en-US" i="1" dirty="0">
                <a:cs typeface="Courier New" panose="02070309020205020404" pitchFamily="49" charset="0"/>
              </a:rPr>
              <a:t>outside</a:t>
            </a:r>
            <a:r>
              <a:rPr lang="en-US" dirty="0">
                <a:cs typeface="Courier New" panose="02070309020205020404" pitchFamily="49" charset="0"/>
              </a:rPr>
              <a:t> of the rectangular area for an element on a web page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margin-top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top margin	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margin-right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right margin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margin-bottom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bottom margin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margin-left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left margin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top, right, bottom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dirty="0">
                <a:cs typeface="Courier New" panose="02070309020205020404" pitchFamily="49" charset="0"/>
              </a:rPr>
              <a:t> margin all at once, clockwise from the top</a:t>
            </a:r>
          </a:p>
        </p:txBody>
      </p:sp>
    </p:spTree>
    <p:extLst>
      <p:ext uri="{BB962C8B-B14F-4D97-AF65-F5344CB8AC3E}">
        <p14:creationId xmlns:p14="http://schemas.microsoft.com/office/powerpoint/2010/main" val="357740293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n-US" dirty="0">
                <a:cs typeface="Courier New" panose="02070309020205020404" pitchFamily="49" charset="0"/>
              </a:rPr>
              <a:t> adds space </a:t>
            </a:r>
            <a:r>
              <a:rPr lang="en-US" i="1" dirty="0">
                <a:cs typeface="Courier New" panose="02070309020205020404" pitchFamily="49" charset="0"/>
              </a:rPr>
              <a:t>inside</a:t>
            </a:r>
            <a:r>
              <a:rPr lang="en-US" dirty="0">
                <a:cs typeface="Courier New" panose="02070309020205020404" pitchFamily="49" charset="0"/>
              </a:rPr>
              <a:t> the rectangular area of an element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n-US" dirty="0">
                <a:cs typeface="Courier New" panose="02070309020205020404" pitchFamily="49" charset="0"/>
              </a:rPr>
              <a:t> of an element is within the element's content area, so it uses the same style as the content of the element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Includes the background color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padding-top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top padding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padding-right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right padding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padding-bottom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bottom padding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padding-left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left padding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top, right, bottom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dirty="0">
                <a:cs typeface="Courier New" panose="02070309020205020404" pitchFamily="49" charset="0"/>
              </a:rPr>
              <a:t> padding all at once, clockwise from the top</a:t>
            </a:r>
          </a:p>
        </p:txBody>
      </p:sp>
    </p:spTree>
    <p:extLst>
      <p:ext uri="{BB962C8B-B14F-4D97-AF65-F5344CB8AC3E}">
        <p14:creationId xmlns:p14="http://schemas.microsoft.com/office/powerpoint/2010/main" val="165027291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Content on a web page doesn't always fill the entire width of the display area </a:t>
            </a:r>
          </a:p>
          <a:p>
            <a:r>
              <a:rPr lang="en-US" dirty="0">
                <a:cs typeface="Courier New" panose="02070309020205020404" pitchFamily="49" charset="0"/>
              </a:rPr>
              <a:t>There are two style properties for setting the alignment of elements inside a box: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text-align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vertical-align</a:t>
            </a:r>
          </a:p>
        </p:txBody>
      </p:sp>
    </p:spTree>
    <p:extLst>
      <p:ext uri="{BB962C8B-B14F-4D97-AF65-F5344CB8AC3E}">
        <p14:creationId xmlns:p14="http://schemas.microsoft.com/office/powerpoint/2010/main" val="24383373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Aligns an element horizontally within its area</a:t>
            </a:r>
          </a:p>
          <a:p>
            <a:r>
              <a:rPr lang="en-US" dirty="0">
                <a:cs typeface="Courier New" panose="02070309020205020404" pitchFamily="49" charset="0"/>
              </a:rPr>
              <a:t>Can be: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center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justify</a:t>
            </a:r>
          </a:p>
        </p:txBody>
      </p:sp>
    </p:spTree>
    <p:extLst>
      <p:ext uri="{BB962C8B-B14F-4D97-AF65-F5344CB8AC3E}">
        <p14:creationId xmlns:p14="http://schemas.microsoft.com/office/powerpoint/2010/main" val="261865467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vertical-align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Aligns elements </a:t>
            </a:r>
            <a:r>
              <a:rPr lang="en-US" i="1" dirty="0">
                <a:cs typeface="Courier New" panose="02070309020205020404" pitchFamily="49" charset="0"/>
              </a:rPr>
              <a:t>vertically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vertical-align</a:t>
            </a:r>
            <a:r>
              <a:rPr lang="en-US" dirty="0">
                <a:cs typeface="Courier New" panose="02070309020205020404" pitchFamily="49" charset="0"/>
              </a:rPr>
              <a:t> sets how an element is aligned with its parent 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Or sometimes, inline elements</a:t>
            </a:r>
          </a:p>
          <a:p>
            <a:r>
              <a:rPr lang="en-US" dirty="0">
                <a:cs typeface="Courier New" panose="02070309020205020404" pitchFamily="49" charset="0"/>
              </a:rPr>
              <a:t>For several inline elements on the same line, set their vertical alignments the same to align them vertically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 a row of images</a:t>
            </a:r>
          </a:p>
          <a:p>
            <a:r>
              <a:rPr lang="en-US" dirty="0">
                <a:cs typeface="Courier New" panose="02070309020205020404" pitchFamily="49" charset="0"/>
              </a:rPr>
              <a:t>Alignment is often used with margins, padding, and the float property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2928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vertical-align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Aligns the top of an element with the current 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Aligns the middle of an element with the middle of its parent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Aligns the bottom of an element with the current 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text-top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Aligns the top of an element with the top of its parent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Aligns the baseline of an element with the baseline of its parent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text-bottom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Aligns the bottom of an element with the bottom of its parent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311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cs typeface="Courier New" panose="02070309020205020404" pitchFamily="49" charset="0"/>
              </a:rPr>
              <a:t> property lets elements be moved around in the design so that other elements can wrap around them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cs typeface="Courier New" panose="02070309020205020404" pitchFamily="49" charset="0"/>
              </a:rPr>
              <a:t> is often used with images </a:t>
            </a:r>
          </a:p>
          <a:p>
            <a:r>
              <a:rPr lang="en-US" dirty="0">
                <a:cs typeface="Courier New" panose="02070309020205020404" pitchFamily="49" charset="0"/>
              </a:rPr>
              <a:t>Elements float horizontally, not vertically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r>
              <a:rPr lang="en-US" dirty="0">
                <a:cs typeface="Courier New" panose="02070309020205020404" pitchFamily="49" charset="0"/>
              </a:rPr>
              <a:t>An element can float as far to the right or as left as the containing element allows </a:t>
            </a:r>
          </a:p>
        </p:txBody>
      </p:sp>
    </p:spTree>
    <p:extLst>
      <p:ext uri="{BB962C8B-B14F-4D97-AF65-F5344CB8AC3E}">
        <p14:creationId xmlns:p14="http://schemas.microsoft.com/office/powerpoint/2010/main" val="293422603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dirty="0">
                <a:cs typeface="Courier New" panose="02070309020205020404" pitchFamily="49" charset="0"/>
              </a:rPr>
              <a:t> property can be used to fix issues that sometimes come up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US" dirty="0">
                <a:cs typeface="Courier New" panose="02070309020205020404" pitchFamily="49" charset="0"/>
              </a:rPr>
              <a:t>There are five possible values: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clear:left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cs typeface="Courier New" panose="02070309020205020404" pitchFamily="49" charset="0"/>
              </a:rPr>
              <a:t> ensures that no other floating elements are allowed to the left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clear:right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cs typeface="Courier New" panose="02070309020205020404" pitchFamily="49" charset="0"/>
              </a:rPr>
              <a:t> ensures that no other floating elements are allowed to the right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both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One of the most common settings along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inherit </a:t>
            </a:r>
          </a:p>
        </p:txBody>
      </p:sp>
    </p:spTree>
    <p:extLst>
      <p:ext uri="{BB962C8B-B14F-4D97-AF65-F5344CB8AC3E}">
        <p14:creationId xmlns:p14="http://schemas.microsoft.com/office/powerpoint/2010/main" val="368941333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Box Model and Positioning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3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HTML5 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cs typeface="Courier New" panose="02070309020205020404" pitchFamily="49" charset="0"/>
              </a:rPr>
              <a:t>Paragraphs are created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paragraph has two line breaks above and below it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can't nest paragraphs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can't put other block elements inside a paragraph, only inline elements and text</a:t>
            </a:r>
          </a:p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dirty="0">
                <a:cs typeface="Courier New" panose="02070309020205020404" pitchFamily="49" charset="0"/>
              </a:rPr>
              <a:t> tag, in contrast to the paragraph, is an all-purpose tag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Has one line break above and below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be nested inside itself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contain any block element, such as a paragraph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Is used to add classes to an area of the page </a:t>
            </a:r>
          </a:p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tag, in contrast to a paragraph, is a line break with no content </a:t>
            </a:r>
          </a:p>
        </p:txBody>
      </p:sp>
    </p:spTree>
    <p:extLst>
      <p:ext uri="{BB962C8B-B14F-4D97-AF65-F5344CB8AC3E}">
        <p14:creationId xmlns:p14="http://schemas.microsoft.com/office/powerpoint/2010/main" val="174482517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Every element in HTML is considered a "box"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Including paragraphs, </a:t>
            </a:r>
            <a:r>
              <a:rPr lang="en-US" dirty="0" err="1">
                <a:cs typeface="Courier New" panose="02070309020205020404" pitchFamily="49" charset="0"/>
              </a:rPr>
              <a:t>divs</a:t>
            </a:r>
            <a:r>
              <a:rPr lang="en-US" dirty="0">
                <a:cs typeface="Courier New" panose="02070309020205020404" pitchFamily="49" charset="0"/>
              </a:rPr>
              <a:t>, images, etc. </a:t>
            </a:r>
          </a:p>
          <a:p>
            <a:r>
              <a:rPr lang="en-US" dirty="0">
                <a:cs typeface="Courier New" panose="02070309020205020404" pitchFamily="49" charset="0"/>
              </a:rPr>
              <a:t>Any HTML </a:t>
            </a:r>
            <a:r>
              <a:rPr lang="en-US" i="1" dirty="0">
                <a:cs typeface="Courier New" panose="02070309020205020404" pitchFamily="49" charset="0"/>
              </a:rPr>
              <a:t>block-level element</a:t>
            </a:r>
            <a:r>
              <a:rPr lang="en-US" dirty="0">
                <a:cs typeface="Courier New" panose="02070309020205020404" pitchFamily="49" charset="0"/>
              </a:rPr>
              <a:t> can have a border, padding, and margin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All elements have some padding between the content and the border of the element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Space for the border is always there, and there is a margin between the border of the element and any other content outside the element</a:t>
            </a:r>
          </a:p>
        </p:txBody>
      </p:sp>
    </p:spTree>
    <p:extLst>
      <p:ext uri="{BB962C8B-B14F-4D97-AF65-F5344CB8AC3E}">
        <p14:creationId xmlns:p14="http://schemas.microsoft.com/office/powerpoint/2010/main" val="35720760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box-sizing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dirty="0">
                <a:cs typeface="Courier New" panose="02070309020205020404" pitchFamily="49" charset="0"/>
              </a:rPr>
              <a:t> elements don't necessarily line up side by side to each take up 50% of the browser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space they take up includes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padding, border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</a:p>
          <a:p>
            <a:r>
              <a:rPr lang="en-US" dirty="0">
                <a:cs typeface="Courier New" panose="02070309020205020404" pitchFamily="49" charset="0"/>
              </a:rPr>
              <a:t>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box-sizing</a:t>
            </a:r>
            <a:r>
              <a:rPr lang="en-US" dirty="0">
                <a:cs typeface="Courier New" panose="02070309020205020404" pitchFamily="49" charset="0"/>
              </a:rPr>
              <a:t> property we set one of two values: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content-box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Default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cs typeface="Courier New" panose="02070309020205020404" pitchFamily="49" charset="0"/>
              </a:rPr>
              <a:t> values are assigned to the content box only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dirty="0">
                <a:cs typeface="Courier New" panose="02070309020205020404" pitchFamily="49" charset="0"/>
              </a:rPr>
              <a:t> are added later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border-box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Defined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dirty="0">
                <a:cs typeface="Courier New" panose="02070309020205020404" pitchFamily="49" charset="0"/>
              </a:rPr>
              <a:t> are included inside the assigned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cs typeface="Courier New" panose="02070309020205020404" pitchFamily="49" charset="0"/>
              </a:rPr>
              <a:t> values</a:t>
            </a:r>
          </a:p>
          <a:p>
            <a:r>
              <a:rPr lang="en-US" dirty="0">
                <a:cs typeface="Courier New" panose="02070309020205020404" pitchFamily="49" charset="0"/>
              </a:rPr>
              <a:t>Example: to make two </a:t>
            </a:r>
            <a:r>
              <a:rPr lang="en-US" dirty="0" err="1">
                <a:cs typeface="Courier New" panose="02070309020205020404" pitchFamily="49" charset="0"/>
              </a:rPr>
              <a:t>divs</a:t>
            </a:r>
            <a:r>
              <a:rPr lang="en-US" dirty="0">
                <a:cs typeface="Courier New" panose="02070309020205020404" pitchFamily="49" charset="0"/>
              </a:rPr>
              <a:t> definitely float side by side, 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box-sizing: border-box;</a:t>
            </a:r>
          </a:p>
        </p:txBody>
      </p:sp>
    </p:spTree>
    <p:extLst>
      <p:ext uri="{BB962C8B-B14F-4D97-AF65-F5344CB8AC3E}">
        <p14:creationId xmlns:p14="http://schemas.microsoft.com/office/powerpoint/2010/main" val="265670434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Relative 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cs typeface="Courier New" panose="02070309020205020404" pitchFamily="49" charset="0"/>
              </a:rPr>
              <a:t>Relative positioning</a:t>
            </a:r>
            <a:r>
              <a:rPr lang="en-US" dirty="0">
                <a:cs typeface="Courier New" panose="02070309020205020404" pitchFamily="49" charset="0"/>
              </a:rPr>
              <a:t> is the HTML's default positioning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Elements are arranged from left to right, and when you get to the edge of the page, you move on to the next row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display:block</a:t>
            </a:r>
            <a:r>
              <a:rPr lang="en-US" dirty="0">
                <a:cs typeface="Courier New" panose="02070309020205020404" pitchFamily="49" charset="0"/>
              </a:rPr>
              <a:t> elements go on a new row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display:inline</a:t>
            </a:r>
            <a:r>
              <a:rPr lang="en-US" dirty="0">
                <a:cs typeface="Courier New" panose="02070309020205020404" pitchFamily="49" charset="0"/>
              </a:rPr>
              <a:t> elements go on the same row next to the element before them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dirty="0">
                <a:cs typeface="Courier New" panose="02070309020205020404" pitchFamily="49" charset="0"/>
              </a:rPr>
              <a:t> tags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dirty="0">
                <a:cs typeface="Courier New" panose="02070309020205020404" pitchFamily="49" charset="0"/>
              </a:rPr>
              <a:t> elements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  <a:r>
              <a:rPr lang="en-US" dirty="0">
                <a:cs typeface="Courier New" panose="02070309020205020404" pitchFamily="49" charset="0"/>
              </a:rPr>
              <a:t>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cs typeface="Courier New" panose="02070309020205020404" pitchFamily="49" charset="0"/>
              </a:rPr>
              <a:t> element </a:t>
            </a:r>
          </a:p>
          <a:p>
            <a:r>
              <a:rPr lang="en-US" dirty="0">
                <a:cs typeface="Courier New" panose="02070309020205020404" pitchFamily="49" charset="0"/>
              </a:rPr>
              <a:t>There is also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inline-block</a:t>
            </a:r>
            <a:r>
              <a:rPr lang="en-US" dirty="0">
                <a:cs typeface="Courier New" panose="02070309020205020404" pitchFamily="49" charset="0"/>
              </a:rPr>
              <a:t> element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inline-block</a:t>
            </a:r>
            <a:r>
              <a:rPr lang="en-US" dirty="0">
                <a:cs typeface="Courier New" panose="02070309020205020404" pitchFamily="49" charset="0"/>
              </a:rPr>
              <a:t> element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inline-block</a:t>
            </a:r>
            <a:r>
              <a:rPr lang="en-US" dirty="0">
                <a:cs typeface="Courier New" panose="02070309020205020404" pitchFamily="49" charset="0"/>
              </a:rPr>
              <a:t> elements are put on the same row as other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cs typeface="Courier New" panose="02070309020205020404" pitchFamily="49" charset="0"/>
              </a:rPr>
              <a:t> elements, but unlike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cs typeface="Courier New" panose="02070309020205020404" pitchFamily="49" charset="0"/>
              </a:rPr>
              <a:t> elements, they can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33616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Absolute 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other type of CSS positioning is </a:t>
            </a:r>
            <a:r>
              <a:rPr lang="en-US" i="1" dirty="0">
                <a:cs typeface="Courier New" panose="02070309020205020404" pitchFamily="49" charset="0"/>
              </a:rPr>
              <a:t>absolute positioning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set the exact position of HTML content on a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position is still relative to any parent elements on the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specify the exact location of an element's rectangular area with respect to its parent's area </a:t>
            </a:r>
          </a:p>
        </p:txBody>
      </p:sp>
    </p:spTree>
    <p:extLst>
      <p:ext uri="{BB962C8B-B14F-4D97-AF65-F5344CB8AC3E}">
        <p14:creationId xmlns:p14="http://schemas.microsoft.com/office/powerpoint/2010/main" val="248786715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</a:t>
            </a:r>
            <a:r>
              <a:rPr lang="en-US" dirty="0"/>
              <a:t> Style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</a:t>
            </a:r>
            <a:r>
              <a:rPr lang="en-US" dirty="0">
                <a:cs typeface="Courier New" panose="02070309020205020404" pitchFamily="49" charset="0"/>
              </a:rPr>
              <a:t> sets how elements overlap each other on a web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Set the order of elements with respect to how they stack on top of each other</a:t>
            </a:r>
          </a:p>
          <a:p>
            <a:r>
              <a:rPr lang="en-US" dirty="0">
                <a:cs typeface="Courier New" panose="02070309020205020404" pitchFamily="49" charset="0"/>
              </a:rPr>
              <a:t>The third dimension (z) points into the computer screen, in addition to the two dimensions that go across (x) and down (y) </a:t>
            </a:r>
          </a:p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</a:t>
            </a:r>
            <a:r>
              <a:rPr lang="en-US" dirty="0">
                <a:cs typeface="Courier New" panose="02070309020205020404" pitchFamily="49" charset="0"/>
              </a:rPr>
              <a:t> number has meaning only in relation to other style rules in a style sheet</a:t>
            </a:r>
          </a:p>
          <a:p>
            <a:r>
              <a:rPr lang="en-US" dirty="0">
                <a:cs typeface="Courier New" panose="02070309020205020404" pitchFamily="49" charset="0"/>
              </a:rPr>
              <a:t>Setting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</a:t>
            </a:r>
            <a:r>
              <a:rPr lang="en-US" dirty="0">
                <a:cs typeface="Courier New" panose="02070309020205020404" pitchFamily="49" charset="0"/>
              </a:rPr>
              <a:t> for overlapping elements makes elements with higher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</a:t>
            </a:r>
            <a:r>
              <a:rPr lang="en-US" dirty="0">
                <a:cs typeface="Courier New" panose="02070309020205020404" pitchFamily="49" charset="0"/>
              </a:rPr>
              <a:t> values appear on top of elements with lower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</a:t>
            </a:r>
            <a:r>
              <a:rPr lang="en-US" dirty="0">
                <a:cs typeface="Courier New" panose="02070309020205020404" pitchFamily="49" charset="0"/>
              </a:rPr>
              <a:t> values</a:t>
            </a:r>
          </a:p>
          <a:p>
            <a:r>
              <a:rPr lang="en-US" dirty="0">
                <a:cs typeface="Courier New" panose="02070309020205020404" pitchFamily="49" charset="0"/>
              </a:rPr>
              <a:t>The default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</a:t>
            </a:r>
            <a:r>
              <a:rPr lang="en-US" dirty="0">
                <a:cs typeface="Courier New" panose="02070309020205020404" pitchFamily="49" charset="0"/>
              </a:rPr>
              <a:t> value is 0</a:t>
            </a:r>
          </a:p>
        </p:txBody>
      </p:sp>
    </p:spTree>
    <p:extLst>
      <p:ext uri="{BB962C8B-B14F-4D97-AF65-F5344CB8AC3E}">
        <p14:creationId xmlns:p14="http://schemas.microsoft.com/office/powerpoint/2010/main" val="148229301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Content Flow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Handles overflow text that doesn't fit within its rectangular area</a:t>
            </a:r>
          </a:p>
          <a:p>
            <a:r>
              <a:rPr lang="en-US" dirty="0">
                <a:cs typeface="Courier New" panose="02070309020205020404" pitchFamily="49" charset="0"/>
              </a:rPr>
              <a:t>Can happen if you set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cs typeface="Courier New" panose="02070309020205020404" pitchFamily="49" charset="0"/>
              </a:rPr>
              <a:t> properties of an element too small</a:t>
            </a:r>
          </a:p>
        </p:txBody>
      </p:sp>
    </p:spTree>
    <p:extLst>
      <p:ext uri="{BB962C8B-B14F-4D97-AF65-F5344CB8AC3E}">
        <p14:creationId xmlns:p14="http://schemas.microsoft.com/office/powerpoint/2010/main" val="319934407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Property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en-US" dirty="0">
                <a:cs typeface="Courier New" panose="02070309020205020404" pitchFamily="49" charset="0"/>
              </a:rPr>
              <a:t> property can be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visible, hidden</a:t>
            </a:r>
            <a:r>
              <a:rPr lang="en-US" dirty="0">
                <a:cs typeface="Courier New" panose="02070309020205020404" pitchFamily="49" charset="0"/>
              </a:rPr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scroll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visible</a:t>
            </a:r>
            <a:r>
              <a:rPr lang="en-US" dirty="0">
                <a:cs typeface="Courier New" panose="02070309020205020404" pitchFamily="49" charset="0"/>
              </a:rPr>
              <a:t> enlarges the element so that the overflow text fits within 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Default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en-US" dirty="0">
                <a:cs typeface="Courier New" panose="02070309020205020404" pitchFamily="49" charset="0"/>
              </a:rPr>
              <a:t> leaves the element the same size, allowing the overflow text to remain hidden from view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scroll</a:t>
            </a:r>
            <a:r>
              <a:rPr lang="en-US" dirty="0">
                <a:cs typeface="Courier New" panose="02070309020205020404" pitchFamily="49" charset="0"/>
              </a:rPr>
              <a:t> adds scrollbars to the element </a:t>
            </a:r>
          </a:p>
        </p:txBody>
      </p:sp>
    </p:spTree>
    <p:extLst>
      <p:ext uri="{BB962C8B-B14F-4D97-AF65-F5344CB8AC3E}">
        <p14:creationId xmlns:p14="http://schemas.microsoft.com/office/powerpoint/2010/main" val="192326447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Lists, Text, and 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0289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Lists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List-related styles include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list-style-image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Placement of an image as a list-item marker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list-style-position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Indicates where to place the list-item marker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list-style-type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type of list-item marker itself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set styles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0954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Place List Item Indicators Outside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default value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list-style-position</a:t>
            </a:r>
            <a:r>
              <a:rPr lang="en-US" dirty="0">
                <a:cs typeface="Courier New" panose="02070309020205020404" pitchFamily="49" charset="0"/>
              </a:rPr>
              <a:t> property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bullets or numbers are to the left of the text, outside the box created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&lt;li&gt;&lt;/li&gt;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When text wraps within the list item, it wraps within that box and remains flush left with the left border of the element</a:t>
            </a:r>
          </a:p>
        </p:txBody>
      </p:sp>
    </p:spTree>
    <p:extLst>
      <p:ext uri="{BB962C8B-B14F-4D97-AF65-F5344CB8AC3E}">
        <p14:creationId xmlns:p14="http://schemas.microsoft.com/office/powerpoint/2010/main" val="162930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Comments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Put comments into HTML pages to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Describe the code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Hide code from the browser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It still appears in the source</a:t>
            </a:r>
          </a:p>
          <a:p>
            <a:r>
              <a:rPr lang="en-US" dirty="0">
                <a:cs typeface="Courier New" panose="02070309020205020404" pitchFamily="49" charset="0"/>
              </a:rPr>
              <a:t>Contents of comments are ignored when the HTML file is parsed</a:t>
            </a:r>
          </a:p>
          <a:p>
            <a:r>
              <a:rPr lang="en-US" dirty="0">
                <a:cs typeface="Courier New" panose="02070309020205020404" pitchFamily="49" charset="0"/>
              </a:rPr>
              <a:t>Comments never show up on the browser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&lt;!– We aren't using the h1 tag now --&gt;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&lt;!--&lt;h1&gt;Company Name&lt;/h1&gt;--&gt;</a:t>
            </a:r>
          </a:p>
        </p:txBody>
      </p:sp>
    </p:spTree>
    <p:extLst>
      <p:ext uri="{BB962C8B-B14F-4D97-AF65-F5344CB8AC3E}">
        <p14:creationId xmlns:p14="http://schemas.microsoft.com/office/powerpoint/2010/main" val="261051297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Place List Item Indicators Inside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When the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list-style-position</a:t>
            </a:r>
            <a:r>
              <a:rPr lang="en-US" dirty="0">
                <a:cs typeface="Courier New" panose="02070309020205020404" pitchFamily="49" charset="0"/>
              </a:rPr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>
                <a:cs typeface="Courier New" panose="02070309020205020404" pitchFamily="49" charset="0"/>
              </a:rPr>
              <a:t>, the indicators are inside the box created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&lt;li&gt;&lt;/li&gt;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List item indicators are indented further and the text wraps beneath each item indicator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12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Design a Navigation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CSS to display navigation content to look different from other lists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the code, the list might be bulleted or numbered, but we will use CSS to make it look totally different</a:t>
            </a:r>
          </a:p>
          <a:p>
            <a:r>
              <a:rPr lang="en-US" dirty="0">
                <a:cs typeface="Courier New" panose="02070309020205020404" pitchFamily="49" charset="0"/>
              </a:rPr>
              <a:t>Displayed horizontally or vertically, but usually without list indicators (bullets or numbers)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7021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the List into Navigation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We must indicate to the user that the navigation list is clickable 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user's mouse cursor should change to indicate that the element is clickable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area around the element should change appearance when the mouse hovers over 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content area should be visually set apart from regular text</a:t>
            </a:r>
          </a:p>
        </p:txBody>
      </p:sp>
    </p:spTree>
    <p:extLst>
      <p:ext uri="{BB962C8B-B14F-4D97-AF65-F5344CB8AC3E}">
        <p14:creationId xmlns:p14="http://schemas.microsoft.com/office/powerpoint/2010/main" val="59313241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Layout and Flexbox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6829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663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Backgrounds and Borders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2457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dirty="0">
                <a:cs typeface="Courier New" panose="02070309020205020404" pitchFamily="49" charset="0"/>
              </a:rPr>
              <a:t> is a shorthand property to define multiple background properties at once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Image used as a background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background-position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Where the image is placed on the element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Written as a length, a percentage, or a keyword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top, bottom, center, right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background-size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size of the image in the element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As the width, the width and height, or a keyword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background-repeat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Whether and how the image should tile in the element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repeat, repeat-x, repeat-y, no-repeat, space</a:t>
            </a:r>
            <a:r>
              <a:rPr lang="en-US" dirty="0">
                <a:cs typeface="Courier New" panose="02070309020205020404" pitchFamily="49" charset="0"/>
              </a:rPr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110868080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background-origin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Where the background image should start tiling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Can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border-box, padding-box, </a:t>
            </a:r>
            <a:r>
              <a:rPr lang="en-US" dirty="0">
                <a:cs typeface="Courier New" panose="02070309020205020404" pitchFamily="49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content-box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background-clip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How the background should display beyond the element's content or padding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Can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border-box, padding-box, content-box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background-attachment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How the background should move relative to the viewport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Can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scroll, fixed, local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color of the background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Uses a color keyword or color 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919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dirty="0">
                <a:cs typeface="Courier New" panose="02070309020205020404" pitchFamily="49" charset="0"/>
              </a:rPr>
              <a:t> is a shorthand property to define multiple border properties at once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Default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Continuous line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No border line (to remove a border)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dashed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Draws two lines around the element, taking up the full border width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441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groove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Adds a bevel to make the element appear pressed into the page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ridge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Adds a bevel to make the element appear raised above the page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Adds a slight bevel to make the element appear slightly depressed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outset	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Adds a slight bevel to make the element appear slightly raised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89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309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Background Colors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This visually enhances a large data structure such as a 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:nth-child()</a:t>
            </a:r>
            <a:r>
              <a:rPr lang="en-US" dirty="0">
                <a:cs typeface="Courier New" panose="02070309020205020404" pitchFamily="49" charset="0"/>
              </a:rPr>
              <a:t> selector takes an attribute in the parentheses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single integer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Selects just that one element, such as the fourth row in a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tr:nth-child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A formula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Selects the elements that match the formula </a:t>
            </a:r>
            <a:r>
              <a:rPr lang="en-US" dirty="0" err="1">
                <a:cs typeface="Courier New" panose="02070309020205020404" pitchFamily="49" charset="0"/>
              </a:rPr>
              <a:t>an+b</a:t>
            </a:r>
            <a:r>
              <a:rPr lang="en-US" dirty="0">
                <a:cs typeface="Courier New" panose="02070309020205020404" pitchFamily="49" charset="0"/>
              </a:rPr>
              <a:t>, where a is an integer, n is the literal letter n, + is an operator that may be either + or -, and b is another integer</a:t>
            </a:r>
          </a:p>
        </p:txBody>
      </p:sp>
    </p:spTree>
    <p:extLst>
      <p:ext uri="{BB962C8B-B14F-4D97-AF65-F5344CB8AC3E}">
        <p14:creationId xmlns:p14="http://schemas.microsoft.com/office/powerpoint/2010/main" val="96681056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Pseudo-Selectors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There are more pseudo-selectors to choose elements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:nth-of-type()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Selects based on the element type,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&lt;p&gt;, &lt;li&gt;, &lt;tr&gt;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:nth-last-child()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:nth-child()</a:t>
            </a:r>
            <a:r>
              <a:rPr lang="en-US" dirty="0">
                <a:cs typeface="Courier New" panose="02070309020205020404" pitchFamily="49" charset="0"/>
              </a:rPr>
              <a:t> but starting at the bottom of the parent element and selecting 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:nth-last-of-type()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Selects based on type but works up from the bottom 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6583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as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Add gradients to your backgrounds as background images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</a:t>
            </a:r>
            <a:r>
              <a:rPr lang="en-US" dirty="0">
                <a:cs typeface="Courier New" panose="02070309020205020404" pitchFamily="49" charset="0"/>
              </a:rPr>
              <a:t> or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dirty="0">
                <a:cs typeface="Courier New" panose="02070309020205020404" pitchFamily="49" charset="0"/>
              </a:rPr>
              <a:t> shorthand property</a:t>
            </a:r>
          </a:p>
          <a:p>
            <a:r>
              <a:rPr lang="en-US" dirty="0">
                <a:cs typeface="Courier New" panose="02070309020205020404" pitchFamily="49" charset="0"/>
              </a:rPr>
              <a:t>There are two types of gradients: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radial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3405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Linear gradients change color along a straight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move horizontally from left to right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move vertically from top to bottom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move across a diagonal angle you choose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Default: vertical - top to bottom</a:t>
            </a:r>
          </a:p>
        </p:txBody>
      </p:sp>
    </p:spTree>
    <p:extLst>
      <p:ext uri="{BB962C8B-B14F-4D97-AF65-F5344CB8AC3E}">
        <p14:creationId xmlns:p14="http://schemas.microsoft.com/office/powerpoint/2010/main" val="198433121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Set a linear gradient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linear-gradient()</a:t>
            </a:r>
            <a:r>
              <a:rPr lang="en-US" dirty="0">
                <a:cs typeface="Courier New" panose="02070309020205020404" pitchFamily="49" charset="0"/>
              </a:rPr>
              <a:t> and a comma-separated list of colors inside the parentheses</a:t>
            </a:r>
          </a:p>
          <a:p>
            <a:r>
              <a:rPr lang="en-US" dirty="0">
                <a:cs typeface="Courier New" panose="02070309020205020404" pitchFamily="49" charset="0"/>
              </a:rPr>
              <a:t>A gradient from pink (#ff00d5) to green (</a:t>
            </a:r>
            <a:r>
              <a:rPr lang="en-US" dirty="0" err="1">
                <a:cs typeface="Courier New" panose="02070309020205020404" pitchFamily="49" charset="0"/>
              </a:rPr>
              <a:t>rgba</a:t>
            </a:r>
            <a:r>
              <a:rPr lang="en-US" dirty="0">
                <a:cs typeface="Courier New" panose="02070309020205020404" pitchFamily="49" charset="0"/>
              </a:rPr>
              <a:t>(39, 164, 0, 0.5)) to blue: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background-image: linear-gradient( #ff00d5,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(39, 164, 0, 0.5), blue );</a:t>
            </a:r>
          </a:p>
        </p:txBody>
      </p:sp>
    </p:spTree>
    <p:extLst>
      <p:ext uri="{BB962C8B-B14F-4D97-AF65-F5344CB8AC3E}">
        <p14:creationId xmlns:p14="http://schemas.microsoft.com/office/powerpoint/2010/main" val="217936160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Like linear gradients, radial gradients take two or more colors and fade from one to the other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Linear gradients fade down a line, but radial gradients start at a single point and radiate outward</a:t>
            </a:r>
          </a:p>
          <a:p>
            <a:r>
              <a:rPr lang="en-US" dirty="0">
                <a:cs typeface="Courier New" panose="02070309020205020404" pitchFamily="49" charset="0"/>
              </a:rPr>
              <a:t>A default radial gradient starts in exactly the center of the element and moves outward to the edge</a:t>
            </a:r>
          </a:p>
        </p:txBody>
      </p:sp>
    </p:spTree>
    <p:extLst>
      <p:ext uri="{BB962C8B-B14F-4D97-AF65-F5344CB8AC3E}">
        <p14:creationId xmlns:p14="http://schemas.microsoft.com/office/powerpoint/2010/main" val="395290992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Radial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It is written just like a linear gradient but with the expression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radial-gradient()</a:t>
            </a:r>
          </a:p>
          <a:p>
            <a:r>
              <a:rPr lang="en-US" dirty="0">
                <a:cs typeface="Courier New" panose="02070309020205020404" pitchFamily="49" charset="0"/>
              </a:rPr>
              <a:t>A radial gradient fading from light blue in the center (#9ad6e9) to yellow: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background-image: radial-gradient(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#9ad6e9,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yellow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743325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Corners </a:t>
            </a:r>
            <a:r>
              <a:rPr lang="en-US"/>
              <a:t>of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HTML elements are all rectangular blocks</a:t>
            </a:r>
          </a:p>
          <a:p>
            <a:r>
              <a:rPr lang="en-US" dirty="0">
                <a:cs typeface="Courier New" panose="02070309020205020404" pitchFamily="49" charset="0"/>
              </a:rPr>
              <a:t>With border-radius properties, make the corners rounder by defining the amount of curve you want for the corners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border-radius: 1rem;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7161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Transformations and Transitions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0940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Transformations vs. Transitions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CSS two-dimensional transformations can make elements larger and smaller, move them, rotate them, change the tilt </a:t>
            </a:r>
          </a:p>
          <a:p>
            <a:r>
              <a:rPr lang="en-US" dirty="0">
                <a:cs typeface="Courier New" panose="02070309020205020404" pitchFamily="49" charset="0"/>
              </a:rPr>
              <a:t>CSS transitions are almost like animation </a:t>
            </a:r>
          </a:p>
        </p:txBody>
      </p:sp>
    </p:spTree>
    <p:extLst>
      <p:ext uri="{BB962C8B-B14F-4D97-AF65-F5344CB8AC3E}">
        <p14:creationId xmlns:p14="http://schemas.microsoft.com/office/powerpoint/2010/main" val="193671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Multiple tags that work together </a:t>
            </a:r>
          </a:p>
          <a:p>
            <a:r>
              <a:rPr lang="en-US" dirty="0">
                <a:cs typeface="Courier New" panose="02070309020205020404" pitchFamily="49" charset="0"/>
              </a:rPr>
              <a:t>Come in different types</a:t>
            </a:r>
          </a:p>
          <a:p>
            <a:r>
              <a:rPr lang="en-US" dirty="0">
                <a:cs typeface="Courier New" panose="02070309020205020404" pitchFamily="49" charset="0"/>
              </a:rPr>
              <a:t>Can be used for: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Bulleted lists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Outlines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Web page navigation for websites</a:t>
            </a:r>
          </a:p>
        </p:txBody>
      </p:sp>
    </p:spTree>
    <p:extLst>
      <p:ext uri="{BB962C8B-B14F-4D97-AF65-F5344CB8AC3E}">
        <p14:creationId xmlns:p14="http://schemas.microsoft.com/office/powerpoint/2010/main" val="227958705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Transformation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Spins the element on the </a:t>
            </a:r>
            <a:r>
              <a:rPr lang="en-US" dirty="0" err="1">
                <a:cs typeface="Courier New" panose="02070309020205020404" pitchFamily="49" charset="0"/>
              </a:rPr>
              <a:t>x,y</a:t>
            </a:r>
            <a:r>
              <a:rPr lang="en-US" dirty="0">
                <a:cs typeface="Courier New" panose="02070309020205020404" pitchFamily="49" charset="0"/>
              </a:rPr>
              <a:t> plane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Shrinks or enlarges the element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Places the element in a new position on the screen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skew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Distorts the element along the horizontal axis or along the vertical axis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9383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You can use as many CSS transformations as you need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Separate each pair of methods with a space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order in which you place the functions in your CSS is the order in which they are applied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This is sometimes noticeable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To scale an image and tilt it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transform: scale(1.2) skew(5deg);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To apply rotation, scaling, translation, and skew to your image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transform: rotate(30deg) scale(1.2) translate(15px,0) skew(5deg);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30968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We can make simple animations with the transition properties</a:t>
            </a:r>
          </a:p>
          <a:p>
            <a:r>
              <a:rPr lang="en-US" dirty="0">
                <a:cs typeface="Courier New" panose="02070309020205020404" pitchFamily="49" charset="0"/>
              </a:rPr>
              <a:t>There is also such a thing as CSS animations, which are a little more sophisticated </a:t>
            </a:r>
          </a:p>
        </p:txBody>
      </p:sp>
    </p:spTree>
    <p:extLst>
      <p:ext uri="{BB962C8B-B14F-4D97-AF65-F5344CB8AC3E}">
        <p14:creationId xmlns:p14="http://schemas.microsoft.com/office/powerpoint/2010/main" val="357908160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en-US" dirty="0">
                <a:cs typeface="Courier New" panose="02070309020205020404" pitchFamily="49" charset="0"/>
              </a:rPr>
              <a:t> is short for the following properties: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transition-property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Set which CSS properties will be transitioned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transition-duration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Defines the amount of time the transition will take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transition-timing-function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Specifies the function used to determine the transition is timed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transition-delay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Determines when the transition will start</a:t>
            </a:r>
          </a:p>
          <a:p>
            <a:r>
              <a:rPr lang="en-US" dirty="0">
                <a:cs typeface="Courier New" panose="02070309020205020404" pitchFamily="49" charset="0"/>
              </a:rPr>
              <a:t>The syntax for the shorthand notation for the transition property is:</a:t>
            </a:r>
          </a:p>
          <a:p>
            <a:pPr marL="0" indent="0">
              <a:buNone/>
            </a:pPr>
            <a:r>
              <a:rPr lang="en-US" i="1" dirty="0">
                <a:cs typeface="Courier New" panose="02070309020205020404" pitchFamily="49" charset="0"/>
              </a:rPr>
              <a:t>transition: property duration timing-function delay;</a:t>
            </a:r>
          </a:p>
          <a:p>
            <a:r>
              <a:rPr lang="en-US" dirty="0">
                <a:cs typeface="Courier New" panose="02070309020205020404" pitchFamily="49" charset="0"/>
              </a:rPr>
              <a:t>Can transition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417005251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088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 vs.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CSS animations go beyond the two-frame state of transitions and adds keyframes to the animations</a:t>
            </a:r>
          </a:p>
          <a:p>
            <a:r>
              <a:rPr lang="en-US" dirty="0">
                <a:cs typeface="Courier New" panose="02070309020205020404" pitchFamily="49" charset="0"/>
              </a:rPr>
              <a:t>Add as many state changes as you need and animate between them with keyframes, iterations, the direction, and the timing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4152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Some of the most common CSS animation properties are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animation-delay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delay between when the element is loaded and when the animation starts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animation-direction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Determines whether the animation should alternate direction on each sequence or start at the beginning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animation-duration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length of time to complete one cycle of the animation</a:t>
            </a:r>
          </a:p>
        </p:txBody>
      </p:sp>
    </p:spTree>
    <p:extLst>
      <p:ext uri="{BB962C8B-B14F-4D97-AF65-F5344CB8AC3E}">
        <p14:creationId xmlns:p14="http://schemas.microsoft.com/office/powerpoint/2010/main" val="70866396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 Properties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animation-iteration-count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number of times the animation should repeat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Use the keyword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infinite</a:t>
            </a:r>
            <a:r>
              <a:rPr lang="en-US" dirty="0">
                <a:cs typeface="Courier New" panose="02070309020205020404" pitchFamily="49" charset="0"/>
              </a:rPr>
              <a:t> when the animation should repeat forever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animation-name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Defines the name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@keyframes</a:t>
            </a:r>
            <a:r>
              <a:rPr lang="en-US" dirty="0">
                <a:cs typeface="Courier New" panose="02070309020205020404" pitchFamily="49" charset="0"/>
              </a:rPr>
              <a:t> rule to use in the animation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animation-timing-function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Defines the acceleration curves for the animation to transition through the keyframes</a:t>
            </a:r>
          </a:p>
        </p:txBody>
      </p:sp>
    </p:spTree>
    <p:extLst>
      <p:ext uri="{BB962C8B-B14F-4D97-AF65-F5344CB8AC3E}">
        <p14:creationId xmlns:p14="http://schemas.microsoft.com/office/powerpoint/2010/main" val="225904289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Keyframes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@keyframes</a:t>
            </a:r>
            <a:r>
              <a:rPr lang="en-US" dirty="0">
                <a:cs typeface="Courier New" panose="02070309020205020404" pitchFamily="49" charset="0"/>
              </a:rPr>
              <a:t> rule in the CSS to define state changes for an animation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@keyframes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myAnimation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from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transform: scale(0.5);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background: red;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transform: scale(1);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background: blue;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53551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Sass/SCSS to Generate CSS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6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as a Markup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93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List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Each list has a parent element specific for its type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for unordered lists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for ordered lists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&lt;dl&gt;&lt;/dl&gt;</a:t>
            </a:r>
            <a:r>
              <a:rPr lang="en-US" dirty="0">
                <a:cs typeface="Courier New" panose="02070309020205020404" pitchFamily="49" charset="0"/>
              </a:rPr>
              <a:t> for definition lists</a:t>
            </a:r>
          </a:p>
          <a:p>
            <a:r>
              <a:rPr lang="en-US" dirty="0">
                <a:cs typeface="Courier New" panose="02070309020205020404" pitchFamily="49" charset="0"/>
              </a:rPr>
              <a:t>Each list item has its own inner tag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&lt;dt&gt;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&lt;dd&gt;</a:t>
            </a:r>
            <a:r>
              <a:rPr lang="en-US" dirty="0">
                <a:cs typeface="Courier New" panose="02070309020205020404" pitchFamily="49" charset="0"/>
              </a:rPr>
              <a:t> for the glossary lists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US" dirty="0">
                <a:cs typeface="Courier New" panose="02070309020205020404" pitchFamily="49" charset="0"/>
              </a:rPr>
              <a:t> for the ordered and unordered lists</a:t>
            </a:r>
          </a:p>
        </p:txBody>
      </p:sp>
    </p:spTree>
    <p:extLst>
      <p:ext uri="{BB962C8B-B14F-4D97-AF65-F5344CB8AC3E}">
        <p14:creationId xmlns:p14="http://schemas.microsoft.com/office/powerpoint/2010/main" val="174670010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Sass has features like variables, nesting, partials, modules, </a:t>
            </a:r>
            <a:r>
              <a:rPr lang="en-US" dirty="0" err="1">
                <a:cs typeface="Courier New" panose="02070309020205020404" pitchFamily="49" charset="0"/>
              </a:rPr>
              <a:t>mixins</a:t>
            </a:r>
            <a:r>
              <a:rPr lang="en-US" dirty="0">
                <a:cs typeface="Courier New" panose="02070309020205020404" pitchFamily="49" charset="0"/>
              </a:rPr>
              <a:t>, and inheritance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Must be compiled into CSS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Helps you write robust, maintainable CSS</a:t>
            </a:r>
          </a:p>
          <a:p>
            <a:r>
              <a:rPr lang="en-US" dirty="0">
                <a:cs typeface="Courier New" panose="02070309020205020404" pitchFamily="49" charset="0"/>
              </a:rPr>
              <a:t>Sass removes semi-colons and curly braces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SCSS, an alternative to Sass, leaves them in while maintaining Sass features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562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font: 100% Helvetica, sans-serif;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SCSS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$font-stack: Helvetica, sans-serif;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$primary-color: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font: 100% $font-stack;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$primary-color;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62030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Nesting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margin: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list-style: none;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nav a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display: block;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6px 12px;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text-decoration: none;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3783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Nesting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nav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margin: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padding: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list-style: none;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display: block;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padding: 6px 12px;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text-decoration: none;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48669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Partials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Create partial Sass/SCSS files that contain little snippets of CSS to include in other Sass/SCSS files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Modularizes your CSS </a:t>
            </a:r>
          </a:p>
          <a:p>
            <a:r>
              <a:rPr lang="en-US" dirty="0">
                <a:cs typeface="Courier New" panose="02070309020205020404" pitchFamily="49" charset="0"/>
              </a:rPr>
              <a:t>A partial is a Sass/SCSS file named with a leading underscore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Example:_</a:t>
            </a:r>
            <a:r>
              <a:rPr lang="en-US" dirty="0" err="1">
                <a:cs typeface="Courier New" panose="02070309020205020404" pitchFamily="49" charset="0"/>
              </a:rPr>
              <a:t>partial.scss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underscore lets Sass/SCSS know that the file is only a partial file and that it should not be generated into a CSS file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Sass/SCSS partials are used with the @use rule</a:t>
            </a:r>
          </a:p>
        </p:txBody>
      </p:sp>
    </p:spTree>
    <p:extLst>
      <p:ext uri="{BB962C8B-B14F-4D97-AF65-F5344CB8AC3E}">
        <p14:creationId xmlns:p14="http://schemas.microsoft.com/office/powerpoint/2010/main" val="368043457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font: 100% Helvetica, sans-serif;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.inverse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white;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118665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Modules (cont'd)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base.scss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$font-stack: Helvetica, sans-serif;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$primary-color: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styles.scss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@use 'base';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.inverse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base.$primary-color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white;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02549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</a:t>
            </a:r>
            <a:r>
              <a:rPr lang="en-US" dirty="0" err="1"/>
              <a:t>Mixin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.info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box-shadow: 0 0 1px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(169, 169, 169, 0.25);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#fff;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.alert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box-shadow: 0 0 1px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(139, 0, 0, 0.25);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#fff;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8301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</a:t>
            </a:r>
            <a:r>
              <a:rPr lang="en-US" dirty="0" err="1"/>
              <a:t>Mixin</a:t>
            </a:r>
            <a:r>
              <a:rPr lang="en-US" dirty="0"/>
              <a:t> (cont'd)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@mixin theme($theme: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background: $theme;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box-shadow: 0 0 1px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($theme, .25);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#fff;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.info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@include theme;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.alert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@include theme($theme: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48668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Inheritance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.message, .error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.error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border-color: red;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0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most common type of list is the unordered, bulleted list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company sells three things:&lt;/p&gt;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&lt;li&gt;This&lt;/li&gt;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&lt;li&gt;That&lt;/li&gt;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&lt;li&gt;The Other&lt;/li&gt;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4130185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Inheritance (cont'd)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%message-shared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.message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@extend %message-shared;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.error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@extend %message-shared;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border-color: red;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9148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957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 (RWD)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Responsive design refers to creating a site that works best for all end users regardless of device</a:t>
            </a:r>
          </a:p>
          <a:p>
            <a:r>
              <a:rPr lang="en-US" dirty="0">
                <a:cs typeface="Courier New" panose="02070309020205020404" pitchFamily="49" charset="0"/>
              </a:rPr>
              <a:t>A website using responsive design changes the layout of the website depending upon what device is used to view 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Uses CSS media queries instead of the scripts it used to use</a:t>
            </a:r>
          </a:p>
          <a:p>
            <a:r>
              <a:rPr lang="en-US" dirty="0">
                <a:cs typeface="Courier New" panose="02070309020205020404" pitchFamily="49" charset="0"/>
              </a:rPr>
              <a:t>The developer/designer defines fluid grids, variable font sizes, and flexible images </a:t>
            </a:r>
          </a:p>
          <a:p>
            <a:r>
              <a:rPr lang="en-US" dirty="0">
                <a:cs typeface="Courier New" panose="02070309020205020404" pitchFamily="49" charset="0"/>
              </a:rPr>
              <a:t>Media queries determine what styles get applied, based on the device being used 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2623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anose="02070309020205020404" pitchFamily="49" charset="0"/>
              </a:rPr>
              <a:t>Progressive enhancement </a:t>
            </a:r>
            <a:r>
              <a:rPr lang="en-US" dirty="0">
                <a:cs typeface="Courier New" panose="02070309020205020404" pitchFamily="49" charset="0"/>
              </a:rPr>
              <a:t>adds enhancements to a website as browsers and devices can handle them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contrast to the older approach of </a:t>
            </a:r>
            <a:r>
              <a:rPr lang="en-US" i="1" dirty="0">
                <a:cs typeface="Courier New" panose="02070309020205020404" pitchFamily="49" charset="0"/>
              </a:rPr>
              <a:t>graceful degradation</a:t>
            </a:r>
          </a:p>
          <a:p>
            <a:r>
              <a:rPr lang="en-US" dirty="0">
                <a:cs typeface="Courier New" panose="02070309020205020404" pitchFamily="49" charset="0"/>
              </a:rPr>
              <a:t>Progressive enhancement focuses on content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HTML should be valid, well formed, and semantic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4084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for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1755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For a mobile-friendly site: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Configure the viewport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 fixed-width elements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Increase the font size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tappable elements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Simplify the layout and the navigation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Keep the download times short</a:t>
            </a:r>
          </a:p>
        </p:txBody>
      </p:sp>
    </p:spTree>
    <p:extLst>
      <p:ext uri="{BB962C8B-B14F-4D97-AF65-F5344CB8AC3E}">
        <p14:creationId xmlns:p14="http://schemas.microsoft.com/office/powerpoint/2010/main" val="2966964704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57893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Instead of checking what device someone is using, set media queries to determine screen size for RWD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Includes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all, print, screen</a:t>
            </a:r>
          </a:p>
          <a:p>
            <a:r>
              <a:rPr lang="en-US" dirty="0">
                <a:cs typeface="Courier New" panose="02070309020205020404" pitchFamily="49" charset="0"/>
              </a:rPr>
              <a:t> Syntax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@media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mediaFeature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 }</a:t>
            </a:r>
          </a:p>
          <a:p>
            <a:r>
              <a:rPr lang="en-US" dirty="0">
                <a:cs typeface="Courier New" panose="02070309020205020404" pitchFamily="49" charset="0"/>
              </a:rPr>
              <a:t>Multiple ways to set media queries, including setting rules in the main CSS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@media print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a:link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black;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text-decoration: underline;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6045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Queries: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Matches a device in landscape mode with a 768px browser window: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@media (min-width: 760px) and (orientation: landscape) { ... 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8600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Queries: </a:t>
            </a:r>
            <a:r>
              <a:rPr lang="en-US" dirty="0">
                <a:cs typeface="Courier New" panose="02070309020205020404" pitchFamily="49" charset="0"/>
              </a:rPr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Have at least one breakpoint that changes the look of the design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At least two breakpoints so that your site has three versions: one for small mobile devices, one for midsized tablets, and one for desktop computer screens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Best practice: no more than three breakpoints total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87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Unordered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Unordered lists can be customized using the CSS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list-style-type</a:t>
            </a:r>
            <a:r>
              <a:rPr lang="en-US" dirty="0">
                <a:cs typeface="Courier New" panose="02070309020205020404" pitchFamily="49" charset="0"/>
              </a:rPr>
              <a:t> property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style="list-style-type: square"&gt;</a:t>
            </a:r>
          </a:p>
          <a:p>
            <a:r>
              <a:rPr lang="en-US" dirty="0">
                <a:cs typeface="Courier New" panose="02070309020205020404" pitchFamily="49" charset="0"/>
              </a:rPr>
              <a:t>The bullet styles are: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"disc"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 disc or bullet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This style is the default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"square"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 square rather than a disc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"circle"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An unfilled circle, in contrast to the bullet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5523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Example: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This page has two breakpoints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@media all and (min-width:480px) and (max-width:1200px){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body { color: red;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@media screen and (min-width:1201px){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body { color: green;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77654370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Negates the </a:t>
            </a:r>
            <a:r>
              <a:rPr lang="en-US" i="1" dirty="0">
                <a:cs typeface="Courier New" panose="02070309020205020404" pitchFamily="49" charset="0"/>
              </a:rPr>
              <a:t>entire</a:t>
            </a:r>
            <a:r>
              <a:rPr lang="en-US" dirty="0">
                <a:cs typeface="Courier New" panose="02070309020205020404" pitchFamily="49" charset="0"/>
              </a:rPr>
              <a:t> query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query matches if the entire query returns false</a:t>
            </a:r>
          </a:p>
          <a:p>
            <a:r>
              <a:rPr lang="en-US" dirty="0">
                <a:cs typeface="Courier New" panose="02070309020205020404" pitchFamily="49" charset="0"/>
              </a:rPr>
              <a:t>Match a 480px browser that is in portrait mode: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By </a:t>
            </a:r>
            <a:r>
              <a:rPr lang="en-US" i="1" dirty="0">
                <a:cs typeface="Courier New" panose="02070309020205020404" pitchFamily="49" charset="0"/>
              </a:rPr>
              <a:t>not </a:t>
            </a:r>
            <a:r>
              <a:rPr lang="en-US" dirty="0">
                <a:cs typeface="Courier New" panose="02070309020205020404" pitchFamily="49" charset="0"/>
              </a:rPr>
              <a:t>matching a browser that is 760px and up, in landscape mode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@media not (min-width: 760px) and (orientation: landscape) { ... 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9870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 for RWD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2455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flex-direction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To create a two-column layout for most screen sizes, and a one-column layout for small screen sizes (such as phones and tablets), change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flex-direction</a:t>
            </a:r>
            <a:r>
              <a:rPr lang="en-US" dirty="0">
                <a:cs typeface="Courier New" panose="02070309020205020404" pitchFamily="49" charset="0"/>
              </a:rPr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dirty="0">
                <a:cs typeface="Courier New" panose="02070309020205020404" pitchFamily="49" charset="0"/>
              </a:rPr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dirty="0">
                <a:cs typeface="Courier New" panose="02070309020205020404" pitchFamily="49" charset="0"/>
              </a:rPr>
              <a:t> at a specific breakpoint 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49924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You can also change the percentage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en-US" dirty="0">
                <a:cs typeface="Courier New" panose="02070309020205020404" pitchFamily="49" charset="0"/>
              </a:rPr>
              <a:t> property of the flex items to create different layouts for different screen sizes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flex-wrap: wrap;</a:t>
            </a:r>
            <a:r>
              <a:rPr lang="en-US" dirty="0">
                <a:cs typeface="Courier New" panose="02070309020205020404" pitchFamily="49" charset="0"/>
              </a:rPr>
              <a:t> on the flex container </a:t>
            </a:r>
          </a:p>
        </p:txBody>
      </p:sp>
    </p:spTree>
    <p:extLst>
      <p:ext uri="{BB962C8B-B14F-4D97-AF65-F5344CB8AC3E}">
        <p14:creationId xmlns:p14="http://schemas.microsoft.com/office/powerpoint/2010/main" val="3680445544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1579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APIs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There were several APIs introduced with HTML5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Tend to implement some JavaScript</a:t>
            </a:r>
          </a:p>
          <a:p>
            <a:r>
              <a:rPr lang="en-US" dirty="0">
                <a:cs typeface="Courier New" panose="02070309020205020404" pitchFamily="49" charset="0"/>
              </a:rPr>
              <a:t>Web Storage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Alternative to cookies</a:t>
            </a:r>
          </a:p>
          <a:p>
            <a:r>
              <a:rPr lang="en-US" dirty="0">
                <a:cs typeface="Courier New" panose="02070309020205020404" pitchFamily="49" charset="0"/>
              </a:rPr>
              <a:t>Canvas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Alternative to SVG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Instead of animated graphics</a:t>
            </a:r>
          </a:p>
          <a:p>
            <a:r>
              <a:rPr lang="en-US" dirty="0">
                <a:cs typeface="Courier New" panose="02070309020205020404" pitchFamily="49" charset="0"/>
              </a:rPr>
              <a:t>Drag and Drop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was actually introduced with IE5 and then reintroduced much later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853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APIs: Web Storage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With web storage, web applications store data locally within the user's browser</a:t>
            </a:r>
          </a:p>
          <a:p>
            <a:pPr algn="l"/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he storage limit is far larger than cookies </a:t>
            </a:r>
          </a:p>
          <a:p>
            <a:pPr algn="l"/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</a:rPr>
              <a:t>More secure: </a:t>
            </a:r>
            <a:r>
              <a:rPr lang="en-US" b="0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information is never transferred to the server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Web storage is per origin (per domain and protocol)</a:t>
            </a:r>
          </a:p>
          <a:p>
            <a:pPr algn="l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localStorage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</a:rPr>
              <a:t>Stores permanently </a:t>
            </a:r>
          </a:p>
          <a:p>
            <a:pPr algn="l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sessionStorage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Stores per session</a:t>
            </a:r>
            <a:br>
              <a:rPr lang="en-US" dirty="0"/>
            </a:b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8159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APIs: Canvas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HTML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&lt;canvas&gt;</a:t>
            </a:r>
            <a:r>
              <a:rPr lang="en-US" dirty="0">
                <a:cs typeface="Courier New" panose="02070309020205020404" pitchFamily="49" charset="0"/>
              </a:rPr>
              <a:t> tag is a container for drawn graphics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Dynamically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Using JavaScript</a:t>
            </a:r>
          </a:p>
          <a:p>
            <a:r>
              <a:rPr lang="en-US" dirty="0">
                <a:cs typeface="Courier New" panose="02070309020205020404" pitchFamily="49" charset="0"/>
              </a:rPr>
              <a:t>Often used for charts and graphs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There are libraries that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dirty="0">
                <a:cs typeface="Courier New" panose="02070309020205020404" pitchFamily="49" charset="0"/>
              </a:rPr>
              <a:t> and make it easy for developers to create charts and graphs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1462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APIs: Drag and Drop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Any HTML element can be dragged and dropped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"grab" an object and drag it to a different location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Useful for a shopping cart UI</a:t>
            </a:r>
          </a:p>
          <a:p>
            <a:r>
              <a:rPr lang="en-US" dirty="0">
                <a:cs typeface="Courier New" panose="02070309020205020404" pitchFamily="49" charset="0"/>
              </a:rPr>
              <a:t>We use built-in JavaScript events to determine what happens once the element is dragged and dropped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25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Unordered Lists With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developer can use an image instead of bullets by setting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list-style-image</a:t>
            </a:r>
            <a:r>
              <a:rPr lang="en-US" dirty="0">
                <a:cs typeface="Courier New" panose="02070309020205020404" pitchFamily="49" charset="0"/>
              </a:rPr>
              <a:t> property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style="list-style-image: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(/bullet.gif);"&gt;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&lt;li&gt;Bulleted item&lt;/li&gt;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03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for a numbered list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browser numbers each of the elements sequentially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developer doesn't do the numbering themselves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the developer adds or deletes items, the browser renumbers them </a:t>
            </a:r>
          </a:p>
          <a:p>
            <a:r>
              <a:rPr lang="en-US" dirty="0">
                <a:cs typeface="Courier New" panose="02070309020205020404" pitchFamily="49" charset="0"/>
              </a:rPr>
              <a:t>An ordered list uses numbers by default, but can use letters or Roman numerals</a:t>
            </a:r>
          </a:p>
          <a:p>
            <a:r>
              <a:rPr lang="en-US" dirty="0">
                <a:cs typeface="Courier New" panose="02070309020205020404" pitchFamily="49" charset="0"/>
              </a:rPr>
              <a:t>Ordered lists should be used for: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Steps to follow or instructions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Table of Contents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Ranking items in a list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08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&lt;h1&gt;How to Buy Our Product&lt;/h1&gt;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&lt;li&gt;Look on our web site&lt;/li&gt;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&lt;li&gt;Put in shopping cart&lt;/li&gt;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&lt;li&gt;Press the Buy button&lt;/li&gt;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1050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an 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for a numbered list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browser numbers each of the elements sequentially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developer doesn't do the numbering themselves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the developer adds or deletes items, the browser renumbers them </a:t>
            </a:r>
          </a:p>
          <a:p>
            <a:r>
              <a:rPr lang="en-US" dirty="0">
                <a:cs typeface="Courier New" panose="02070309020205020404" pitchFamily="49" charset="0"/>
              </a:rPr>
              <a:t>An ordered list uses numbers by default, but can use letters or Roman numerals</a:t>
            </a:r>
          </a:p>
          <a:p>
            <a:r>
              <a:rPr lang="en-US" dirty="0">
                <a:cs typeface="Courier New" panose="02070309020205020404" pitchFamily="49" charset="0"/>
              </a:rPr>
              <a:t>Ordered lists should be used for: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Steps to follow or instructions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Table of Contents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Ranking items in a list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713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>
                <a:cs typeface="Courier New" panose="02070309020205020404" pitchFamily="49" charset="0"/>
              </a:rPr>
              <a:t>The developer can change the numbering style for the list with the CSS property 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list-style-type</a:t>
            </a:r>
            <a:r>
              <a:rPr lang="en-US" sz="112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 style="list-style-type: lower-alpha;"&gt;</a:t>
            </a:r>
          </a:p>
          <a:p>
            <a:pPr lvl="1"/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sz="10400" dirty="0">
                <a:cs typeface="Courier New" panose="02070309020205020404" pitchFamily="49" charset="0"/>
              </a:rPr>
              <a:t> style is the default</a:t>
            </a:r>
          </a:p>
          <a:p>
            <a:pPr lvl="1"/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lower-alpha</a:t>
            </a:r>
            <a:r>
              <a:rPr lang="en-US" sz="10400" dirty="0">
                <a:cs typeface="Courier New" panose="02070309020205020404" pitchFamily="49" charset="0"/>
              </a:rPr>
              <a:t> for lowercase letters </a:t>
            </a:r>
          </a:p>
          <a:p>
            <a:pPr lvl="1"/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upper-alpha</a:t>
            </a:r>
            <a:r>
              <a:rPr lang="en-US" sz="10400" dirty="0">
                <a:cs typeface="Courier New" panose="02070309020205020404" pitchFamily="49" charset="0"/>
              </a:rPr>
              <a:t> for uppercase letters</a:t>
            </a:r>
          </a:p>
          <a:p>
            <a:pPr lvl="1"/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lower-roman</a:t>
            </a:r>
            <a:r>
              <a:rPr lang="en-US" sz="10400" dirty="0">
                <a:cs typeface="Courier New" panose="02070309020205020404" pitchFamily="49" charset="0"/>
              </a:rPr>
              <a:t> for lowercase Roman numerals </a:t>
            </a:r>
          </a:p>
          <a:p>
            <a:pPr lvl="1"/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upper-roman</a:t>
            </a:r>
            <a:r>
              <a:rPr lang="en-US" sz="10400" dirty="0">
                <a:cs typeface="Courier New" panose="02070309020205020404" pitchFamily="49" charset="0"/>
              </a:rPr>
              <a:t> for uppercase Roman numerals </a:t>
            </a:r>
          </a:p>
          <a:p>
            <a:r>
              <a:rPr lang="en-US" sz="11200" dirty="0">
                <a:cs typeface="Courier New" panose="02070309020205020404" pitchFamily="49" charset="0"/>
              </a:rPr>
              <a:t>You can also start numbering at a number other than one</a:t>
            </a:r>
          </a:p>
          <a:p>
            <a:pPr lvl="1"/>
            <a:r>
              <a:rPr lang="en-US" sz="10400" dirty="0">
                <a:cs typeface="Courier New" panose="02070309020205020404" pitchFamily="49" charset="0"/>
              </a:rPr>
              <a:t>Example: if it's a multi-page list</a:t>
            </a:r>
          </a:p>
          <a:p>
            <a:pPr marL="457200" lvl="1" indent="0">
              <a:buNone/>
            </a:pP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 style="list-style-type: upper-roman;" start="7"&gt;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0023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When the list item spans more than one line, the subsequent lines of text are aligned with the beginning of the text on the first line</a:t>
            </a:r>
          </a:p>
          <a:p>
            <a:r>
              <a:rPr lang="en-US" dirty="0">
                <a:cs typeface="Courier New" panose="02070309020205020404" pitchFamily="49" charset="0"/>
              </a:rPr>
              <a:t>To ensure they begin at the position of the bullet or list number,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list-style-position</a:t>
            </a:r>
            <a:r>
              <a:rPr lang="en-US" dirty="0">
                <a:cs typeface="Courier New" panose="02070309020205020404" pitchFamily="49" charset="0"/>
              </a:rPr>
              <a:t> property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style="list-style-position: inside;"&gt;</a:t>
            </a:r>
          </a:p>
          <a:p>
            <a:r>
              <a:rPr lang="en-US" dirty="0">
                <a:cs typeface="Courier New" panose="02070309020205020404" pitchFamily="49" charset="0"/>
              </a:rPr>
              <a:t>The default value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en-US" dirty="0">
                <a:cs typeface="Courier New" panose="02070309020205020404" pitchFamily="49" charset="0"/>
              </a:rPr>
              <a:t>, and the other choice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</a:p>
          <a:p>
            <a:r>
              <a:rPr lang="en-US" dirty="0">
                <a:cs typeface="Courier New" panose="02070309020205020404" pitchFamily="49" charset="0"/>
              </a:rPr>
              <a:t>To modify several list-related properties at once,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</a:t>
            </a:r>
            <a:r>
              <a:rPr lang="en-US" dirty="0">
                <a:cs typeface="Courier New" panose="02070309020205020404" pitchFamily="49" charset="0"/>
              </a:rPr>
              <a:t> property for short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style="list-style: inside URL(/bullet.gif)"&gt;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1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Each list item in a definition list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&lt;dl&gt;</a:t>
            </a:r>
            <a:r>
              <a:rPr lang="en-US" dirty="0">
                <a:cs typeface="Courier New" panose="02070309020205020404" pitchFamily="49" charset="0"/>
              </a:rPr>
              <a:t> has two parts: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term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&lt;dt&gt;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term's definition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&lt;dd&gt;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&lt;dt&gt;Our first product&lt;/dt&gt;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&lt;dd&gt;The description of our first product&lt;/dd&gt;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&lt;dt&gt;Our second product&lt;/dt&gt;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&lt;dd&gt;The definition of our second product&lt;/dd&gt;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&lt;/dl&gt;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E181-6B7F-7FB3-B3BC-63D133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 Isn't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F65E-CECA-7959-FA2D-80182A00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stands for Hypertext Markup Language, and HTML5 is the latest version of it</a:t>
            </a:r>
          </a:p>
          <a:p>
            <a:pPr lvl="1"/>
            <a:r>
              <a:rPr lang="en-US" dirty="0"/>
              <a:t>Originally based on the Standard Generalized Markup Language (SGML)</a:t>
            </a:r>
          </a:p>
          <a:p>
            <a:pPr lvl="1"/>
            <a:r>
              <a:rPr lang="en-US" dirty="0"/>
              <a:t>Describes the general structure of the content inside documents</a:t>
            </a:r>
          </a:p>
          <a:p>
            <a:pPr lvl="2"/>
            <a:r>
              <a:rPr lang="en-US" dirty="0"/>
              <a:t>Not its actual appearance on the page or onscreen</a:t>
            </a:r>
          </a:p>
          <a:p>
            <a:pPr lvl="2"/>
            <a:r>
              <a:rPr lang="en-US" dirty="0"/>
              <a:t>A document is a web page</a:t>
            </a:r>
          </a:p>
          <a:p>
            <a:pPr lvl="1"/>
            <a:r>
              <a:rPr lang="en-US" dirty="0"/>
              <a:t>Has a defined set of tags you can use</a:t>
            </a:r>
          </a:p>
          <a:p>
            <a:pPr lvl="1"/>
            <a:r>
              <a:rPr lang="en-US" dirty="0"/>
              <a:t>Headers, paragraphs, lists, tables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&lt;h1&gt;, &lt;p&gt;,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&lt;li&gt;, &lt;table&gt;, &lt;tr&gt;, &lt;td&gt;</a:t>
            </a:r>
          </a:p>
          <a:p>
            <a:r>
              <a:rPr lang="en-US" dirty="0"/>
              <a:t>Use Cascading Style Sheets (CSS) to format tags </a:t>
            </a:r>
          </a:p>
          <a:p>
            <a:pPr lvl="1"/>
            <a:r>
              <a:rPr lang="en-US" dirty="0"/>
              <a:t>This is another language and topic</a:t>
            </a:r>
          </a:p>
        </p:txBody>
      </p:sp>
    </p:spTree>
    <p:extLst>
      <p:ext uri="{BB962C8B-B14F-4D97-AF65-F5344CB8AC3E}">
        <p14:creationId xmlns:p14="http://schemas.microsoft.com/office/powerpoint/2010/main" val="1253947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>
                <a:cs typeface="Courier New" panose="02070309020205020404" pitchFamily="49" charset="0"/>
              </a:rPr>
              <a:t>In nesting any kind of HTML5 list, put the entire (nested) list inside another list as one of its elements </a:t>
            </a:r>
          </a:p>
          <a:p>
            <a:pPr lvl="1"/>
            <a:r>
              <a:rPr lang="en-US" sz="3100" dirty="0">
                <a:cs typeface="Courier New" panose="02070309020205020404" pitchFamily="49" charset="0"/>
              </a:rPr>
              <a:t>The nested list is indented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&lt;li&gt;HTML&lt;/li&gt;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	&lt;li&gt;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		&lt;ul&gt;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		&lt;li&gt;What HTML is&lt;/li&gt;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&lt;/ul&gt;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	&lt;/li&gt;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&lt;/ol&gt;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14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39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HTML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Hypertext Markup Language </a:t>
            </a:r>
          </a:p>
          <a:p>
            <a:r>
              <a:rPr lang="en-US" dirty="0">
                <a:cs typeface="Courier New" panose="02070309020205020404" pitchFamily="49" charset="0"/>
              </a:rPr>
              <a:t>CSS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Cascading Style Sheets</a:t>
            </a:r>
          </a:p>
          <a:p>
            <a:r>
              <a:rPr lang="en-US" dirty="0">
                <a:cs typeface="Courier New" panose="02070309020205020404" pitchFamily="49" charset="0"/>
              </a:rPr>
              <a:t>Browser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Turn plain-text files into multimedia displays</a:t>
            </a:r>
          </a:p>
          <a:p>
            <a:r>
              <a:rPr lang="en-US" dirty="0">
                <a:cs typeface="Courier New" panose="02070309020205020404" pitchFamily="49" charset="0"/>
              </a:rPr>
              <a:t>Web server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Make your content available to others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They use web browsers and mobile devices to navigate to an address and wait for the server to send information to them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put files on a server to make them available </a:t>
            </a:r>
          </a:p>
        </p:txBody>
      </p:sp>
    </p:spTree>
    <p:extLst>
      <p:ext uri="{BB962C8B-B14F-4D97-AF65-F5344CB8AC3E}">
        <p14:creationId xmlns:p14="http://schemas.microsoft.com/office/powerpoint/2010/main" val="1015754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Long before the World Wide Web, people connected several major computer networks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"mother of all networks"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Now called the Internet</a:t>
            </a:r>
          </a:p>
          <a:p>
            <a:r>
              <a:rPr lang="en-US" dirty="0">
                <a:cs typeface="Courier New" panose="02070309020205020404" pitchFamily="49" charset="0"/>
              </a:rPr>
              <a:t>Before 1990, using the Internet was not very user friendly </a:t>
            </a:r>
          </a:p>
          <a:p>
            <a:r>
              <a:rPr lang="en-US" dirty="0">
                <a:cs typeface="Courier New" panose="02070309020205020404" pitchFamily="49" charset="0"/>
              </a:rPr>
              <a:t>A scientist, Sir Tim Berners-Lee, figured out how to cross-reference text on the Internet with hypertext links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Using the relatively simple Hypertext Markup Language (HTML)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4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original meaning of </a:t>
            </a:r>
            <a:r>
              <a:rPr lang="en-US" i="1" dirty="0">
                <a:cs typeface="Courier New" panose="02070309020205020404" pitchFamily="49" charset="0"/>
              </a:rPr>
              <a:t>hypertext</a:t>
            </a:r>
            <a:r>
              <a:rPr lang="en-US" dirty="0">
                <a:cs typeface="Courier New" panose="02070309020205020404" pitchFamily="49" charset="0"/>
              </a:rPr>
              <a:t> was text stored in electronic form with cross-reference links between pages</a:t>
            </a:r>
          </a:p>
          <a:p>
            <a:r>
              <a:rPr lang="en-US" dirty="0">
                <a:cs typeface="Courier New" panose="02070309020205020404" pitchFamily="49" charset="0"/>
              </a:rPr>
              <a:t>Now includes text, images, files, linked to other objects </a:t>
            </a:r>
          </a:p>
          <a:p>
            <a:r>
              <a:rPr lang="en-US" dirty="0">
                <a:cs typeface="Courier New" panose="02070309020205020404" pitchFamily="49" charset="0"/>
              </a:rPr>
              <a:t>Hypertext Markup </a:t>
            </a:r>
            <a:r>
              <a:rPr lang="en-US" i="1" dirty="0">
                <a:cs typeface="Courier New" panose="02070309020205020404" pitchFamily="49" charset="0"/>
              </a:rPr>
              <a:t>Language</a:t>
            </a:r>
            <a:r>
              <a:rPr lang="en-US" dirty="0">
                <a:cs typeface="Courier New" panose="02070309020205020404" pitchFamily="49" charset="0"/>
              </a:rPr>
              <a:t> describes how text, graphics, and various files are organized and linked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63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Web Pages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In 1993, only about 100 computers all over the world could serve up HTML pages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World Wide Web (WWW)</a:t>
            </a:r>
          </a:p>
          <a:p>
            <a:r>
              <a:rPr lang="en-US" dirty="0">
                <a:cs typeface="Courier New" panose="02070309020205020404" pitchFamily="49" charset="0"/>
              </a:rPr>
              <a:t>Web browser programs were written for people to view web pages</a:t>
            </a:r>
          </a:p>
          <a:p>
            <a:r>
              <a:rPr lang="en-US" dirty="0">
                <a:cs typeface="Courier New" panose="02070309020205020404" pitchFamily="49" charset="0"/>
              </a:rPr>
              <a:t>Programmers wrote web browsers that could </a:t>
            </a:r>
            <a:r>
              <a:rPr lang="en-US" i="1" dirty="0">
                <a:cs typeface="Courier New" panose="02070309020205020404" pitchFamily="49" charset="0"/>
              </a:rPr>
              <a:t>display graphical images </a:t>
            </a:r>
            <a:r>
              <a:rPr lang="en-US" dirty="0">
                <a:cs typeface="Courier New" panose="02070309020205020404" pitchFamily="49" charset="0"/>
              </a:rPr>
              <a:t>as well as text </a:t>
            </a:r>
          </a:p>
          <a:p>
            <a:r>
              <a:rPr lang="en-US" dirty="0">
                <a:cs typeface="Courier New" panose="02070309020205020404" pitchFamily="49" charset="0"/>
              </a:rPr>
              <a:t>Web browser software continues to be developed</a:t>
            </a:r>
          </a:p>
          <a:p>
            <a:r>
              <a:rPr lang="en-US" dirty="0">
                <a:cs typeface="Courier New" panose="02070309020205020404" pitchFamily="49" charset="0"/>
              </a:rPr>
              <a:t>HTML has been standardized </a:t>
            </a:r>
          </a:p>
          <a:p>
            <a:r>
              <a:rPr lang="en-US" dirty="0">
                <a:cs typeface="Courier New" panose="02070309020205020404" pitchFamily="49" charset="0"/>
              </a:rPr>
              <a:t>Now more than a billion websites serve billions of text and multimedia files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79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 and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Any end user could be using different hardware and software configurations, including: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Device types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Desktop, laptop, tablet, phone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Operating systems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Windows, Mac, Android, iOS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Screen resolutions, browser types, browser window sizes, and connection speeds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developer has no control over this </a:t>
            </a:r>
          </a:p>
          <a:p>
            <a:r>
              <a:rPr lang="en-US" dirty="0">
                <a:cs typeface="Courier New" panose="02070309020205020404" pitchFamily="49" charset="0"/>
              </a:rPr>
              <a:t>You don't have to be connected to the Internet to see a web page that is on your own computer</a:t>
            </a:r>
          </a:p>
        </p:txBody>
      </p:sp>
    </p:spTree>
    <p:extLst>
      <p:ext uri="{BB962C8B-B14F-4D97-AF65-F5344CB8AC3E}">
        <p14:creationId xmlns:p14="http://schemas.microsoft.com/office/powerpoint/2010/main" val="1589515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Editors and 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a text editor or IDE </a:t>
            </a:r>
          </a:p>
          <a:p>
            <a:r>
              <a:rPr lang="en-US" dirty="0">
                <a:cs typeface="Courier New" panose="02070309020205020404" pitchFamily="49" charset="0"/>
              </a:rPr>
              <a:t>Do not use WordPad or Microsoft Word because they do not create plain-text files</a:t>
            </a:r>
          </a:p>
        </p:txBody>
      </p:sp>
    </p:spTree>
    <p:extLst>
      <p:ext uri="{BB962C8B-B14F-4D97-AF65-F5344CB8AC3E}">
        <p14:creationId xmlns:p14="http://schemas.microsoft.com/office/powerpoint/2010/main" val="2418233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7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Most HTML tags have an opening tag and a closing tag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closing tag starts with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just after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cs typeface="Courier New" panose="02070309020205020404" pitchFamily="49" charset="0"/>
              </a:rPr>
              <a:t> symbol</a:t>
            </a:r>
          </a:p>
          <a:p>
            <a:r>
              <a:rPr lang="en-US" dirty="0">
                <a:cs typeface="Courier New" panose="02070309020205020404" pitchFamily="49" charset="0"/>
              </a:rPr>
              <a:t>Some tags are empty tags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Isn't a pair of matching opening and closing tags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 empty tag is a tag that starts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cs typeface="Courier New" panose="02070309020205020404" pitchFamily="49" charset="0"/>
              </a:rPr>
              <a:t> and can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just before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symbol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ending slash is not required in HTML5</a:t>
            </a:r>
          </a:p>
        </p:txBody>
      </p:sp>
    </p:spTree>
    <p:extLst>
      <p:ext uri="{BB962C8B-B14F-4D97-AF65-F5344CB8AC3E}">
        <p14:creationId xmlns:p14="http://schemas.microsoft.com/office/powerpoint/2010/main" val="11701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A15F-2806-7687-11A1-013A1C47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Browsers Interpret What You See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A26D-3026-FE17-FC66-1768641F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browsers</a:t>
            </a:r>
          </a:p>
          <a:p>
            <a:pPr lvl="1"/>
            <a:r>
              <a:rPr lang="en-US" dirty="0"/>
              <a:t>Retrieve pages from the Web</a:t>
            </a:r>
          </a:p>
          <a:p>
            <a:pPr lvl="1"/>
            <a:r>
              <a:rPr lang="en-US" dirty="0"/>
              <a:t>Work as HTML formatters </a:t>
            </a:r>
          </a:p>
          <a:p>
            <a:r>
              <a:rPr lang="en-US" dirty="0"/>
              <a:t>The browser reading in the HTML page does several things</a:t>
            </a:r>
          </a:p>
          <a:p>
            <a:pPr lvl="1"/>
            <a:r>
              <a:rPr lang="en-US" dirty="0"/>
              <a:t>Interprets the HTML tags  </a:t>
            </a:r>
          </a:p>
          <a:p>
            <a:pPr lvl="1"/>
            <a:r>
              <a:rPr lang="en-US" dirty="0"/>
              <a:t>Formats the text and images on the screen</a:t>
            </a:r>
          </a:p>
          <a:p>
            <a:pPr lvl="2"/>
            <a:r>
              <a:rPr lang="en-US" dirty="0"/>
              <a:t>The browser maps the names of page elements with styles on the screen</a:t>
            </a:r>
          </a:p>
          <a:p>
            <a:pPr lvl="3"/>
            <a:r>
              <a:rPr lang="en-US" dirty="0"/>
              <a:t>Some elements are rendered differently from others</a:t>
            </a:r>
          </a:p>
          <a:p>
            <a:pPr lvl="4"/>
            <a:r>
              <a:rPr lang="en-US" dirty="0"/>
              <a:t>A heading can be larger than normal font</a:t>
            </a:r>
          </a:p>
          <a:p>
            <a:pPr lvl="1"/>
            <a:r>
              <a:rPr lang="en-US" dirty="0"/>
              <a:t>Wraps all the text so that it fits into the window</a:t>
            </a:r>
          </a:p>
        </p:txBody>
      </p:sp>
    </p:spTree>
    <p:extLst>
      <p:ext uri="{BB962C8B-B14F-4D97-AF65-F5344CB8AC3E}">
        <p14:creationId xmlns:p14="http://schemas.microsoft.com/office/powerpoint/2010/main" val="2439396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HTML Tags: DOCTYPE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first line of an HTML5 document is the document type declaration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73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HTML Tags: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r>
              <a:rPr lang="en-US" dirty="0">
                <a:cs typeface="Courier New" panose="02070309020205020404" pitchFamily="49" charset="0"/>
              </a:rPr>
              <a:t> tag has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n-US" dirty="0">
                <a:cs typeface="Courier New" panose="02070309020205020404" pitchFamily="49" charset="0"/>
              </a:rPr>
              <a:t> attribute lang</a:t>
            </a:r>
          </a:p>
          <a:p>
            <a:r>
              <a:rPr lang="en-US" dirty="0">
                <a:cs typeface="Courier New" panose="02070309020205020404" pitchFamily="49" charset="0"/>
              </a:rPr>
              <a:t>Specifies that the language of the text in the HTML is English</a:t>
            </a:r>
          </a:p>
          <a:p>
            <a:r>
              <a:rPr lang="en-US" dirty="0">
                <a:cs typeface="Courier New" panose="02070309020205020404" pitchFamily="49" charset="0"/>
              </a:rPr>
              <a:t>For a different language, replace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cs typeface="Courier New" panose="02070309020205020404" pitchFamily="49" charset="0"/>
              </a:rPr>
              <a:t> (English) with another language identifier </a:t>
            </a:r>
          </a:p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&lt;meta&gt;</a:t>
            </a:r>
            <a:r>
              <a:rPr lang="en-US" dirty="0">
                <a:cs typeface="Courier New" panose="02070309020205020404" pitchFamily="49" charset="0"/>
              </a:rPr>
              <a:t> tag has an attribute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dirty="0">
                <a:cs typeface="Courier New" panose="02070309020205020404" pitchFamily="49" charset="0"/>
              </a:rPr>
              <a:t> with the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utf-8</a:t>
            </a:r>
          </a:p>
        </p:txBody>
      </p:sp>
    </p:spTree>
    <p:extLst>
      <p:ext uri="{BB962C8B-B14F-4D97-AF65-F5344CB8AC3E}">
        <p14:creationId xmlns:p14="http://schemas.microsoft.com/office/powerpoint/2010/main" val="1405206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Required HTML Tags: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top of the browser window shows the title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Text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Identifies the page on the browser's Bookmarks or Favorites menu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Search engines also use titles to provide links to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3300931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Required HTML Tags: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Define your web page's character set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Defines the character set the page is written in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Should always come right after the opening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 tag in HTML documents</a:t>
            </a:r>
          </a:p>
          <a:p>
            <a:r>
              <a:rPr lang="en-US" dirty="0">
                <a:cs typeface="Courier New" panose="02070309020205020404" pitchFamily="49" charset="0"/>
              </a:rPr>
              <a:t>Without it, your pages could become vulnerable to hackers</a:t>
            </a:r>
          </a:p>
        </p:txBody>
      </p:sp>
    </p:spTree>
    <p:extLst>
      <p:ext uri="{BB962C8B-B14F-4D97-AF65-F5344CB8AC3E}">
        <p14:creationId xmlns:p14="http://schemas.microsoft.com/office/powerpoint/2010/main" val="3064871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HTML Tags: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dirty="0">
                <a:cs typeface="Courier New" panose="02070309020205020404" pitchFamily="49" charset="0"/>
              </a:rPr>
              <a:t> tag tells the web browser where the body content of the page begins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r>
              <a:rPr lang="en-US" dirty="0">
                <a:cs typeface="Courier New" panose="02070309020205020404" pitchFamily="49" charset="0"/>
              </a:rPr>
              <a:t> indicates where it ends</a:t>
            </a:r>
          </a:p>
          <a:p>
            <a:r>
              <a:rPr lang="en-US" dirty="0">
                <a:cs typeface="Courier New" panose="02070309020205020404" pitchFamily="49" charset="0"/>
              </a:rPr>
              <a:t>Everything between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r>
              <a:rPr lang="en-US" dirty="0">
                <a:cs typeface="Courier New" panose="02070309020205020404" pitchFamily="49" charset="0"/>
              </a:rPr>
              <a:t> tags appears on the page</a:t>
            </a:r>
          </a:p>
        </p:txBody>
      </p:sp>
    </p:spTree>
    <p:extLst>
      <p:ext uri="{BB962C8B-B14F-4D97-AF65-F5344CB8AC3E}">
        <p14:creationId xmlns:p14="http://schemas.microsoft.com/office/powerpoint/2010/main" val="4227595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i="1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Each page should have a head section and a body section </a:t>
            </a:r>
          </a:p>
          <a:p>
            <a:r>
              <a:rPr lang="en-US" dirty="0">
                <a:cs typeface="Courier New" panose="02070309020205020404" pitchFamily="49" charset="0"/>
              </a:rPr>
              <a:t>Information in the head of the page describes the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Isn't displayed by a web browser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 tag is at the beginning of the HTML code for a page, just after the opening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r>
              <a:rPr lang="en-US" dirty="0">
                <a:cs typeface="Courier New" panose="02070309020205020404" pitchFamily="49" charset="0"/>
              </a:rPr>
              <a:t>Anything placed in the head of a web page is </a:t>
            </a:r>
            <a:r>
              <a:rPr lang="en-US" i="1" dirty="0">
                <a:cs typeface="Courier New" panose="02070309020205020404" pitchFamily="49" charset="0"/>
              </a:rPr>
              <a:t>not</a:t>
            </a:r>
            <a:r>
              <a:rPr lang="en-US" dirty="0">
                <a:cs typeface="Courier New" panose="02070309020205020404" pitchFamily="49" charset="0"/>
              </a:rPr>
              <a:t> intended to be viewed on the page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10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Information in the body is displayed by a web browser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Everything in the body of the page </a:t>
            </a:r>
            <a:r>
              <a:rPr lang="en-US" i="1" dirty="0">
                <a:cs typeface="Courier New" panose="02070309020205020404" pitchFamily="49" charset="0"/>
              </a:rPr>
              <a:t>is</a:t>
            </a:r>
            <a:r>
              <a:rPr lang="en-US" dirty="0">
                <a:cs typeface="Courier New" panose="02070309020205020404" pitchFamily="49" charset="0"/>
              </a:rPr>
              <a:t> intended for viewing</a:t>
            </a:r>
          </a:p>
          <a:p>
            <a:r>
              <a:rPr lang="en-US" dirty="0">
                <a:cs typeface="Courier New" panose="02070309020205020404" pitchFamily="49" charset="0"/>
              </a:rPr>
              <a:t>This contains all other tags and attributes we will learn, as well as content 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515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Skeleton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Create a skeleton page or template with 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Doctype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Character set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Opening and closing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&lt;html&gt;, &lt;head&gt;, &lt;title&gt;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dirty="0">
                <a:cs typeface="Courier New" panose="02070309020205020404" pitchFamily="49" charset="0"/>
              </a:rPr>
              <a:t> tags</a:t>
            </a:r>
          </a:p>
          <a:p>
            <a:r>
              <a:rPr lang="en-US" dirty="0">
                <a:cs typeface="Courier New" panose="02070309020205020404" pitchFamily="49" charset="0"/>
              </a:rPr>
              <a:t>Most editors create this for you once they know you are using HTML</a:t>
            </a:r>
          </a:p>
        </p:txBody>
      </p:sp>
    </p:spTree>
    <p:extLst>
      <p:ext uri="{BB962C8B-B14F-4D97-AF65-F5344CB8AC3E}">
        <p14:creationId xmlns:p14="http://schemas.microsoft.com/office/powerpoint/2010/main" val="1225918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Comments are used to document or hide code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text inside the comment will appear in your source code but will not be displayed by the browser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span multiple lines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Hiding code is a technique for debugging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3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HTML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&lt;!-- notes about code --&gt;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&lt;!–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notes about code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&lt;!-- &lt;h1&gt;heading&lt;/h1&gt; --&gt;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3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F0A-AB0C-6BC2-687E-992A01A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 Determine Page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D588-35AB-ADA0-5C4D-DE0E0CB8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Desktop browsers have mostly standardized the styling of HTML tags </a:t>
            </a:r>
          </a:p>
          <a:p>
            <a:r>
              <a:rPr lang="en-US" dirty="0"/>
              <a:t>Smartphone browsers can display differently from desktop browsers</a:t>
            </a:r>
          </a:p>
          <a:p>
            <a:pPr lvl="1"/>
            <a:r>
              <a:rPr lang="en-US" dirty="0"/>
              <a:t>Might not provide support for multiple fonts or italics </a:t>
            </a:r>
          </a:p>
          <a:p>
            <a:pPr lvl="1"/>
            <a:r>
              <a:rPr lang="en-US" dirty="0"/>
              <a:t>Accessible browsers, like screen readers for the visually impaired, use a different set of styles </a:t>
            </a:r>
          </a:p>
          <a:p>
            <a:r>
              <a:rPr lang="en-US" dirty="0"/>
              <a:t>There have been default styles since the beginning </a:t>
            </a:r>
          </a:p>
          <a:p>
            <a:pPr lvl="1"/>
            <a:r>
              <a:rPr lang="en-US" dirty="0"/>
              <a:t>Links are underlined and blue</a:t>
            </a:r>
          </a:p>
          <a:p>
            <a:pPr lvl="1"/>
            <a:r>
              <a:rPr lang="en-US" dirty="0"/>
              <a:t>Visited links are purple</a:t>
            </a:r>
          </a:p>
          <a:p>
            <a:pPr lvl="1"/>
            <a:r>
              <a:rPr lang="en-US" dirty="0"/>
              <a:t>Emphasized text is in italic</a:t>
            </a:r>
          </a:p>
          <a:p>
            <a:r>
              <a:rPr lang="en-US" dirty="0"/>
              <a:t>The developer doesn't have control over the display using just HTML, because of diversity of browsers </a:t>
            </a:r>
          </a:p>
        </p:txBody>
      </p:sp>
    </p:spTree>
    <p:extLst>
      <p:ext uri="{BB962C8B-B14F-4D97-AF65-F5344CB8AC3E}">
        <p14:creationId xmlns:p14="http://schemas.microsoft.com/office/powerpoint/2010/main" val="1538917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CSS comments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span multiple lines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have as many as necessary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 {}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Notes about CSS properties */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32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Paragraphs and Line Breaks</a:t>
            </a:r>
          </a:p>
        </p:txBody>
      </p:sp>
    </p:spTree>
    <p:extLst>
      <p:ext uri="{BB962C8B-B14F-4D97-AF65-F5344CB8AC3E}">
        <p14:creationId xmlns:p14="http://schemas.microsoft.com/office/powerpoint/2010/main" val="32776890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for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web browser pays no attention to line endings or the number of spaces between words</a:t>
            </a:r>
          </a:p>
          <a:p>
            <a:r>
              <a:rPr lang="en-US" dirty="0">
                <a:cs typeface="Courier New" panose="02070309020205020404" pitchFamily="49" charset="0"/>
              </a:rPr>
              <a:t>Extra whitespace in HTML gets reduced to a single space</a:t>
            </a:r>
          </a:p>
          <a:p>
            <a:r>
              <a:rPr lang="en-US" dirty="0">
                <a:cs typeface="Courier New" panose="02070309020205020404" pitchFamily="49" charset="0"/>
              </a:rPr>
              <a:t>When the text reaches the edge of the browser window, it wraps to the next line, no matter where the line breaks were in the original HTML file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exception is if you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</p:txBody>
      </p:sp>
    </p:spTree>
    <p:extLst>
      <p:ext uri="{BB962C8B-B14F-4D97-AF65-F5344CB8AC3E}">
        <p14:creationId xmlns:p14="http://schemas.microsoft.com/office/powerpoint/2010/main" val="12789246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HTML tags to control where line and paragraph breaks are</a:t>
            </a:r>
          </a:p>
          <a:p>
            <a:r>
              <a:rPr lang="en-US" dirty="0">
                <a:cs typeface="Courier New" panose="02070309020205020404" pitchFamily="49" charset="0"/>
              </a:rPr>
              <a:t>If text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&lt;p&gt;&lt;/p&gt;</a:t>
            </a:r>
            <a:r>
              <a:rPr lang="en-US" dirty="0">
                <a:cs typeface="Courier New" panose="02070309020205020404" pitchFamily="49" charset="0"/>
              </a:rPr>
              <a:t> container tags, two line breaks are after the closing tag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could set the height of the line break with CSS</a:t>
            </a:r>
          </a:p>
        </p:txBody>
      </p:sp>
    </p:spTree>
    <p:extLst>
      <p:ext uri="{BB962C8B-B14F-4D97-AF65-F5344CB8AC3E}">
        <p14:creationId xmlns:p14="http://schemas.microsoft.com/office/powerpoint/2010/main" val="3929490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gives </a:t>
            </a:r>
            <a:r>
              <a:rPr lang="en-US" i="1" dirty="0">
                <a:cs typeface="Courier New" panose="02070309020205020404" pitchFamily="49" charset="0"/>
              </a:rPr>
              <a:t>one</a:t>
            </a:r>
            <a:r>
              <a:rPr lang="en-US" dirty="0">
                <a:cs typeface="Courier New" panose="02070309020205020404" pitchFamily="49" charset="0"/>
              </a:rPr>
              <a:t> line break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be used in a paragraph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is one of the few tags that doesn't require a closing tag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 empty tag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horizontal rule tag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is another empty tag</a:t>
            </a:r>
          </a:p>
        </p:txBody>
      </p:sp>
    </p:spTree>
    <p:extLst>
      <p:ext uri="{BB962C8B-B14F-4D97-AF65-F5344CB8AC3E}">
        <p14:creationId xmlns:p14="http://schemas.microsoft.com/office/powerpoint/2010/main" val="3313992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Headings appear larger and bolder than the rest of the page content</a:t>
            </a:r>
          </a:p>
          <a:p>
            <a:r>
              <a:rPr lang="en-US" dirty="0">
                <a:cs typeface="Courier New" panose="02070309020205020404" pitchFamily="49" charset="0"/>
              </a:rPr>
              <a:t>Text between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en-US" dirty="0">
                <a:cs typeface="Courier New" panose="02070309020205020404" pitchFamily="49" charset="0"/>
              </a:rPr>
              <a:t> tags are the largest heading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</a:t>
            </a:r>
            <a:r>
              <a:rPr lang="en-US" dirty="0">
                <a:cs typeface="Courier New" panose="02070309020205020404" pitchFamily="49" charset="0"/>
              </a:rPr>
              <a:t> are smaller headings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&lt;h4&gt;</a:t>
            </a:r>
            <a:r>
              <a:rPr lang="en-US" dirty="0">
                <a:cs typeface="Courier New" panose="02070309020205020404" pitchFamily="49" charset="0"/>
              </a:rPr>
              <a:t> is the same size as the default text size, so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&lt;h5&gt;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&lt;h6&gt;</a:t>
            </a:r>
            <a:r>
              <a:rPr lang="en-US" dirty="0">
                <a:cs typeface="Courier New" panose="02070309020205020404" pitchFamily="49" charset="0"/>
              </a:rPr>
              <a:t> are smaller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Headings only go from 1 to 6</a:t>
            </a:r>
          </a:p>
        </p:txBody>
      </p:sp>
    </p:spTree>
    <p:extLst>
      <p:ext uri="{BB962C8B-B14F-4D97-AF65-F5344CB8AC3E}">
        <p14:creationId xmlns:p14="http://schemas.microsoft.com/office/powerpoint/2010/main" val="1071451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Headings: Best Practice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only one level 1 heading</a:t>
            </a:r>
          </a:p>
          <a:p>
            <a:r>
              <a:rPr lang="en-US" dirty="0">
                <a:cs typeface="Courier New" panose="02070309020205020404" pitchFamily="49" charset="0"/>
              </a:rPr>
              <a:t>Put one or more level 2 headings after the level 1 heading</a:t>
            </a:r>
          </a:p>
          <a:p>
            <a:r>
              <a:rPr lang="en-US" dirty="0">
                <a:cs typeface="Courier New" panose="02070309020205020404" pitchFamily="49" charset="0"/>
              </a:rPr>
              <a:t>Use level 3 headings directly after level 2 headings</a:t>
            </a:r>
          </a:p>
        </p:txBody>
      </p:sp>
    </p:spTree>
    <p:extLst>
      <p:ext uri="{BB962C8B-B14F-4D97-AF65-F5344CB8AC3E}">
        <p14:creationId xmlns:p14="http://schemas.microsoft.com/office/powerpoint/2010/main" val="3081483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vs. Heading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dirty="0">
                <a:cs typeface="Courier New" panose="02070309020205020404" pitchFamily="49" charset="0"/>
              </a:rPr>
              <a:t> gives the page a name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 displayed on the page itself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Displayed only on the browser window's title bar, for bookmarks and search engine results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There can be only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dirty="0">
                <a:cs typeface="Courier New" panose="02070309020205020404" pitchFamily="49" charset="0"/>
              </a:rPr>
              <a:t> per page, and it must appear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dirty="0">
                <a:cs typeface="Courier New" panose="02070309020205020404" pitchFamily="49" charset="0"/>
              </a:rPr>
              <a:t> tags</a:t>
            </a:r>
          </a:p>
          <a:p>
            <a:r>
              <a:rPr lang="en-US" dirty="0">
                <a:cs typeface="Courier New" panose="02070309020205020404" pitchFamily="49" charset="0"/>
              </a:rPr>
              <a:t>Heading tags are displayed on the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have as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&lt;h1&gt;, &lt;h2&gt;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</a:t>
            </a:r>
            <a:r>
              <a:rPr lang="en-US" dirty="0">
                <a:cs typeface="Courier New" panose="02070309020205020404" pitchFamily="49" charset="0"/>
              </a:rPr>
              <a:t> headings as you want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the heading tags to control content hierarchy </a:t>
            </a:r>
          </a:p>
        </p:txBody>
      </p:sp>
    </p:spTree>
    <p:extLst>
      <p:ext uri="{BB962C8B-B14F-4D97-AF65-F5344CB8AC3E}">
        <p14:creationId xmlns:p14="http://schemas.microsoft.com/office/powerpoint/2010/main" val="26080715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You might notice from code editors that indented HTML code helps the developer see the hierarchy of the HTML code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Indenting is optional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browser doesn't care how they are indented</a:t>
            </a:r>
          </a:p>
          <a:p>
            <a:r>
              <a:rPr lang="en-US" dirty="0">
                <a:cs typeface="Courier New" panose="02070309020205020404" pitchFamily="49" charset="0"/>
              </a:rPr>
              <a:t>You might see a minified, inline version of the same code on pages that have been optimized for speed</a:t>
            </a:r>
          </a:p>
        </p:txBody>
      </p:sp>
    </p:spTree>
    <p:extLst>
      <p:ext uri="{BB962C8B-B14F-4D97-AF65-F5344CB8AC3E}">
        <p14:creationId xmlns:p14="http://schemas.microsoft.com/office/powerpoint/2010/main" val="38682288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HTML5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2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Tags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tag name is in angle brackets </a:t>
            </a:r>
          </a:p>
          <a:p>
            <a:pPr lvl="1"/>
            <a:r>
              <a:rPr lang="en-US" dirty="0"/>
              <a:t>Can have information inside the opening tag, called attributes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id="main"&gt;main content&lt;/div&gt;</a:t>
            </a:r>
            <a:endParaRPr lang="en-US" dirty="0"/>
          </a:p>
          <a:p>
            <a:pPr lvl="1"/>
            <a:r>
              <a:rPr lang="en-US" dirty="0"/>
              <a:t>HTML tags usually have an opening and closing tag </a:t>
            </a:r>
          </a:p>
          <a:p>
            <a:pPr lvl="2"/>
            <a:r>
              <a:rPr lang="en-US" dirty="0"/>
              <a:t>The beginning tag applies a feature and the ending tag turns it off</a:t>
            </a:r>
          </a:p>
          <a:p>
            <a:pPr lvl="2"/>
            <a:r>
              <a:rPr lang="en-US" dirty="0"/>
              <a:t>Closing tags have the tag name preceded by a slash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7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HTML5 introduces tags that enable you to describe the semantics of content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Instead of using HTML as just a presentation language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&lt;b&gt; for bold and &lt;</a:t>
            </a:r>
            <a:r>
              <a:rPr lang="en-US" dirty="0" err="1"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&gt; for italic </a:t>
            </a:r>
          </a:p>
          <a:p>
            <a:r>
              <a:rPr lang="en-US" dirty="0">
                <a:cs typeface="Courier New" panose="02070309020205020404" pitchFamily="49" charset="0"/>
              </a:rPr>
              <a:t>Modern HTML separates presentation, meaning, and behavior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CSS to provide guidelines for presentation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Provide meaningful names within HTML markup for individual elements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Used to be with IDs and class names only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Now with some semantic elements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74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Semantic Tags?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Web browsers and screen readers use semantic elements to determine the structure of the document</a:t>
            </a:r>
          </a:p>
          <a:p>
            <a:r>
              <a:rPr lang="en-US" dirty="0">
                <a:cs typeface="Courier New" panose="02070309020205020404" pitchFamily="49" charset="0"/>
              </a:rPr>
              <a:t>Accessibility </a:t>
            </a:r>
          </a:p>
          <a:p>
            <a:r>
              <a:rPr lang="en-US" dirty="0">
                <a:cs typeface="Courier New" panose="02070309020205020404" pitchFamily="49" charset="0"/>
              </a:rPr>
              <a:t>Note: browsers do not display semantic elements different ways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Style appearance with CSS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445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Element: Header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&lt;header&gt;&lt;/header&gt;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use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en-US" dirty="0">
                <a:cs typeface="Courier New" panose="02070309020205020404" pitchFamily="49" charset="0"/>
              </a:rPr>
              <a:t> tags within a single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Should be used for introductory information</a:t>
            </a:r>
          </a:p>
          <a:p>
            <a:r>
              <a:rPr lang="en-US" dirty="0">
                <a:cs typeface="Courier New" panose="02070309020205020404" pitchFamily="49" charset="0"/>
              </a:rPr>
              <a:t>Could use it several times if page content is broken into sections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Any container element can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en-US" dirty="0">
                <a:cs typeface="Courier New" panose="02070309020205020404" pitchFamily="49" charset="0"/>
              </a:rPr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854233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Element: Footer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&lt;footer&gt;&lt;/footer&gt;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Meant to contain copyright information, for example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define footers in any section of the page</a:t>
            </a:r>
          </a:p>
        </p:txBody>
      </p:sp>
    </p:spTree>
    <p:extLst>
      <p:ext uri="{BB962C8B-B14F-4D97-AF65-F5344CB8AC3E}">
        <p14:creationId xmlns:p14="http://schemas.microsoft.com/office/powerpoint/2010/main" val="2667238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Element: Nav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&lt;nav&gt;&lt;/nav&gt;</a:t>
            </a:r>
          </a:p>
          <a:p>
            <a:r>
              <a:rPr lang="en-US" dirty="0">
                <a:cs typeface="Courier New" panose="02070309020205020404" pitchFamily="49" charset="0"/>
              </a:rPr>
              <a:t>For navigational elements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Links to other pages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Could be in the first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&lt;nav&gt;</a:t>
            </a:r>
            <a:r>
              <a:rPr lang="en-US" dirty="0">
                <a:cs typeface="Courier New" panose="02070309020205020404" pitchFamily="49" charset="0"/>
              </a:rPr>
              <a:t> element anywhere for navigation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have as many on a page as you need</a:t>
            </a:r>
          </a:p>
        </p:txBody>
      </p:sp>
    </p:spTree>
    <p:extLst>
      <p:ext uri="{BB962C8B-B14F-4D97-AF65-F5344CB8AC3E}">
        <p14:creationId xmlns:p14="http://schemas.microsoft.com/office/powerpoint/2010/main" val="182493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Element: Section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&lt;section&gt;&lt;/section&gt;</a:t>
            </a:r>
          </a:p>
          <a:p>
            <a:r>
              <a:rPr lang="en-US" dirty="0">
                <a:cs typeface="Courier New" panose="02070309020205020404" pitchFamily="49" charset="0"/>
              </a:rPr>
              <a:t>Can contain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&lt;footer&gt;</a:t>
            </a:r>
            <a:r>
              <a:rPr lang="en-US" dirty="0">
                <a:cs typeface="Courier New" panose="02070309020205020404" pitchFamily="49" charset="0"/>
              </a:rPr>
              <a:t> tag 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  <a:r>
              <a:rPr lang="en-US" dirty="0">
                <a:cs typeface="Courier New" panose="02070309020205020404" pitchFamily="49" charset="0"/>
              </a:rPr>
              <a:t> can be used for more thematic meaning than a standard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dirty="0">
                <a:cs typeface="Courier New" panose="02070309020205020404" pitchFamily="49" charset="0"/>
              </a:rPr>
              <a:t> (paragraph)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dirty="0">
                <a:cs typeface="Courier New" panose="02070309020205020404" pitchFamily="49" charset="0"/>
              </a:rPr>
              <a:t> (division) tag</a:t>
            </a:r>
          </a:p>
        </p:txBody>
      </p:sp>
    </p:spTree>
    <p:extLst>
      <p:ext uri="{BB962C8B-B14F-4D97-AF65-F5344CB8AC3E}">
        <p14:creationId xmlns:p14="http://schemas.microsoft.com/office/powerpoint/2010/main" val="21590261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Element: Article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&lt;article&gt;&lt;/article&gt;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Similar 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contain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en-US" dirty="0">
                <a:cs typeface="Courier New" panose="02070309020205020404" pitchFamily="49" charset="0"/>
              </a:rPr>
              <a:t>,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&lt;footer&gt;</a:t>
            </a:r>
            <a:r>
              <a:rPr lang="en-US" dirty="0">
                <a:cs typeface="Courier New" panose="02070309020205020404" pitchFamily="49" charset="0"/>
              </a:rPr>
              <a:t>, and other container elements such as paragraphs and divisions </a:t>
            </a:r>
          </a:p>
        </p:txBody>
      </p:sp>
    </p:spTree>
    <p:extLst>
      <p:ext uri="{BB962C8B-B14F-4D97-AF65-F5344CB8AC3E}">
        <p14:creationId xmlns:p14="http://schemas.microsoft.com/office/powerpoint/2010/main" val="985809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Element: Section vs. Article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&lt;article&gt;</a:t>
            </a:r>
            <a:r>
              <a:rPr lang="en-US" dirty="0">
                <a:cs typeface="Courier New" panose="02070309020205020404" pitchFamily="49" charset="0"/>
              </a:rPr>
              <a:t> is a standalone body of work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Blog posts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News articles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Reviews 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  <a:r>
              <a:rPr lang="en-US" dirty="0">
                <a:cs typeface="Courier New" panose="02070309020205020404" pitchFamily="49" charset="0"/>
              </a:rPr>
              <a:t> is a thematic grouping of information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Might contain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&lt;article&gt;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581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Element: Aside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&lt;aside&gt;&lt;/aside&gt;</a:t>
            </a:r>
          </a:p>
          <a:p>
            <a:r>
              <a:rPr lang="en-US" dirty="0">
                <a:cs typeface="Courier New" panose="02070309020205020404" pitchFamily="49" charset="0"/>
              </a:rPr>
              <a:t>Indicates secondary information</a:t>
            </a:r>
          </a:p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&lt;aside&gt;</a:t>
            </a:r>
            <a:r>
              <a:rPr lang="en-US" dirty="0">
                <a:cs typeface="Courier New" panose="02070309020205020404" pitchFamily="49" charset="0"/>
              </a:rPr>
              <a:t> tag can be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  <a:r>
              <a:rPr lang="en-US" dirty="0">
                <a:cs typeface="Courier New" panose="02070309020205020404" pitchFamily="49" charset="0"/>
              </a:rPr>
              <a:t> or an &lt;article&gt;</a:t>
            </a:r>
          </a:p>
          <a:p>
            <a:r>
              <a:rPr lang="en-US" dirty="0">
                <a:cs typeface="Courier New" panose="02070309020205020404" pitchFamily="49" charset="0"/>
              </a:rPr>
              <a:t>Like a sidebar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all the content on the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an article or other container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544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Forms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5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opening and closing tag together create an HTML element</a:t>
            </a:r>
          </a:p>
          <a:p>
            <a:pPr lvl="1"/>
            <a:r>
              <a:rPr lang="en-US" sz="2600" dirty="0"/>
              <a:t>An HTML container element could allow only text or inline tags inside  </a:t>
            </a:r>
          </a:p>
          <a:p>
            <a:pPr marL="9144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&gt;Company Name&lt;/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&gt;&lt;/h1&gt;</a:t>
            </a:r>
          </a:p>
          <a:p>
            <a:pPr lvl="1"/>
            <a:r>
              <a:rPr lang="en-US" sz="2600" dirty="0"/>
              <a:t>It could allow only other elements inside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&lt;tr&gt;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&lt;td&gt;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Text inside table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&lt;/td&gt;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&lt;/tr&gt;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395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Container for different types of input elements</a:t>
            </a:r>
          </a:p>
          <a:p>
            <a:r>
              <a:rPr lang="en-US" dirty="0">
                <a:cs typeface="Courier New" panose="02070309020205020404" pitchFamily="49" charset="0"/>
              </a:rPr>
              <a:t>Also points to form action, the file that will process the form</a:t>
            </a:r>
          </a:p>
          <a:p>
            <a:r>
              <a:rPr lang="en-US" dirty="0">
                <a:cs typeface="Courier New" panose="02070309020205020404" pitchFamily="49" charset="0"/>
              </a:rPr>
              <a:t>Has a form method, determining how the form data is sent </a:t>
            </a:r>
          </a:p>
        </p:txBody>
      </p:sp>
    </p:spTree>
    <p:extLst>
      <p:ext uri="{BB962C8B-B14F-4D97-AF65-F5344CB8AC3E}">
        <p14:creationId xmlns:p14="http://schemas.microsoft.com/office/powerpoint/2010/main" val="30569430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Almost all elements inside form tags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cs typeface="Courier New" panose="02070309020205020404" pitchFamily="49" charset="0"/>
              </a:rPr>
              <a:t> elements</a:t>
            </a:r>
          </a:p>
          <a:p>
            <a:r>
              <a:rPr lang="en-US" dirty="0">
                <a:cs typeface="Courier New" panose="02070309020205020404" pitchFamily="49" charset="0"/>
              </a:rPr>
              <a:t>These elements have types, and relevant attributes, including Boolean attributes</a:t>
            </a:r>
          </a:p>
          <a:p>
            <a:r>
              <a:rPr lang="en-US" dirty="0">
                <a:cs typeface="Courier New" panose="02070309020205020404" pitchFamily="49" charset="0"/>
              </a:rPr>
              <a:t>There are only a few elements inside a form for data that are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cs typeface="Courier New" panose="02070309020205020404" pitchFamily="49" charset="0"/>
              </a:rPr>
              <a:t> elements</a:t>
            </a:r>
          </a:p>
        </p:txBody>
      </p:sp>
    </p:spTree>
    <p:extLst>
      <p:ext uri="{BB962C8B-B14F-4D97-AF65-F5344CB8AC3E}">
        <p14:creationId xmlns:p14="http://schemas.microsoft.com/office/powerpoint/2010/main" val="36819390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main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cs typeface="Courier New" panose="02070309020205020404" pitchFamily="49" charset="0"/>
              </a:rPr>
              <a:t> type for inputting data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Another common input type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</a:p>
          <a:p>
            <a:r>
              <a:rPr lang="en-US" dirty="0">
                <a:cs typeface="Courier New" panose="02070309020205020404" pitchFamily="49" charset="0"/>
              </a:rPr>
              <a:t>HTML5 introduced new types that do some built-in data qualification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804661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Main attributes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name, id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r>
              <a:rPr lang="en-US" dirty="0">
                <a:cs typeface="Courier New" panose="02070309020205020404" pitchFamily="49" charset="0"/>
              </a:rPr>
              <a:t>Form input types have relevant attributes</a:t>
            </a:r>
          </a:p>
          <a:p>
            <a:r>
              <a:rPr lang="en-US" dirty="0">
                <a:cs typeface="Courier New" panose="02070309020205020404" pitchFamily="49" charset="0"/>
              </a:rPr>
              <a:t>Some general attributes that have helped us further qualify form data are: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Boolean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Contains a string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Takes a regular expression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6702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 Elements for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There are a few other form elements that take data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select/option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4584021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Elements in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few elements in forms are used for organizing or formatting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Good for usability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Any text inside the label is clickable as part of the form field it is a label for 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408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Style Sheets and Styles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External and Internal Style Sheets</a:t>
            </a:r>
          </a:p>
          <a:p>
            <a:r>
              <a:rPr lang="en-US" dirty="0"/>
              <a:t>Inline Styles</a:t>
            </a:r>
          </a:p>
        </p:txBody>
      </p:sp>
    </p:spTree>
    <p:extLst>
      <p:ext uri="{BB962C8B-B14F-4D97-AF65-F5344CB8AC3E}">
        <p14:creationId xmlns:p14="http://schemas.microsoft.com/office/powerpoint/2010/main" val="38578617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Style Sheets?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style sheet document specifies fonts, colors, spacing, etc. </a:t>
            </a:r>
          </a:p>
          <a:p>
            <a:r>
              <a:rPr lang="en-US" dirty="0">
                <a:cs typeface="Courier New" panose="02070309020205020404" pitchFamily="49" charset="0"/>
              </a:rPr>
              <a:t>Link every page that should have that look to the style sheet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Instead of specifying all those styles repeatedly in each separate HTML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your typeface or color scheme changes, all your web pages are modified at once </a:t>
            </a:r>
          </a:p>
        </p:txBody>
      </p:sp>
    </p:spTree>
    <p:extLst>
      <p:ext uri="{BB962C8B-B14F-4D97-AF65-F5344CB8AC3E}">
        <p14:creationId xmlns:p14="http://schemas.microsoft.com/office/powerpoint/2010/main" val="428145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Style Sheets?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Set formatting characteristics such as typeface, letter and line spacing, margins and borders </a:t>
            </a:r>
          </a:p>
          <a:p>
            <a:r>
              <a:rPr lang="en-US" dirty="0">
                <a:cs typeface="Courier New" panose="02070309020205020404" pitchFamily="49" charset="0"/>
              </a:rPr>
              <a:t>Specify sizes and other measurements in inches, millimeters, points</a:t>
            </a:r>
          </a:p>
          <a:p>
            <a:r>
              <a:rPr lang="en-US" dirty="0">
                <a:cs typeface="Courier New" panose="02070309020205020404" pitchFamily="49" charset="0"/>
              </a:rPr>
              <a:t>Position graphics at specific coordinates or relative to other items on the page</a:t>
            </a:r>
          </a:p>
        </p:txBody>
      </p:sp>
    </p:spTree>
    <p:extLst>
      <p:ext uri="{BB962C8B-B14F-4D97-AF65-F5344CB8AC3E}">
        <p14:creationId xmlns:p14="http://schemas.microsoft.com/office/powerpoint/2010/main" val="34782172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style rule is a formatting instruction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be applied to an element on a web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Consists of one or more style properties and their values</a:t>
            </a:r>
          </a:p>
          <a:p>
            <a:r>
              <a:rPr lang="en-US" dirty="0">
                <a:cs typeface="Courier New" panose="02070309020205020404" pitchFamily="49" charset="0"/>
              </a:rPr>
              <a:t>An internal style sheet is in a web page</a:t>
            </a:r>
          </a:p>
          <a:p>
            <a:r>
              <a:rPr lang="en-US" dirty="0">
                <a:cs typeface="Courier New" panose="02070309020205020404" pitchFamily="49" charset="0"/>
              </a:rPr>
              <a:t>An external style sheet is in a separate document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Is linked to a web page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</a:t>
            </a:r>
            <a:r>
              <a:rPr lang="en-US" dirty="0">
                <a:cs typeface="Courier New" panose="02070309020205020404" pitchFamily="49" charset="0"/>
              </a:rPr>
              <a:t> tag </a:t>
            </a:r>
          </a:p>
        </p:txBody>
      </p:sp>
    </p:spTree>
    <p:extLst>
      <p:ext uri="{BB962C8B-B14F-4D97-AF65-F5344CB8AC3E}">
        <p14:creationId xmlns:p14="http://schemas.microsoft.com/office/powerpoint/2010/main" val="150253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Elements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dirty="0"/>
              <a:t>It could allow both text and other elements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 the div starts here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2286000" lvl="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 inside paragraph inside div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lvl="1"/>
            <a:r>
              <a:rPr lang="en-US" dirty="0"/>
              <a:t>Some elements do not have an opening and closing tag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en-US" dirty="0"/>
              <a:t>Some of these elements have attributes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="images/logo.png"&gt;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="index.html"&gt;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&lt;input type="text"&gt;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34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Style sheets for web pages are written in CSS (Cascading Style Sheets)</a:t>
            </a:r>
          </a:p>
          <a:p>
            <a:r>
              <a:rPr lang="en-US" dirty="0">
                <a:cs typeface="Courier New" panose="02070309020205020404" pitchFamily="49" charset="0"/>
              </a:rPr>
              <a:t>CSS is a language separate from HTML that defines style constructs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Including fonts, colors, and positioning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Determine how content on a web page is formatted and displayed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CSS styles can be in an HTML web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CSS can be in a separate style sheet file</a:t>
            </a:r>
          </a:p>
          <a:p>
            <a:r>
              <a:rPr lang="en-US" dirty="0">
                <a:cs typeface="Courier New" panose="02070309020205020404" pitchFamily="49" charset="0"/>
              </a:rPr>
              <a:t>Style sheet rules can be in an external style sheet document with the file extension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1" dirty="0">
                <a:cs typeface="Courier New" panose="02070309020205020404" pitchFamily="49" charset="0"/>
              </a:rPr>
              <a:t>Recommended</a:t>
            </a:r>
          </a:p>
          <a:p>
            <a:r>
              <a:rPr lang="en-US" dirty="0">
                <a:cs typeface="Courier New" panose="02070309020205020404" pitchFamily="49" charset="0"/>
              </a:rPr>
              <a:t>A web page can have a combination of external and internal style sheets</a:t>
            </a:r>
            <a:r>
              <a:rPr lang="en-US" i="1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28649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i="1" dirty="0">
                <a:cs typeface="Courier New" panose="02070309020205020404" pitchFamily="49" charset="0"/>
              </a:rPr>
              <a:t>cascading</a:t>
            </a:r>
            <a:r>
              <a:rPr lang="en-US" dirty="0">
                <a:cs typeface="Courier New" panose="02070309020205020404" pitchFamily="49" charset="0"/>
              </a:rPr>
              <a:t> part CSS refers to the hierarchy in which style sheet rules are applied to an HTML document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Specific styles override general styles</a:t>
            </a:r>
          </a:p>
          <a:p>
            <a:r>
              <a:rPr lang="en-US" dirty="0">
                <a:cs typeface="Courier New" panose="02070309020205020404" pitchFamily="49" charset="0"/>
              </a:rPr>
              <a:t>CSS determines the precedence of style rules according to this hierarchy</a:t>
            </a:r>
          </a:p>
        </p:txBody>
      </p:sp>
    </p:spTree>
    <p:extLst>
      <p:ext uri="{BB962C8B-B14F-4D97-AF65-F5344CB8AC3E}">
        <p14:creationId xmlns:p14="http://schemas.microsoft.com/office/powerpoint/2010/main" val="39370979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vs. Internal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Style sheet rules can be in an external style sheet document with the file extension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1" dirty="0">
                <a:cs typeface="Courier New" panose="02070309020205020404" pitchFamily="49" charset="0"/>
              </a:rPr>
              <a:t>Recommended</a:t>
            </a:r>
          </a:p>
          <a:p>
            <a:r>
              <a:rPr lang="en-US" dirty="0">
                <a:cs typeface="Courier New" panose="02070309020205020404" pitchFamily="49" charset="0"/>
              </a:rPr>
              <a:t>Can be at the top of a document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&lt;style&gt;&lt;/style&gt;</a:t>
            </a:r>
            <a:r>
              <a:rPr lang="en-US" dirty="0">
                <a:cs typeface="Courier New" panose="02070309020205020404" pitchFamily="49" charset="0"/>
              </a:rPr>
              <a:t> tags</a:t>
            </a:r>
          </a:p>
          <a:p>
            <a:r>
              <a:rPr lang="en-US" dirty="0">
                <a:cs typeface="Courier New" panose="02070309020205020404" pitchFamily="49" charset="0"/>
              </a:rPr>
              <a:t>A web page can have a combination of external and internal style sheets</a:t>
            </a:r>
            <a:r>
              <a:rPr lang="en-US" i="1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cascading nature of CSS means there is inheritance  </a:t>
            </a:r>
          </a:p>
        </p:txBody>
      </p:sp>
    </p:spTree>
    <p:extLst>
      <p:ext uri="{BB962C8B-B14F-4D97-AF65-F5344CB8AC3E}">
        <p14:creationId xmlns:p14="http://schemas.microsoft.com/office/powerpoint/2010/main" val="26906286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Specify the class name in the class attribute of an element in order to reference a style class in HTML code</a:t>
            </a:r>
          </a:p>
          <a:p>
            <a:r>
              <a:rPr lang="en-US" dirty="0">
                <a:cs typeface="Courier New" panose="02070309020205020404" pitchFamily="49" charset="0"/>
              </a:rPr>
              <a:t>To create a style class that can be applied to </a:t>
            </a:r>
            <a:r>
              <a:rPr lang="en-US" i="1" dirty="0">
                <a:cs typeface="Courier New" panose="02070309020205020404" pitchFamily="49" charset="0"/>
              </a:rPr>
              <a:t>any</a:t>
            </a:r>
            <a:r>
              <a:rPr lang="en-US" dirty="0">
                <a:cs typeface="Courier New" panose="02070309020205020404" pitchFamily="49" charset="0"/>
              </a:rPr>
              <a:t> element: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your CSS, put a period before any style class name (you think of) and any style rules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To apply the custom tag, use an HTML tag with the class attribute and the custom class name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4774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To specify styles for only one web page: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Put a style sheet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  <a:r>
              <a:rPr lang="en-US" dirty="0">
                <a:cs typeface="Courier New" panose="02070309020205020404" pitchFamily="49" charset="0"/>
              </a:rPr>
              <a:t> tags that are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 tags of an HTML document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Rather than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</a:t>
            </a:r>
            <a:r>
              <a:rPr lang="en-US" dirty="0">
                <a:cs typeface="Courier New" panose="02070309020205020404" pitchFamily="49" charset="0"/>
              </a:rPr>
              <a:t> tag </a:t>
            </a:r>
          </a:p>
          <a:p>
            <a:r>
              <a:rPr lang="en-US" dirty="0">
                <a:cs typeface="Courier New" panose="02070309020205020404" pitchFamily="49" charset="0"/>
              </a:rPr>
              <a:t>Can create a style rule that is used multiple times in one page</a:t>
            </a:r>
          </a:p>
        </p:txBody>
      </p:sp>
    </p:spTree>
    <p:extLst>
      <p:ext uri="{BB962C8B-B14F-4D97-AF65-F5344CB8AC3E}">
        <p14:creationId xmlns:p14="http://schemas.microsoft.com/office/powerpoint/2010/main" val="26363686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an inline style rule to apply a unique style to one element only: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Create and apply a style rule within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dirty="0">
                <a:cs typeface="Courier New" panose="02070309020205020404" pitchFamily="49" charset="0"/>
              </a:rPr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  <a:r>
              <a:rPr lang="en-US" dirty="0">
                <a:cs typeface="Courier New" panose="02070309020205020404" pitchFamily="49" charset="0"/>
              </a:rPr>
              <a:t> tag, for example,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>
                <a:cs typeface="Courier New" panose="02070309020205020404" pitchFamily="49" charset="0"/>
              </a:rPr>
              <a:t> attribute</a:t>
            </a:r>
          </a:p>
          <a:p>
            <a:r>
              <a:rPr lang="en-US" dirty="0">
                <a:cs typeface="Courier New" panose="02070309020205020404" pitchFamily="49" charset="0"/>
              </a:rPr>
              <a:t>Not a best practice for a whole website 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Better to have pages link to a central style sheet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Changes are immediately reflected in all pages using it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240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 and Debug Tools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Validate HTML and CSS</a:t>
            </a:r>
          </a:p>
          <a:p>
            <a:r>
              <a:rPr lang="en-US" dirty="0"/>
              <a:t>Debug HTML and CSS</a:t>
            </a:r>
          </a:p>
        </p:txBody>
      </p:sp>
    </p:spTree>
    <p:extLst>
      <p:ext uri="{BB962C8B-B14F-4D97-AF65-F5344CB8AC3E}">
        <p14:creationId xmlns:p14="http://schemas.microsoft.com/office/powerpoint/2010/main" val="3655999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anose="02070309020205020404" pitchFamily="49" charset="0"/>
              </a:rPr>
              <a:t>Validation</a:t>
            </a:r>
            <a:r>
              <a:rPr lang="en-US" dirty="0">
                <a:cs typeface="Courier New" panose="02070309020205020404" pitchFamily="49" charset="0"/>
              </a:rPr>
              <a:t> refers to testing pages with an application that: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Searches for errors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Checks that pages adhere to current HTML and CSS standards</a:t>
            </a:r>
          </a:p>
          <a:p>
            <a:r>
              <a:rPr lang="en-US" dirty="0">
                <a:cs typeface="Courier New" panose="02070309020205020404" pitchFamily="49" charset="0"/>
              </a:rPr>
              <a:t>The World Wide Web Consortium (W3C) is the organization responsible for developing web standards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an online validation tool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https://validator.w3.org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48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W3C's Validation Tool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W3C Markup Validation Service validates an HTML document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Validate by URI tab if page is already online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Validate by File Upload tab for files that haven't gone live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Validate by Direct Input tab lets you paste the contents of a file from the text editor</a:t>
            </a:r>
          </a:p>
          <a:p>
            <a:r>
              <a:rPr lang="en-US" dirty="0">
                <a:cs typeface="Courier New" panose="02070309020205020404" pitchFamily="49" charset="0"/>
              </a:rPr>
              <a:t>If the HTML is valid, the page gets a passing report</a:t>
            </a:r>
          </a:p>
        </p:txBody>
      </p:sp>
    </p:spTree>
    <p:extLst>
      <p:ext uri="{BB962C8B-B14F-4D97-AF65-F5344CB8AC3E}">
        <p14:creationId xmlns:p14="http://schemas.microsoft.com/office/powerpoint/2010/main" val="35345851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W3C provides another tool to validate CSS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https://jigsaw.w3.org/css-validator/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Enter a URL or upload a file </a:t>
            </a:r>
          </a:p>
          <a:p>
            <a:r>
              <a:rPr lang="en-US" dirty="0">
                <a:cs typeface="Courier New" panose="02070309020205020404" pitchFamily="49" charset="0"/>
              </a:rPr>
              <a:t>For errors, the W3C Markup or CSS Validation Service provides details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 using a CSS property that doesn't exist</a:t>
            </a:r>
          </a:p>
        </p:txBody>
      </p:sp>
    </p:spTree>
    <p:extLst>
      <p:ext uri="{BB962C8B-B14F-4D97-AF65-F5344CB8AC3E}">
        <p14:creationId xmlns:p14="http://schemas.microsoft.com/office/powerpoint/2010/main" val="404331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Page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Include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US" dirty="0"/>
              <a:t> to tell validators and browsers that your page was written to HTML5 specification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dirty="0"/>
              <a:t> appears when the page is bookmarked and is good for SEO optimization</a:t>
            </a:r>
          </a:p>
          <a:p>
            <a:r>
              <a:rPr lang="en-US" dirty="0"/>
              <a:t>Anything you want to see goes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&lt;title&gt;Company Name&lt;/title&gt;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389279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To debug both HTML and CSS, use tools that are built into most major browsers: Chrome, Firefox, Edge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Chrome Developer Tools are most popular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Do more sophisticated debugging that goes beyond validation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 page can be valid but need to be debugged</a:t>
            </a:r>
          </a:p>
          <a:p>
            <a:r>
              <a:rPr lang="en-US" dirty="0">
                <a:cs typeface="Courier New" panose="02070309020205020404" pitchFamily="49" charset="0"/>
              </a:rPr>
              <a:t>Tools include Inspector tab, Console tab, and Sources tab </a:t>
            </a:r>
          </a:p>
        </p:txBody>
      </p:sp>
    </p:spTree>
    <p:extLst>
      <p:ext uri="{BB962C8B-B14F-4D97-AF65-F5344CB8AC3E}">
        <p14:creationId xmlns:p14="http://schemas.microsoft.com/office/powerpoint/2010/main" val="652889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Page Design With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Fonts, Text, Lists, Tables</a:t>
            </a:r>
          </a:p>
        </p:txBody>
      </p:sp>
    </p:spTree>
    <p:extLst>
      <p:ext uri="{BB962C8B-B14F-4D97-AF65-F5344CB8AC3E}">
        <p14:creationId xmlns:p14="http://schemas.microsoft.com/office/powerpoint/2010/main" val="19042449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Display of Fonts using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With CSS, we can go far beyond what is built into the browser, changing the font's: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Font family (the typeface)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Font size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Weight</a:t>
            </a:r>
          </a:p>
          <a:p>
            <a:r>
              <a:rPr lang="en-US" dirty="0">
                <a:cs typeface="Courier New" panose="02070309020205020404" pitchFamily="49" charset="0"/>
              </a:rPr>
              <a:t>We can also use web fonts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188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Format of Text using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We can make the text bold, italic, a superscript, a subscript, and strikethrough  </a:t>
            </a:r>
          </a:p>
          <a:p>
            <a:r>
              <a:rPr lang="en-US" dirty="0">
                <a:cs typeface="Courier New" panose="02070309020205020404" pitchFamily="49" charset="0"/>
              </a:rPr>
              <a:t>We can set text alignments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 that font and text are different properties in CSS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128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Lists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HTML has tags for lists that indent text and add numbers, bullets, or other symbols in front of each listed item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Ordered lists can be ordered in a variety of ways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Unordered lists have a variety of bullet choices </a:t>
            </a:r>
          </a:p>
          <a:p>
            <a:r>
              <a:rPr lang="en-US" dirty="0">
                <a:cs typeface="Courier New" panose="02070309020205020404" pitchFamily="49" charset="0"/>
              </a:rPr>
              <a:t>With CSS we can further format different types of lists</a:t>
            </a:r>
          </a:p>
        </p:txBody>
      </p:sp>
    </p:spTree>
    <p:extLst>
      <p:ext uri="{BB962C8B-B14F-4D97-AF65-F5344CB8AC3E}">
        <p14:creationId xmlns:p14="http://schemas.microsoft.com/office/powerpoint/2010/main" val="36364684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HTML Tables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Tables should only be used to display tabular data in rows and columns</a:t>
            </a:r>
          </a:p>
          <a:p>
            <a:r>
              <a:rPr lang="en-US" dirty="0">
                <a:cs typeface="Courier New" panose="02070309020205020404" pitchFamily="49" charset="0"/>
              </a:rPr>
              <a:t>Set table spacing, layout, and appearance the data with CSS</a:t>
            </a:r>
          </a:p>
          <a:p>
            <a:r>
              <a:rPr lang="en-US" dirty="0">
                <a:cs typeface="Courier New" panose="02070309020205020404" pitchFamily="49" charset="0"/>
              </a:rPr>
              <a:t>In the old days, HTML designers and developers used tables for page layout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Now we have more options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83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Text Into CSS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CSS columns can display large blocks of text</a:t>
            </a:r>
          </a:p>
          <a:p>
            <a:r>
              <a:rPr lang="en-US" dirty="0">
                <a:cs typeface="Courier New" panose="02070309020205020404" pitchFamily="49" charset="0"/>
              </a:rPr>
              <a:t>Put the content into newspaper-style columns </a:t>
            </a:r>
          </a:p>
          <a:p>
            <a:r>
              <a:rPr lang="en-US" dirty="0">
                <a:cs typeface="Courier New" panose="02070309020205020404" pitchFamily="49" charset="0"/>
              </a:rPr>
              <a:t>Format the columns with CSS a variety of ways</a:t>
            </a:r>
          </a:p>
        </p:txBody>
      </p:sp>
    </p:spTree>
    <p:extLst>
      <p:ext uri="{BB962C8B-B14F-4D97-AF65-F5344CB8AC3E}">
        <p14:creationId xmlns:p14="http://schemas.microsoft.com/office/powerpoint/2010/main" val="3171483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Characters: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Fonts generally include special characters for other languages, and mathematical symbols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a code called a </a:t>
            </a:r>
            <a:r>
              <a:rPr lang="en-US" i="1" dirty="0">
                <a:cs typeface="Courier New" panose="02070309020205020404" pitchFamily="49" charset="0"/>
              </a:rPr>
              <a:t>character entity</a:t>
            </a:r>
          </a:p>
          <a:p>
            <a:r>
              <a:rPr lang="en-US" dirty="0">
                <a:cs typeface="Courier New" panose="02070309020205020404" pitchFamily="49" charset="0"/>
              </a:rPr>
              <a:t>A list of them is on this page, but you will find you use a few more than others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https://www.webstandards.org/learn/reference/charts/entities/namedentities/</a:t>
            </a:r>
          </a:p>
          <a:p>
            <a:r>
              <a:rPr lang="en-US" dirty="0">
                <a:cs typeface="Courier New" panose="02070309020205020404" pitchFamily="49" charset="0"/>
              </a:rPr>
              <a:t>Character entities are always specified starting with ampersand and ending with semicolon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character entities to </a:t>
            </a:r>
            <a:r>
              <a:rPr lang="en-US" i="1" dirty="0">
                <a:cs typeface="Courier New" panose="02070309020205020404" pitchFamily="49" charset="0"/>
              </a:rPr>
              <a:t>see </a:t>
            </a:r>
            <a:r>
              <a:rPr lang="en-US" dirty="0">
                <a:cs typeface="Courier New" panose="02070309020205020404" pitchFamily="49" charset="0"/>
              </a:rPr>
              <a:t>angle brackets, quotation marks, and ampersand in text rather than implement them</a:t>
            </a:r>
          </a:p>
          <a:p>
            <a:r>
              <a:rPr lang="en-US" dirty="0">
                <a:cs typeface="Courier New" panose="02070309020205020404" pitchFamily="49" charset="0"/>
              </a:rPr>
              <a:t>Character entities can </a:t>
            </a:r>
            <a:r>
              <a:rPr lang="en-US">
                <a:cs typeface="Courier New" panose="02070309020205020404" pitchFamily="49" charset="0"/>
              </a:rPr>
              <a:t>be set by </a:t>
            </a:r>
            <a:r>
              <a:rPr lang="en-US" dirty="0">
                <a:cs typeface="Courier New" panose="02070309020205020404" pitchFamily="49" charset="0"/>
              </a:rPr>
              <a:t>number or mnemonic name 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859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Charset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Using &lt;meta charset="utf-8"&gt; lets you write, for example accented characters such as é </a:t>
            </a:r>
          </a:p>
          <a:p>
            <a:r>
              <a:rPr lang="en-US" dirty="0">
                <a:cs typeface="Courier New" panose="02070309020205020404" pitchFamily="49" charset="0"/>
              </a:rPr>
              <a:t>You will still use encodings for characters that conflict with HTML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&amp;amp;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6667416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Text Italic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both make text italic in most browsers</a:t>
            </a:r>
          </a:p>
          <a:p>
            <a:r>
              <a:rPr lang="en-US" dirty="0">
                <a:cs typeface="Courier New" panose="02070309020205020404" pitchFamily="49" charset="0"/>
              </a:rPr>
              <a:t>The newer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is preferred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because it only tells the browser that the text should receive emphasis, not how the browser should do that </a:t>
            </a:r>
          </a:p>
          <a:p>
            <a:r>
              <a:rPr lang="en-US" dirty="0">
                <a:cs typeface="Courier New" panose="02070309020205020404" pitchFamily="49" charset="0"/>
              </a:rPr>
              <a:t>Screen readers will read this text aloud with emphasis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8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12504</Words>
  <Application>Microsoft Office PowerPoint</Application>
  <PresentationFormat>Widescreen</PresentationFormat>
  <Paragraphs>1688</Paragraphs>
  <Slides>229</Slides>
  <Notes>197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229</vt:i4>
      </vt:variant>
    </vt:vector>
  </HeadingPairs>
  <TitlesOfParts>
    <vt:vector size="234" baseType="lpstr">
      <vt:lpstr>Arial</vt:lpstr>
      <vt:lpstr>Calibri</vt:lpstr>
      <vt:lpstr>Calibri Light</vt:lpstr>
      <vt:lpstr>Courier New</vt:lpstr>
      <vt:lpstr>Office Theme</vt:lpstr>
      <vt:lpstr>HTML5</vt:lpstr>
      <vt:lpstr>HTML5 as a Markup Language</vt:lpstr>
      <vt:lpstr>What Is and Isn't HTML</vt:lpstr>
      <vt:lpstr>How Web Browsers Interpret What You See</vt:lpstr>
      <vt:lpstr>Browsers Determine Page Display</vt:lpstr>
      <vt:lpstr>HTML5 Tags and Attributes</vt:lpstr>
      <vt:lpstr>HTML5 Elements</vt:lpstr>
      <vt:lpstr>HTML5 Elements (cont'd)</vt:lpstr>
      <vt:lpstr>HTML5 Page Template</vt:lpstr>
      <vt:lpstr>HTML5 Attributes</vt:lpstr>
      <vt:lpstr>Global HTML5 Attributes</vt:lpstr>
      <vt:lpstr>HTML5 Fundamentals</vt:lpstr>
      <vt:lpstr>Required HTML5 Structural Elements</vt:lpstr>
      <vt:lpstr>Required HTML5 Title Tag</vt:lpstr>
      <vt:lpstr>HTML5 Headings</vt:lpstr>
      <vt:lpstr>The HTML5 Paragraph</vt:lpstr>
      <vt:lpstr>HTML5 Comments </vt:lpstr>
      <vt:lpstr>HTML5 Lists</vt:lpstr>
      <vt:lpstr>HTML5 Lists </vt:lpstr>
      <vt:lpstr>HTML5 List Types </vt:lpstr>
      <vt:lpstr>Unordered Lists</vt:lpstr>
      <vt:lpstr>Customizing Unordered Lists</vt:lpstr>
      <vt:lpstr>Customizing Unordered Lists With an Image</vt:lpstr>
      <vt:lpstr>Ordered Lists</vt:lpstr>
      <vt:lpstr>Example: Ordered List</vt:lpstr>
      <vt:lpstr>When to Use an Ordered List</vt:lpstr>
      <vt:lpstr>Customizing Ordered Lists</vt:lpstr>
      <vt:lpstr>List Layout </vt:lpstr>
      <vt:lpstr>Definition List </vt:lpstr>
      <vt:lpstr>Nesting Lists </vt:lpstr>
      <vt:lpstr>How the Web Works</vt:lpstr>
      <vt:lpstr>Web Page Technologies</vt:lpstr>
      <vt:lpstr>History of the Internet</vt:lpstr>
      <vt:lpstr>Hypertext Markup Language</vt:lpstr>
      <vt:lpstr>The First Web Pages </vt:lpstr>
      <vt:lpstr>Web Browsers and Devices</vt:lpstr>
      <vt:lpstr>Editors and IDEs </vt:lpstr>
      <vt:lpstr>HTML Document Structure</vt:lpstr>
      <vt:lpstr>HTML Tags  </vt:lpstr>
      <vt:lpstr>Required HTML Tags: DOCTYPE </vt:lpstr>
      <vt:lpstr>Required HTML Tags: html </vt:lpstr>
      <vt:lpstr> Required HTML Tags: title</vt:lpstr>
      <vt:lpstr> Required HTML Tags: meta</vt:lpstr>
      <vt:lpstr>Required HTML Tags: body</vt:lpstr>
      <vt:lpstr>head </vt:lpstr>
      <vt:lpstr>body</vt:lpstr>
      <vt:lpstr>HTML Skeleton Page</vt:lpstr>
      <vt:lpstr>HTML Comments</vt:lpstr>
      <vt:lpstr>Example: HTML Comments</vt:lpstr>
      <vt:lpstr>CSS Comments</vt:lpstr>
      <vt:lpstr>Page Organization</vt:lpstr>
      <vt:lpstr>Using &lt;p&gt; and &lt;br&gt; for Layout </vt:lpstr>
      <vt:lpstr>&lt;p&gt;    </vt:lpstr>
      <vt:lpstr>&lt;br&gt;   </vt:lpstr>
      <vt:lpstr>Headings </vt:lpstr>
      <vt:lpstr>Headings: Best Practice </vt:lpstr>
      <vt:lpstr>Title vs. Heading </vt:lpstr>
      <vt:lpstr>Code Layout </vt:lpstr>
      <vt:lpstr>Semantic HTML5 Elements</vt:lpstr>
      <vt:lpstr>Semantic Elements </vt:lpstr>
      <vt:lpstr>Why Use Semantic Tags? </vt:lpstr>
      <vt:lpstr>Semantic Element: Header </vt:lpstr>
      <vt:lpstr>Semantic Element: Footer  </vt:lpstr>
      <vt:lpstr>Semantic Element: Nav  </vt:lpstr>
      <vt:lpstr>Semantic Element: Section  </vt:lpstr>
      <vt:lpstr>Semantic Element: Article  </vt:lpstr>
      <vt:lpstr>Semantic Element: Section vs. Article  </vt:lpstr>
      <vt:lpstr>Semantic Element: Aside  </vt:lpstr>
      <vt:lpstr>HTML Forms </vt:lpstr>
      <vt:lpstr>Form Element</vt:lpstr>
      <vt:lpstr>Input Element</vt:lpstr>
      <vt:lpstr>Input Types</vt:lpstr>
      <vt:lpstr>Input Attributes</vt:lpstr>
      <vt:lpstr>Other Form Elements for Data</vt:lpstr>
      <vt:lpstr>Other Elements in Forms</vt:lpstr>
      <vt:lpstr>Style Sheets and Styles </vt:lpstr>
      <vt:lpstr>What Are Style Sheets?</vt:lpstr>
      <vt:lpstr>What Can You Do With Style Sheets?</vt:lpstr>
      <vt:lpstr>Style Rule</vt:lpstr>
      <vt:lpstr>Cascading Style Sheets (CSS)</vt:lpstr>
      <vt:lpstr>The Cascade</vt:lpstr>
      <vt:lpstr>External vs. Internal CSS</vt:lpstr>
      <vt:lpstr>Style Class</vt:lpstr>
      <vt:lpstr>Internal Style Sheets</vt:lpstr>
      <vt:lpstr>Inline Style Rules</vt:lpstr>
      <vt:lpstr>Validation and Debug Tools </vt:lpstr>
      <vt:lpstr>Validating HTML </vt:lpstr>
      <vt:lpstr>Using the W3C's Validation Tool </vt:lpstr>
      <vt:lpstr>Validating CSS</vt:lpstr>
      <vt:lpstr>Debugging HTML and CSS</vt:lpstr>
      <vt:lpstr>Fundamental Page Design With CSS</vt:lpstr>
      <vt:lpstr>Changing Display of Fonts using CSS</vt:lpstr>
      <vt:lpstr>Changing Format of Text using CSS</vt:lpstr>
      <vt:lpstr>Formatting Lists With CSS</vt:lpstr>
      <vt:lpstr>Formatting HTML Tables With CSS</vt:lpstr>
      <vt:lpstr>Organize Text Into CSS Columns</vt:lpstr>
      <vt:lpstr>Special Characters: Entities</vt:lpstr>
      <vt:lpstr>Setting Charset</vt:lpstr>
      <vt:lpstr>Making Text Italic</vt:lpstr>
      <vt:lpstr>Making Text Bold</vt:lpstr>
      <vt:lpstr>Preformatted Text</vt:lpstr>
      <vt:lpstr>Setting the Typeface</vt:lpstr>
      <vt:lpstr>Setting Font Size</vt:lpstr>
      <vt:lpstr>Setting Font Color</vt:lpstr>
      <vt:lpstr>Using Web Fonts</vt:lpstr>
      <vt:lpstr>Aligning Text</vt:lpstr>
      <vt:lpstr>Three Types of HTML Lists: Ordered</vt:lpstr>
      <vt:lpstr>Three Types of HTML Lists: Unordered</vt:lpstr>
      <vt:lpstr>Three Types of HTML Lists: Definition</vt:lpstr>
      <vt:lpstr>Hyperlinks </vt:lpstr>
      <vt:lpstr>HTML Hyperlinks</vt:lpstr>
      <vt:lpstr>The Root Directory</vt:lpstr>
      <vt:lpstr>Relative Addresses</vt:lpstr>
      <vt:lpstr>Absolute Links</vt:lpstr>
      <vt:lpstr>Navigating to a Page in Another Directory</vt:lpstr>
      <vt:lpstr>Page Anchors</vt:lpstr>
      <vt:lpstr>Linking to Non-HTML Files</vt:lpstr>
      <vt:lpstr>Link to an Email Address</vt:lpstr>
      <vt:lpstr>target Attribute</vt:lpstr>
      <vt:lpstr>title Attribute</vt:lpstr>
      <vt:lpstr>Default Link Colors</vt:lpstr>
      <vt:lpstr>Styling Links With CSS</vt:lpstr>
      <vt:lpstr>Colors, Images, and Multimedia </vt:lpstr>
      <vt:lpstr>Web Colors</vt:lpstr>
      <vt:lpstr>Set Color Names With Hexadecimal and RGB</vt:lpstr>
      <vt:lpstr>Changing Default Colors</vt:lpstr>
      <vt:lpstr>Hexadecimal Colors </vt:lpstr>
      <vt:lpstr>Hexadecimal Color Format </vt:lpstr>
      <vt:lpstr>RGB</vt:lpstr>
      <vt:lpstr>RGB Format</vt:lpstr>
      <vt:lpstr>Hexadecimal to RGB </vt:lpstr>
      <vt:lpstr>Why Use RGB?</vt:lpstr>
      <vt:lpstr>Using Paths to Insert Images</vt:lpstr>
      <vt:lpstr>Required Attributes for Images</vt:lpstr>
      <vt:lpstr>Image Titles</vt:lpstr>
      <vt:lpstr>Image Height and Width</vt:lpstr>
      <vt:lpstr>Image Height and Width: Best Practices</vt:lpstr>
      <vt:lpstr>Aligning Images</vt:lpstr>
      <vt:lpstr>Images as Links</vt:lpstr>
      <vt:lpstr>Borders Around Image Links</vt:lpstr>
      <vt:lpstr>Using Images as Backgrounds</vt:lpstr>
      <vt:lpstr>Background Image Properties</vt:lpstr>
      <vt:lpstr>Adding Multimedia </vt:lpstr>
      <vt:lpstr>Adding Video: Fallback Content </vt:lpstr>
      <vt:lpstr>Adding Video: Multiple Sources </vt:lpstr>
      <vt:lpstr>Setting Height and Width for Video </vt:lpstr>
      <vt:lpstr>Other Video Properties </vt:lpstr>
      <vt:lpstr>Embedding Audio </vt:lpstr>
      <vt:lpstr>Margins, Padding, Alignment, and Floating </vt:lpstr>
      <vt:lpstr>Enhancing Content Display</vt:lpstr>
      <vt:lpstr>margin</vt:lpstr>
      <vt:lpstr>padding</vt:lpstr>
      <vt:lpstr>Aligning Content</vt:lpstr>
      <vt:lpstr>text-align</vt:lpstr>
      <vt:lpstr>vertical-align</vt:lpstr>
      <vt:lpstr>vertical-align Properties</vt:lpstr>
      <vt:lpstr>The float Property</vt:lpstr>
      <vt:lpstr>Fixing float With clear</vt:lpstr>
      <vt:lpstr>CSS Box Model and Positioning</vt:lpstr>
      <vt:lpstr>The CSS Box Model</vt:lpstr>
      <vt:lpstr>Using the box-sizing Property</vt:lpstr>
      <vt:lpstr>CSS Relative Positioning</vt:lpstr>
      <vt:lpstr>CSS Absolute Positioning</vt:lpstr>
      <vt:lpstr>The z-index Style Property</vt:lpstr>
      <vt:lpstr>Managing Content Flow With overflow</vt:lpstr>
      <vt:lpstr>overflow Property Values</vt:lpstr>
      <vt:lpstr>More Lists, Text, and Navigation</vt:lpstr>
      <vt:lpstr>Styling Lists With CSS</vt:lpstr>
      <vt:lpstr>Using CSS to Place List Item Indicators Outside</vt:lpstr>
      <vt:lpstr>Using CSS to Place List Item Indicators Inside</vt:lpstr>
      <vt:lpstr>Using CSS to Design a Navigation List</vt:lpstr>
      <vt:lpstr>Turn the List into Navigation </vt:lpstr>
      <vt:lpstr>CSS Layout and Flexbox</vt:lpstr>
      <vt:lpstr>HTML</vt:lpstr>
      <vt:lpstr>CSS Backgrounds and Borders</vt:lpstr>
      <vt:lpstr>CSS Backgrounds</vt:lpstr>
      <vt:lpstr>CSS Backgrounds (cont'd)</vt:lpstr>
      <vt:lpstr>CSS Borders</vt:lpstr>
      <vt:lpstr>CSS Borders (cont'd)</vt:lpstr>
      <vt:lpstr>Alternating Background Colors With CSS</vt:lpstr>
      <vt:lpstr>Other Pseudo-Selectors</vt:lpstr>
      <vt:lpstr>Gradients as Backgrounds</vt:lpstr>
      <vt:lpstr>Linear Gradients</vt:lpstr>
      <vt:lpstr>Example: Linear Gradients</vt:lpstr>
      <vt:lpstr>Radial Gradients</vt:lpstr>
      <vt:lpstr>Example: Radial Gradients</vt:lpstr>
      <vt:lpstr>Rounding Corners of Elements</vt:lpstr>
      <vt:lpstr>CSS Transformations and Transitions</vt:lpstr>
      <vt:lpstr>CSS Transformations vs. Transitions </vt:lpstr>
      <vt:lpstr>CSS Transformation Properties </vt:lpstr>
      <vt:lpstr>Using Multiple Transformations </vt:lpstr>
      <vt:lpstr>CSS Transitions </vt:lpstr>
      <vt:lpstr>CSS Transition Properties</vt:lpstr>
      <vt:lpstr>CSS Animations</vt:lpstr>
      <vt:lpstr>CSS Animations vs. Transitions</vt:lpstr>
      <vt:lpstr>CSS Animation Properties</vt:lpstr>
      <vt:lpstr>CSS Animation Properties (cont'd)</vt:lpstr>
      <vt:lpstr>Defining Keyframes in CSS</vt:lpstr>
      <vt:lpstr>Using Sass/SCSS to Generate CSS </vt:lpstr>
      <vt:lpstr>Sass and SCSS for CSS</vt:lpstr>
      <vt:lpstr>Sass and SCSS for CSS: Variables </vt:lpstr>
      <vt:lpstr>Sass and SCSS for CSS: Nesting </vt:lpstr>
      <vt:lpstr>Sass and SCSS for CSS: Nesting (cont'd)</vt:lpstr>
      <vt:lpstr>Sass and SCSS for CSS: Partials </vt:lpstr>
      <vt:lpstr>Sass and SCSS for CSS: Modules </vt:lpstr>
      <vt:lpstr>Sass and SCSS for CSS: Modules (cont'd) </vt:lpstr>
      <vt:lpstr>Sass and SCSS for CSS: Mixin  </vt:lpstr>
      <vt:lpstr>Sass and SCSS for CSS: Mixin (cont'd)  </vt:lpstr>
      <vt:lpstr>Sass and SCSS for CSS: Inheritance  </vt:lpstr>
      <vt:lpstr>Sass and SCSS for CSS: Inheritance (cont'd)  </vt:lpstr>
      <vt:lpstr>Responsive Web Design</vt:lpstr>
      <vt:lpstr>Responsive Web Design (RWD)</vt:lpstr>
      <vt:lpstr>Progressive Enhancement</vt:lpstr>
      <vt:lpstr>Designing for Mobile</vt:lpstr>
      <vt:lpstr>Designing for Mobile</vt:lpstr>
      <vt:lpstr>Media Queries</vt:lpstr>
      <vt:lpstr>Media Queries</vt:lpstr>
      <vt:lpstr>Media Queries: Orientation</vt:lpstr>
      <vt:lpstr>Media Queries: Breakpoints</vt:lpstr>
      <vt:lpstr>Example: Breakpoints</vt:lpstr>
      <vt:lpstr>Media Queries: not</vt:lpstr>
      <vt:lpstr>Flexbox for RWD</vt:lpstr>
      <vt:lpstr>Flexbox: flex-direction</vt:lpstr>
      <vt:lpstr>Flexbox: flex</vt:lpstr>
      <vt:lpstr>HTML5 APIs</vt:lpstr>
      <vt:lpstr>HTML5 APIs</vt:lpstr>
      <vt:lpstr>HTML5 APIs: Web Storage </vt:lpstr>
      <vt:lpstr>HTML5 APIs: Canvas</vt:lpstr>
      <vt:lpstr>HTML5 APIs: Drag and Drop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Aletha Read</dc:creator>
  <cp:lastModifiedBy>Aletha Read</cp:lastModifiedBy>
  <cp:revision>501</cp:revision>
  <dcterms:created xsi:type="dcterms:W3CDTF">2022-09-04T10:19:07Z</dcterms:created>
  <dcterms:modified xsi:type="dcterms:W3CDTF">2022-11-28T01:22:12Z</dcterms:modified>
</cp:coreProperties>
</file>