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72" r:id="rId9"/>
    <p:sldId id="264" r:id="rId10"/>
    <p:sldId id="265" r:id="rId11"/>
    <p:sldId id="267" r:id="rId12"/>
    <p:sldId id="270" r:id="rId13"/>
    <p:sldId id="273" r:id="rId14"/>
    <p:sldId id="274" r:id="rId15"/>
    <p:sldId id="275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4" r:id="rId32"/>
    <p:sldId id="431" r:id="rId33"/>
    <p:sldId id="432" r:id="rId34"/>
    <p:sldId id="430" r:id="rId35"/>
    <p:sldId id="433" r:id="rId36"/>
    <p:sldId id="420" r:id="rId37"/>
    <p:sldId id="428" r:id="rId38"/>
    <p:sldId id="429" r:id="rId39"/>
    <p:sldId id="418" r:id="rId40"/>
    <p:sldId id="419" r:id="rId41"/>
    <p:sldId id="434" r:id="rId42"/>
    <p:sldId id="435" r:id="rId43"/>
    <p:sldId id="437" r:id="rId44"/>
    <p:sldId id="436" r:id="rId45"/>
    <p:sldId id="439" r:id="rId46"/>
    <p:sldId id="438" r:id="rId47"/>
    <p:sldId id="440" r:id="rId48"/>
    <p:sldId id="305" r:id="rId49"/>
    <p:sldId id="306" r:id="rId50"/>
    <p:sldId id="307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08" r:id="rId60"/>
    <p:sldId id="309" r:id="rId61"/>
    <p:sldId id="310" r:id="rId62"/>
    <p:sldId id="427" r:id="rId63"/>
    <p:sldId id="421" r:id="rId64"/>
    <p:sldId id="422" r:id="rId65"/>
    <p:sldId id="423" r:id="rId66"/>
    <p:sldId id="424" r:id="rId67"/>
    <p:sldId id="425" r:id="rId68"/>
    <p:sldId id="426" r:id="rId69"/>
    <p:sldId id="329" r:id="rId70"/>
    <p:sldId id="325" r:id="rId71"/>
    <p:sldId id="326" r:id="rId72"/>
    <p:sldId id="330" r:id="rId73"/>
    <p:sldId id="331" r:id="rId74"/>
    <p:sldId id="337" r:id="rId75"/>
    <p:sldId id="332" r:id="rId76"/>
    <p:sldId id="336" r:id="rId77"/>
    <p:sldId id="338" r:id="rId78"/>
    <p:sldId id="339" r:id="rId79"/>
    <p:sldId id="333" r:id="rId80"/>
    <p:sldId id="334" r:id="rId81"/>
    <p:sldId id="335" r:id="rId82"/>
    <p:sldId id="341" r:id="rId83"/>
    <p:sldId id="348" r:id="rId84"/>
    <p:sldId id="342" r:id="rId85"/>
    <p:sldId id="343" r:id="rId86"/>
    <p:sldId id="344" r:id="rId87"/>
    <p:sldId id="345" r:id="rId88"/>
    <p:sldId id="346" r:id="rId89"/>
    <p:sldId id="347" r:id="rId90"/>
    <p:sldId id="349" r:id="rId91"/>
    <p:sldId id="351" r:id="rId92"/>
    <p:sldId id="353" r:id="rId93"/>
    <p:sldId id="354" r:id="rId94"/>
    <p:sldId id="356" r:id="rId95"/>
    <p:sldId id="355" r:id="rId96"/>
    <p:sldId id="357" r:id="rId97"/>
    <p:sldId id="358" r:id="rId98"/>
    <p:sldId id="360" r:id="rId99"/>
    <p:sldId id="361" r:id="rId100"/>
    <p:sldId id="362" r:id="rId101"/>
    <p:sldId id="363" r:id="rId102"/>
    <p:sldId id="364" r:id="rId103"/>
    <p:sldId id="365" r:id="rId104"/>
    <p:sldId id="366" r:id="rId105"/>
    <p:sldId id="367" r:id="rId106"/>
    <p:sldId id="368" r:id="rId107"/>
    <p:sldId id="380" r:id="rId108"/>
    <p:sldId id="378" r:id="rId109"/>
    <p:sldId id="379" r:id="rId110"/>
    <p:sldId id="381" r:id="rId111"/>
    <p:sldId id="369" r:id="rId112"/>
    <p:sldId id="370" r:id="rId113"/>
    <p:sldId id="371" r:id="rId114"/>
    <p:sldId id="372" r:id="rId115"/>
    <p:sldId id="373" r:id="rId116"/>
    <p:sldId id="376" r:id="rId117"/>
    <p:sldId id="382" r:id="rId118"/>
    <p:sldId id="383" r:id="rId119"/>
    <p:sldId id="392" r:id="rId120"/>
    <p:sldId id="384" r:id="rId121"/>
    <p:sldId id="393" r:id="rId122"/>
    <p:sldId id="385" r:id="rId123"/>
    <p:sldId id="386" r:id="rId124"/>
    <p:sldId id="387" r:id="rId125"/>
    <p:sldId id="388" r:id="rId126"/>
    <p:sldId id="389" r:id="rId127"/>
    <p:sldId id="390" r:id="rId128"/>
    <p:sldId id="391" r:id="rId129"/>
    <p:sldId id="394" r:id="rId130"/>
    <p:sldId id="395" r:id="rId131"/>
    <p:sldId id="396" r:id="rId132"/>
    <p:sldId id="397" r:id="rId133"/>
    <p:sldId id="398" r:id="rId134"/>
    <p:sldId id="399" r:id="rId135"/>
    <p:sldId id="400" r:id="rId136"/>
    <p:sldId id="401" r:id="rId137"/>
    <p:sldId id="402" r:id="rId138"/>
    <p:sldId id="406" r:id="rId139"/>
    <p:sldId id="403" r:id="rId140"/>
    <p:sldId id="404" r:id="rId141"/>
    <p:sldId id="405" r:id="rId142"/>
    <p:sldId id="410" r:id="rId143"/>
    <p:sldId id="411" r:id="rId144"/>
    <p:sldId id="412" r:id="rId145"/>
    <p:sldId id="413" r:id="rId146"/>
    <p:sldId id="414" r:id="rId147"/>
    <p:sldId id="415" r:id="rId148"/>
    <p:sldId id="407" r:id="rId149"/>
    <p:sldId id="408" r:id="rId150"/>
    <p:sldId id="416" r:id="rId151"/>
    <p:sldId id="417" r:id="rId1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viewProps" Target="view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CA8E2-8916-2E67-B734-B24CB0879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519A2-0D5D-5A0A-49F7-17C54E122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D770E-1E9D-1F6F-EEA1-A288478E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B3B3-8A97-4E7F-8A2D-E2BD4DF4383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9DABF-557C-BEB6-B9EF-3B34B9AB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99628-48DC-E7A2-15F6-41FD3C89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F0D-D623-4720-A5E7-4207B95B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70B8-BE61-B432-6DE7-03E166032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4B60B-3BCC-501B-DC47-3931A3C67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D315-EC96-422C-D8EB-E29BE78B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B3B3-8A97-4E7F-8A2D-E2BD4DF4383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C684B-1C9D-853C-2284-7E259FC0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D532-DE22-20D0-7F5D-5108BB20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F0D-D623-4720-A5E7-4207B95B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0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1D81B7-824E-6007-715F-B0DB19AFF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58E67-E4EB-EE0B-436F-7E5A9CBEA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36587-DFFA-91DB-4F30-37FA300CB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B3B3-8A97-4E7F-8A2D-E2BD4DF4383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82DD1-1727-F4F0-42D9-14BA032A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7186C-51E9-3F73-6744-644AAB378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F0D-D623-4720-A5E7-4207B95B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3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A95C-6B51-4A23-6B4E-73058A98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39294-2D40-F3F6-58C4-616392010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3FF41-0B86-CBD0-9C7B-1D4B6785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B3B3-8A97-4E7F-8A2D-E2BD4DF4383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D8395-7366-7387-5507-AC7F25EC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74F81-D8D0-9266-B80D-044F9111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F0D-D623-4720-A5E7-4207B95B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5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DEAC-1DD7-16BD-5A01-D684D965A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76359-CC50-A8D0-9105-88B10D657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817B6-F0DA-F8EA-D0B4-ED8ED595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B3B3-8A97-4E7F-8A2D-E2BD4DF4383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D2682-F4D1-90F1-9880-3C94B1719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FECE5-5DC3-514D-589C-897AFED7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F0D-D623-4720-A5E7-4207B95B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3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DBA63-5F75-A259-7B0F-B55C1F81C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41748-94D2-5960-227B-268E4EB46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DAE5E-79FC-A943-083A-17F58D5D1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6FEC0-9576-716D-7DD0-C26C7154D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B3B3-8A97-4E7F-8A2D-E2BD4DF4383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01F2C-764E-ABB0-7907-D9F7B506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41645-2684-B5B3-9567-0D6E31F11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F0D-D623-4720-A5E7-4207B95B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0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0AF6-7D54-3474-007C-4ADED48CA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CFD9B-FDC4-1447-72FE-93F882E4F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725A1-598D-79F7-BA4E-F90CA38E0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BD0EF-49C4-2DDC-5094-390152503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BEAD0-34E6-279A-3B82-1141306A9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5CCF3-CDA2-361F-3FBE-9C305F4D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B3B3-8A97-4E7F-8A2D-E2BD4DF4383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DDD000-1337-F391-E239-31357279F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5FEAF9-4E90-648B-6C50-920839D2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F0D-D623-4720-A5E7-4207B95B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0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FD1CB-0D5F-EF90-6E7C-01C12243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2B9D-BA07-C1CB-50CC-C1DD1E0C8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B3B3-8A97-4E7F-8A2D-E2BD4DF4383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6139C-8513-0917-1898-54CB3BA31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9C523-F7CD-379F-D7E1-059B65F54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F0D-D623-4720-A5E7-4207B95B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3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58F80-B235-B03E-603B-7E7747CAA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B3B3-8A97-4E7F-8A2D-E2BD4DF4383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6C930-8F02-4B49-883D-3C31117A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A6A83-73C2-C759-C9A8-FE158125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F0D-D623-4720-A5E7-4207B95B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3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5AC4-CD51-29B5-D9EF-8B916C64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674CD-18D2-B3D9-561D-56BA4BBC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73461-8F01-8952-6A27-FDCAE8E69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FA6A5-06F5-8B18-6D5A-74279115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B3B3-8A97-4E7F-8A2D-E2BD4DF4383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D0E90-AFD0-6FFD-D546-BA29D72E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155E7-9627-258D-6E87-F0C18275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F0D-D623-4720-A5E7-4207B95B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2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8C33-9FB7-51E8-6313-C88DD085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0F3BFF-D9D4-87D3-9DDD-F7C9E859D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A1274-C70E-A3EE-2F81-1B65FDC22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69DD2-E2F9-ED4B-59EB-25553875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B3B3-8A97-4E7F-8A2D-E2BD4DF4383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82C1-9672-AEE4-64D7-68D228DA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B7B62-95D1-3F06-1724-4628C1C2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F0D-D623-4720-A5E7-4207B95B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0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050FE-DDA3-C602-DDB1-B56FD73F2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AC3B3-CB4D-B0D1-9402-B107BB7D9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58BDD-EB83-9D28-D4B3-A487A5D36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B3B3-8A97-4E7F-8A2D-E2BD4DF4383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67230-CA09-475B-B62E-E5A5B981C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1886A-6E14-E78B-BEBA-1FB6EA1F1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72F0D-D623-4720-A5E7-4207B95B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6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8EDD-688C-3D89-23CE-0CF33AE895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and 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A39A9-75C0-AE33-802A-09C2F785FF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07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Object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properties are key-value pairs that define the characteristics and attributes of an object.</a:t>
            </a:r>
          </a:p>
          <a:p>
            <a:pPr lvl="1"/>
            <a:r>
              <a:rPr lang="en-US" dirty="0"/>
              <a:t>Properties can hold any data type, including primitive types (such as strings, numbers, </a:t>
            </a:r>
            <a:r>
              <a:rPr lang="en-US" dirty="0" err="1"/>
              <a:t>booleans</a:t>
            </a:r>
            <a:r>
              <a:rPr lang="en-US" dirty="0"/>
              <a:t>) and complex types (such as objects and arrays).</a:t>
            </a:r>
          </a:p>
          <a:p>
            <a:pPr lvl="1"/>
            <a:r>
              <a:rPr lang="en-US" dirty="0"/>
              <a:t>Properties can be accessed and manipulated using dot notation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objectName.propertyName</a:t>
            </a:r>
            <a:r>
              <a:rPr lang="en-US" dirty="0"/>
              <a:t>) or bracket notation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/>
              <a:t>]).</a:t>
            </a:r>
          </a:p>
        </p:txBody>
      </p:sp>
    </p:spTree>
    <p:extLst>
      <p:ext uri="{BB962C8B-B14F-4D97-AF65-F5344CB8AC3E}">
        <p14:creationId xmlns:p14="http://schemas.microsoft.com/office/powerpoint/2010/main" val="389684850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Aspects of the React Object (cont’d)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Other Utility Functions: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React object includes other utility functions and features, such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React.Fragment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for rendering multiple elements without a wrapping parent,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React.Children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for working with component children</a:t>
            </a:r>
          </a:p>
        </p:txBody>
      </p:sp>
    </p:spTree>
    <p:extLst>
      <p:ext uri="{BB962C8B-B14F-4D97-AF65-F5344CB8AC3E}">
        <p14:creationId xmlns:p14="http://schemas.microsoft.com/office/powerpoint/2010/main" val="408398830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Method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Syntax: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(type, props, ...children)</a:t>
            </a:r>
          </a:p>
          <a:p>
            <a:r>
              <a:rPr lang="en-US" dirty="0">
                <a:cs typeface="Courier New" panose="02070309020205020404" pitchFamily="49" charset="0"/>
              </a:rPr>
              <a:t>Parameters: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type (required): The type of the element. 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Can be a string representing an HTML tag name (e.g., 'div', 'span') or a reference to a custom React component.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props (optional): An object containing properties or attributes to be assigned to the element.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These properties are commonly referred to as "props" in React.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...children (optional): Any number of additional arguments representing child elements of the current element. 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These can be other React elements, strings, or numbers.</a:t>
            </a:r>
          </a:p>
        </p:txBody>
      </p:sp>
    </p:spTree>
    <p:extLst>
      <p:ext uri="{BB962C8B-B14F-4D97-AF65-F5344CB8AC3E}">
        <p14:creationId xmlns:p14="http://schemas.microsoft.com/office/powerpoint/2010/main" val="259724750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Method Return Value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method returns a plain JavaScript object representing the React element.</a:t>
            </a:r>
          </a:p>
          <a:p>
            <a:pPr lvl="1"/>
            <a:r>
              <a:rPr lang="en-US" dirty="0"/>
              <a:t>This object contains information about the element's type, props, and children.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97790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Example: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Method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React element of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en-US" dirty="0"/>
              <a:t> with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dirty="0"/>
              <a:t> prop set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dirty="0"/>
              <a:t> and the text content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Hello, React! </a:t>
            </a:r>
          </a:p>
          <a:p>
            <a:pPr lvl="1"/>
            <a:r>
              <a:rPr lang="en-US" dirty="0"/>
              <a:t>The resulting element object can be used to render the element in the DOM.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element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('h1', {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'title' }, 'Hello, React!');</a:t>
            </a:r>
          </a:p>
        </p:txBody>
      </p:sp>
    </p:spTree>
    <p:extLst>
      <p:ext uri="{BB962C8B-B14F-4D97-AF65-F5344CB8AC3E}">
        <p14:creationId xmlns:p14="http://schemas.microsoft.com/office/powerpoint/2010/main" val="261855779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Elements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Nest elements by passing additional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 calls as children.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element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('div', null,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('h1', null, 'Title’),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('p', null, 'Content')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8853748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as an Alternative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 method is typically used when working with React without JSX.</a:t>
            </a:r>
          </a:p>
          <a:p>
            <a:r>
              <a:rPr lang="en-US" dirty="0">
                <a:cs typeface="Courier New" panose="02070309020205020404" pitchFamily="49" charset="0"/>
              </a:rPr>
              <a:t>In JSX syntax,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 calls are automatically generated based on the JSX code.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JSX provides a more concise and familiar syntax for creating React elements.</a:t>
            </a:r>
          </a:p>
          <a:p>
            <a:r>
              <a:rPr lang="en-US" dirty="0">
                <a:cs typeface="Courier New" panose="02070309020205020404" pitchFamily="49" charset="0"/>
              </a:rPr>
              <a:t>JSX Equivalent: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element = 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&lt;h1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="title"&gt;Hello, React!&lt;/h1&gt;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8879336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43541"/>
                </a:solidFill>
                <a:effectLst/>
              </a:rPr>
              <a:t>Lifecycle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43541"/>
                </a:solidFill>
                <a:effectLst/>
                <a:latin typeface="Söhne"/>
              </a:rPr>
              <a:t>Apply only to ES6 Classes</a:t>
            </a:r>
          </a:p>
          <a:p>
            <a:r>
              <a:rPr lang="en-US" dirty="0"/>
              <a:t>Provide hooks to execute code at specific stages of a component's life cycle, allowing you to perform actions like initializing state, fetching data, updating the UI, and cleaning up resources. </a:t>
            </a:r>
          </a:p>
          <a:p>
            <a:r>
              <a:rPr lang="en-US" dirty="0"/>
              <a:t>With the introduction of React hooks in newer versions of React, there are alternative ways to achieve similar functionality without using class components and lifecycle methods. </a:t>
            </a:r>
          </a:p>
        </p:txBody>
      </p:sp>
    </p:spTree>
    <p:extLst>
      <p:ext uri="{BB962C8B-B14F-4D97-AF65-F5344CB8AC3E}">
        <p14:creationId xmlns:p14="http://schemas.microsoft.com/office/powerpoint/2010/main" val="217776947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43541"/>
                </a:solidFill>
                <a:effectLst/>
              </a:rPr>
              <a:t>Lifecycle Methods: Mounting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constructor(): </a:t>
            </a:r>
            <a:r>
              <a:rPr lang="en-US" dirty="0">
                <a:cs typeface="Courier New" panose="02070309020205020404" pitchFamily="49" charset="0"/>
              </a:rPr>
              <a:t>This method is called when a component is being initialized and constructed.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It is the right place to initialize state and bind event handlers.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render()</a:t>
            </a:r>
            <a:r>
              <a:rPr lang="en-US" dirty="0">
                <a:cs typeface="Courier New" panose="02070309020205020404" pitchFamily="49" charset="0"/>
              </a:rPr>
              <a:t>: This method is responsible for rendering the component's UI. It should return JSX or null.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componentDidMount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dirty="0">
                <a:cs typeface="Courier New" panose="02070309020205020404" pitchFamily="49" charset="0"/>
              </a:rPr>
              <a:t>This method is invoked immediately after the component has been mounted (inserted into the DOM tree).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It is commonly used to perform side effects such as fetching data from an API.</a:t>
            </a:r>
          </a:p>
        </p:txBody>
      </p:sp>
    </p:spTree>
    <p:extLst>
      <p:ext uri="{BB962C8B-B14F-4D97-AF65-F5344CB8AC3E}">
        <p14:creationId xmlns:p14="http://schemas.microsoft.com/office/powerpoint/2010/main" val="207261374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43541"/>
                </a:solidFill>
                <a:effectLst/>
              </a:rPr>
              <a:t>Lifecycle Methods: Updating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34354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componentDidUpdate</a:t>
            </a:r>
            <a:r>
              <a:rPr lang="en-US" b="0" i="0" dirty="0">
                <a:solidFill>
                  <a:srgbClr val="34354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34354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prevProps</a:t>
            </a:r>
            <a:r>
              <a:rPr lang="en-US" b="0" i="0" dirty="0">
                <a:solidFill>
                  <a:srgbClr val="34354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i="0" dirty="0" err="1">
                <a:solidFill>
                  <a:srgbClr val="34354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prevState</a:t>
            </a:r>
            <a:r>
              <a:rPr lang="en-US" b="0" i="0" dirty="0">
                <a:solidFill>
                  <a:srgbClr val="34354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0" i="0" dirty="0">
                <a:solidFill>
                  <a:srgbClr val="343541"/>
                </a:solidFill>
                <a:effectLst/>
                <a:cs typeface="Courier New" panose="02070309020205020404" pitchFamily="49" charset="0"/>
              </a:rPr>
              <a:t>: </a:t>
            </a:r>
            <a:r>
              <a:rPr lang="en-US" b="0" i="0" dirty="0">
                <a:solidFill>
                  <a:srgbClr val="343541"/>
                </a:solidFill>
                <a:effectLst/>
              </a:rPr>
              <a:t>This method is called immediately after the component has been updated. </a:t>
            </a:r>
          </a:p>
          <a:p>
            <a:pPr lvl="1"/>
            <a:r>
              <a:rPr lang="en-US" b="0" i="0" dirty="0">
                <a:solidFill>
                  <a:srgbClr val="343541"/>
                </a:solidFill>
                <a:effectLst/>
              </a:rPr>
              <a:t>It allows you to perform side effects when props or state have changed.</a:t>
            </a:r>
          </a:p>
          <a:p>
            <a:r>
              <a:rPr lang="en-US" b="0" i="0" dirty="0" err="1">
                <a:solidFill>
                  <a:srgbClr val="34354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shouldComponentUpdate</a:t>
            </a:r>
            <a:r>
              <a:rPr lang="en-US" b="0" i="0" dirty="0">
                <a:solidFill>
                  <a:srgbClr val="34354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34354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nextProps</a:t>
            </a:r>
            <a:r>
              <a:rPr lang="en-US" b="0" i="0" dirty="0">
                <a:solidFill>
                  <a:srgbClr val="34354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i="0" dirty="0" err="1">
                <a:solidFill>
                  <a:srgbClr val="34354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nextState</a:t>
            </a:r>
            <a:r>
              <a:rPr lang="en-US" b="0" i="0" dirty="0">
                <a:solidFill>
                  <a:srgbClr val="34354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b="0" i="0" dirty="0">
                <a:solidFill>
                  <a:srgbClr val="343541"/>
                </a:solidFill>
                <a:effectLst/>
              </a:rPr>
              <a:t>This method is used to optimize rendering performance by determining if the component should re-render. </a:t>
            </a:r>
          </a:p>
          <a:p>
            <a:pPr lvl="1"/>
            <a:r>
              <a:rPr lang="en-US" b="0" i="0" dirty="0">
                <a:solidFill>
                  <a:srgbClr val="343541"/>
                </a:solidFill>
                <a:effectLst/>
              </a:rPr>
              <a:t>It can be used to compare the current props and state with the next props and state and return true or false to indicate whether the component should update.</a:t>
            </a:r>
          </a:p>
        </p:txBody>
      </p:sp>
    </p:spTree>
    <p:extLst>
      <p:ext uri="{BB962C8B-B14F-4D97-AF65-F5344CB8AC3E}">
        <p14:creationId xmlns:p14="http://schemas.microsoft.com/office/powerpoint/2010/main" val="366666213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43541"/>
                </a:solidFill>
                <a:effectLst/>
              </a:rPr>
              <a:t>Lifecycle Methods: Unmounting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34354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componentWillUnmount</a:t>
            </a:r>
            <a:r>
              <a:rPr lang="en-US" b="0" i="0" dirty="0">
                <a:solidFill>
                  <a:srgbClr val="34354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0" i="0" dirty="0">
                <a:solidFill>
                  <a:srgbClr val="343541"/>
                </a:solidFill>
                <a:effectLst/>
              </a:rPr>
              <a:t>: This method is called right before the component is unmounted and removed from the DOM. </a:t>
            </a:r>
          </a:p>
          <a:p>
            <a:pPr lvl="1"/>
            <a:r>
              <a:rPr lang="en-US" b="0" i="0" dirty="0">
                <a:solidFill>
                  <a:srgbClr val="343541"/>
                </a:solidFill>
                <a:effectLst/>
              </a:rPr>
              <a:t>It can be used to perform cleanup tasks such as canceling timers or removing event listeners.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34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Object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person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name: "John",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age: 25,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isStudent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true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console.log(person.name); // Output: "John"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console.log(person['age']); // Output: 25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40447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8EDD-688C-3D89-23CE-0CF33AE895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A39A9-75C0-AE33-802A-09C2F785FF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1720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43541"/>
                </a:solidFill>
                <a:effectLst/>
              </a:rPr>
              <a:t>What is JSX?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JSX stands for JavaScript XML. </a:t>
            </a:r>
          </a:p>
          <a:p>
            <a:pPr lvl="1"/>
            <a:r>
              <a:rPr lang="en-US" dirty="0"/>
              <a:t>It is a syntax extension for JavaScript that allows you to write HTML-like code within your JavaScript code. </a:t>
            </a:r>
          </a:p>
          <a:p>
            <a:pPr lvl="1"/>
            <a:r>
              <a:rPr lang="en-US" dirty="0"/>
              <a:t>JSX is primarily used in React applications to describe the structure and appearance of UI components.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JSX looks similar to HTML but has some key differences.</a:t>
            </a:r>
          </a:p>
        </p:txBody>
      </p:sp>
    </p:spTree>
    <p:extLst>
      <p:ext uri="{BB962C8B-B14F-4D97-AF65-F5344CB8AC3E}">
        <p14:creationId xmlns:p14="http://schemas.microsoft.com/office/powerpoint/2010/main" val="17911893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is Not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Combines JavaScript and HTML </a:t>
            </a:r>
          </a:p>
          <a:p>
            <a:pPr lvl="1"/>
            <a:r>
              <a:rPr lang="en-US" dirty="0"/>
              <a:t>JSX allows you to mix JavaScript expressions and HTML-like syntax in a single file. </a:t>
            </a:r>
          </a:p>
          <a:p>
            <a:pPr lvl="1"/>
            <a:r>
              <a:rPr lang="en-US" dirty="0"/>
              <a:t>This makes it easier to write and understand the code for creating user interfaces.</a:t>
            </a:r>
          </a:p>
          <a:p>
            <a:r>
              <a:rPr lang="en-US" dirty="0"/>
              <a:t>Not actual HTML</a:t>
            </a:r>
          </a:p>
          <a:p>
            <a:pPr lvl="1"/>
            <a:r>
              <a:rPr lang="en-US" dirty="0"/>
              <a:t>JSX elements resemble HTML elements, but they are not actually HTML. </a:t>
            </a:r>
          </a:p>
          <a:p>
            <a:pPr lvl="1"/>
            <a:r>
              <a:rPr lang="en-US" dirty="0"/>
              <a:t>They are transformed into React elements during the build process.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22974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Expressions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Expressions go within curly braces</a:t>
            </a:r>
          </a:p>
          <a:p>
            <a:pPr lvl="1"/>
            <a:r>
              <a:rPr lang="en-US" dirty="0"/>
              <a:t>JSX allows you to embed JavaScript expressions within curly braces. </a:t>
            </a:r>
          </a:p>
          <a:p>
            <a:pPr lvl="1"/>
            <a:r>
              <a:rPr lang="en-US" dirty="0"/>
              <a:t>This allows you to dynamically generate content, apply logic, and use variables or functions within JSX elements.</a:t>
            </a:r>
          </a:p>
          <a:p>
            <a:r>
              <a:rPr lang="en-US" dirty="0"/>
              <a:t>Expressions can compute values, perform calculations, and concatenate strings.</a:t>
            </a:r>
          </a:p>
          <a:p>
            <a:pPr lvl="1"/>
            <a:r>
              <a:rPr lang="en-US" dirty="0"/>
              <a:t>Can contain any valid JavaScript expression.</a:t>
            </a:r>
          </a:p>
          <a:p>
            <a:pPr lvl="1"/>
            <a:r>
              <a:rPr lang="en-US" dirty="0"/>
              <a:t>Evaluated at runtime, and their results are inserted into the JSX markup during rendering.</a:t>
            </a:r>
          </a:p>
          <a:p>
            <a:pPr lvl="1"/>
            <a:r>
              <a:rPr lang="en-US" dirty="0"/>
              <a:t>Can use variables, function calls, conditional statements, loops, and operators within expressions.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4491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is </a:t>
            </a:r>
            <a:r>
              <a:rPr lang="en-US" i="1" dirty="0"/>
              <a:t>Like</a:t>
            </a:r>
            <a:r>
              <a:rPr lang="en-US" dirty="0"/>
              <a:t> HTML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Self-closing tags: JSX supports self-closing tags, similar to XML. </a:t>
            </a:r>
          </a:p>
          <a:p>
            <a:r>
              <a:rPr lang="en-US" dirty="0"/>
              <a:t>For example, &lt;div /&gt; is a self-closing JSX tag.</a:t>
            </a:r>
          </a:p>
          <a:p>
            <a:r>
              <a:rPr lang="en-US" dirty="0"/>
              <a:t>Attributes and properties: JSX supports attributes and properties similar to HTML. </a:t>
            </a:r>
          </a:p>
          <a:p>
            <a:pPr lvl="1"/>
            <a:r>
              <a:rPr lang="en-US" dirty="0"/>
              <a:t>You can specify attributes like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dirty="0"/>
              <a:t>, etc., to configure and style the JSX elements.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48642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</a:t>
            </a:r>
            <a:r>
              <a:rPr lang="en-US" dirty="0" err="1"/>
              <a:t>Transpilation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JSX code needs to be </a:t>
            </a:r>
            <a:r>
              <a:rPr lang="en-US" dirty="0" err="1"/>
              <a:t>transpiled</a:t>
            </a:r>
            <a:r>
              <a:rPr lang="en-US" dirty="0"/>
              <a:t> to regular JavaScript code using tools like Babel before it can be executed by the browser. </a:t>
            </a:r>
          </a:p>
          <a:p>
            <a:r>
              <a:rPr lang="en-US" dirty="0"/>
              <a:t>JSX is not natively supported by browsers.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29771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JSX Elements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JSX elements can be nested within each other to create complex component structures and hierarchies. </a:t>
            </a:r>
          </a:p>
          <a:p>
            <a:pPr lvl="1"/>
            <a:r>
              <a:rPr lang="en-US" dirty="0"/>
              <a:t>Can be placed inside other JSX elements as children, forming a tree-like structure.</a:t>
            </a:r>
          </a:p>
          <a:p>
            <a:pPr lvl="2"/>
            <a:r>
              <a:rPr lang="en-US" dirty="0"/>
              <a:t>The child JSX elements are passed as children to the parent JSX element.</a:t>
            </a:r>
          </a:p>
          <a:p>
            <a:pPr lvl="1"/>
            <a:r>
              <a:rPr lang="en-US" dirty="0"/>
              <a:t>The nesting can be as shallow or as deep as needed to represent the desired component structure.</a:t>
            </a:r>
          </a:p>
          <a:p>
            <a:pPr lvl="1"/>
            <a:r>
              <a:rPr lang="en-US" dirty="0"/>
              <a:t>JSX elements can have multiple children, and they can be of different types (components, HTML elements, or text).</a:t>
            </a:r>
          </a:p>
          <a:p>
            <a:pPr lvl="1"/>
            <a:r>
              <a:rPr lang="en-US" dirty="0"/>
              <a:t>Nested JSX elements can also have their own props and attributes, which can be passed as usual.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25478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</a:rPr>
              <a:t>Event Handling in React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provides a consistent and declarative way to handle events within components.</a:t>
            </a:r>
          </a:p>
          <a:p>
            <a:pPr lvl="1"/>
            <a:r>
              <a:rPr lang="en-US" dirty="0"/>
              <a:t>Event handling in React follows a synthetic event system, where React abstracts away the differences between browser event implementations and provides a unified interface.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59103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Event Handlers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JSX, you can attach event handlers to elements using the </a:t>
            </a:r>
            <a:r>
              <a:rPr lang="en-US" dirty="0" err="1"/>
              <a:t>onEventName</a:t>
            </a:r>
            <a:r>
              <a:rPr lang="en-US" dirty="0"/>
              <a:t> attribute.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dirty="0"/>
              <a:t> for handling a click event. 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dirty="0"/>
              <a:t> for handling a change event.</a:t>
            </a:r>
          </a:p>
          <a:p>
            <a:r>
              <a:rPr lang="en-US" i="1" dirty="0"/>
              <a:t>Event handlers</a:t>
            </a:r>
            <a:r>
              <a:rPr lang="en-US" dirty="0"/>
              <a:t> in React are functions that are defined within the component. </a:t>
            </a:r>
          </a:p>
          <a:p>
            <a:pPr lvl="1"/>
            <a:r>
              <a:rPr lang="en-US" dirty="0"/>
              <a:t>Usually written as methods of the component class.</a:t>
            </a:r>
          </a:p>
          <a:p>
            <a:r>
              <a:rPr lang="en-US" dirty="0"/>
              <a:t>When defining event handler functions in a class component, you need to bind them to the component's instance explicitly. </a:t>
            </a:r>
          </a:p>
          <a:p>
            <a:pPr lvl="1"/>
            <a:r>
              <a:rPr lang="en-US" dirty="0"/>
              <a:t>Done in the constructor using the bind method or by using arrow function syntax for class properties.</a:t>
            </a:r>
          </a:p>
          <a:p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26984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Event Handlers (cont’d)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event handler functions receive an event object as an argument, which provides information about the event, such as the target element and event type.</a:t>
            </a:r>
          </a:p>
          <a:p>
            <a:r>
              <a:rPr lang="en-US" dirty="0"/>
              <a:t>Event handlers are often used to update the component's state. </a:t>
            </a:r>
          </a:p>
          <a:p>
            <a:pPr lvl="1"/>
            <a:r>
              <a:rPr lang="en-US" dirty="0"/>
              <a:t>You can call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setState</a:t>
            </a:r>
            <a:r>
              <a:rPr lang="en-US" dirty="0"/>
              <a:t> method within an event handler to update specific properties of the state.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preventDefault</a:t>
            </a:r>
            <a:r>
              <a:rPr lang="en-US" dirty="0"/>
              <a:t> method on the event object prevents the default behavior of certain events, such as form submissions or link clicks.</a:t>
            </a:r>
          </a:p>
          <a:p>
            <a:r>
              <a:rPr lang="en-US" dirty="0"/>
              <a:t>React handles event propagation in a consistent way by using synthetic events. </a:t>
            </a:r>
          </a:p>
          <a:p>
            <a:pPr lvl="1"/>
            <a:r>
              <a:rPr lang="en-US" dirty="0"/>
              <a:t>It follows a "top-down" approach, where events are first captured at the top-level component and then propagated down to the target element.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616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Object Properties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properties can be added to an object dynamically by assigning a value to a new key.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person.city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"New York";</a:t>
            </a:r>
          </a:p>
          <a:p>
            <a:r>
              <a:rPr lang="en-US" dirty="0"/>
              <a:t>Existing properties can be modified by assigning a new value to the corresponding key.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person.age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26;</a:t>
            </a:r>
          </a:p>
          <a:p>
            <a:r>
              <a:rPr lang="en-US" dirty="0"/>
              <a:t>Properties can also be deleted from an object using the delete keyword.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person.isStudent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5236206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43541"/>
                </a:solidFill>
                <a:effectLst/>
              </a:rPr>
              <a:t>Working with Lists of Items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Working with lists of items in React, you'll often need to dynamically render multiple elements based on an array of data. </a:t>
            </a:r>
          </a:p>
          <a:p>
            <a:r>
              <a:rPr lang="en-US" dirty="0"/>
              <a:t>Map Method: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 method in JavaScript allows you to iterate over an array and create a new array by performing some operations on each item. </a:t>
            </a:r>
          </a:p>
          <a:p>
            <a:pPr lvl="1"/>
            <a:r>
              <a:rPr lang="en-US" dirty="0"/>
              <a:t>In React, you can use map to dynamically render a list of elements.</a:t>
            </a:r>
          </a:p>
          <a:p>
            <a:r>
              <a:rPr lang="en-US" dirty="0"/>
              <a:t>Key Prop: When rendering a list of elements in React, each element should have a unique key prop. </a:t>
            </a:r>
          </a:p>
          <a:p>
            <a:pPr lvl="1"/>
            <a:r>
              <a:rPr lang="en-US" dirty="0"/>
              <a:t>The key helps React efficiently update and reconcile the list when it changes. </a:t>
            </a:r>
          </a:p>
          <a:p>
            <a:pPr lvl="2"/>
            <a:r>
              <a:rPr lang="en-US" dirty="0"/>
              <a:t>It should be a stable and unique identifier, such as an ID or a combination of properties from the item.</a:t>
            </a:r>
          </a:p>
          <a:p>
            <a:r>
              <a:rPr lang="en-US" dirty="0"/>
              <a:t>Render List: To render a list of items, you can map over the array and return JSX elements for each item. </a:t>
            </a:r>
          </a:p>
          <a:p>
            <a:pPr lvl="1"/>
            <a:r>
              <a:rPr lang="en-US" dirty="0"/>
              <a:t>Assign the key prop to each element using a unique value.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52407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8EDD-688C-3D89-23CE-0CF33AE895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A39A9-75C0-AE33-802A-09C2F785FF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039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React with Redux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Redux is state management for JavaScript applications, commonly used with React. </a:t>
            </a:r>
          </a:p>
          <a:p>
            <a:r>
              <a:rPr lang="en-US" dirty="0"/>
              <a:t>Provides a centralized state management solution that helps you manage and update application state in a predictable and consistent manner. </a:t>
            </a:r>
          </a:p>
          <a:p>
            <a:r>
              <a:rPr lang="en-US" dirty="0"/>
              <a:t>Redux follows the principles of Flux architecture and emphasizes a single source of truth for your application's state.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58138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Store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Redux store is the central repository of your application's state. </a:t>
            </a:r>
          </a:p>
          <a:p>
            <a:r>
              <a:rPr lang="en-US" dirty="0"/>
              <a:t>It holds the complete state tree of your application and provides methods to update and access the state.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4728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Actions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Actions are plain JavaScript objects that describe an event or intention to update the state. </a:t>
            </a:r>
          </a:p>
          <a:p>
            <a:r>
              <a:rPr lang="en-US" dirty="0"/>
              <a:t>They are dispatched to the Redux store and contain a type property that defines the action's purpose. </a:t>
            </a:r>
          </a:p>
          <a:p>
            <a:r>
              <a:rPr lang="en-US" dirty="0"/>
              <a:t>Actions can also include additional data payload.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22940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Reducers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Reducers are pure functions that specify how the application's state should change in response to dispatched actions. </a:t>
            </a:r>
          </a:p>
          <a:p>
            <a:r>
              <a:rPr lang="en-US" dirty="0"/>
              <a:t>They take the current state and an action as input and return a new state object. </a:t>
            </a:r>
          </a:p>
          <a:p>
            <a:r>
              <a:rPr lang="en-US" dirty="0"/>
              <a:t>Reducers should not modify the existing state; instead, they create a new state object based on the action and the current state.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03780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Dispatch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Dispatching an action is the process of sending an action to the Redux store. </a:t>
            </a:r>
          </a:p>
          <a:p>
            <a:r>
              <a:rPr lang="en-US" dirty="0"/>
              <a:t>The store then passes the action to the appropriate reducer, which updates the state accordingly.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45686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Store Subscription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subscribe to the Redux store to be notified of state changes.</a:t>
            </a:r>
          </a:p>
          <a:p>
            <a:r>
              <a:rPr lang="en-US" dirty="0"/>
              <a:t>When the state updates, subscribers are notified, and they can retrieve the updated state from the store.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40278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Middleware allows you to extend the functionality of Redux by intercepting dispatched actions before they reach the reducers.</a:t>
            </a:r>
          </a:p>
          <a:p>
            <a:r>
              <a:rPr lang="en-US" dirty="0"/>
              <a:t>Middleware can handle asynchronous actions, perform side effects, and modify actions or the store. </a:t>
            </a:r>
          </a:p>
          <a:p>
            <a:r>
              <a:rPr lang="en-US" dirty="0"/>
              <a:t>Popular Redux middleware includes Redux </a:t>
            </a:r>
            <a:r>
              <a:rPr lang="en-US" dirty="0" err="1"/>
              <a:t>Thunk</a:t>
            </a:r>
            <a:r>
              <a:rPr lang="en-US" dirty="0"/>
              <a:t> and Redux Saga.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99756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React-Redux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Redux is commonly used with React, where the React components are connected to the Redux store to access the application state and dispatch actions. </a:t>
            </a:r>
          </a:p>
          <a:p>
            <a:r>
              <a:rPr lang="en-US" dirty="0"/>
              <a:t>React-Redux is a popular library that provides integration between Redux and React components.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681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Retrieving an Object’s Keys and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Object.keys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method can be used to retrieve an array of all the keys (properties) of an object.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keys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Object.keys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(person);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method can be used to retrieve an array of all the values of an object's properties.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values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(person);</a:t>
            </a:r>
          </a:p>
        </p:txBody>
      </p:sp>
    </p:spTree>
    <p:extLst>
      <p:ext uri="{BB962C8B-B14F-4D97-AF65-F5344CB8AC3E}">
        <p14:creationId xmlns:p14="http://schemas.microsoft.com/office/powerpoint/2010/main" val="44376111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as a Design Pattern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Redux is built upon several design ideas that help shape its approach to state management in JavaScript applications.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97530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Source of Truth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Redux emphasizes having a single source of truth for your application's state. </a:t>
            </a:r>
          </a:p>
          <a:p>
            <a:r>
              <a:rPr lang="en-US" dirty="0"/>
              <a:t>This means that all state is stored in a single JavaScript object called the store. </a:t>
            </a:r>
          </a:p>
          <a:p>
            <a:r>
              <a:rPr lang="en-US" dirty="0"/>
              <a:t>This centralization makes it easier to manage and reason about the application's state.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6482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is Read-Only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Redux, state is immutable and should not be modified directly.</a:t>
            </a:r>
          </a:p>
          <a:p>
            <a:r>
              <a:rPr lang="en-US" dirty="0"/>
              <a:t>Instead, changes to the state are made by dispatching actions, which describe the desired state updates. </a:t>
            </a:r>
          </a:p>
          <a:p>
            <a:r>
              <a:rPr lang="en-US" dirty="0"/>
              <a:t>This ensures that state updates are predictable and easier to debug.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29887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are Made with Pure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Reducers in Redux are pure functions that take the current state and an action as inputs and return a new state. </a:t>
            </a:r>
          </a:p>
          <a:p>
            <a:r>
              <a:rPr lang="en-US" dirty="0"/>
              <a:t>They should not have any side effects or modify the existing state directly. </a:t>
            </a:r>
          </a:p>
          <a:p>
            <a:r>
              <a:rPr lang="en-US" dirty="0"/>
              <a:t>This functional programming approach allows for better testability, modularity, and code reusability.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34528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are Described with Actions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Actions in Redux are plain JavaScript objects that describe events or intentions to update the state. </a:t>
            </a:r>
          </a:p>
          <a:p>
            <a:r>
              <a:rPr lang="en-US" dirty="0"/>
              <a:t>They have a type property that defines the purpose of the action and can optionally carry additional data payload. </a:t>
            </a:r>
          </a:p>
          <a:p>
            <a:r>
              <a:rPr lang="en-US" dirty="0"/>
              <a:t>By explicitly defining actions, it becomes easier to understand and trace state changes in the application.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31445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Predictable State Updates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Redux follows a deterministic state update pattern. </a:t>
            </a:r>
          </a:p>
          <a:p>
            <a:r>
              <a:rPr lang="en-US" dirty="0"/>
              <a:t>Given the same state and action, the reducer should always produce the same new state. </a:t>
            </a:r>
          </a:p>
          <a:p>
            <a:r>
              <a:rPr lang="en-US" dirty="0"/>
              <a:t>This predictability makes it easier to understand how state changes occur and enables features like time-travel debugging.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14399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for Extensibility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Redux provides middleware as a way to extend its functionality.</a:t>
            </a:r>
          </a:p>
          <a:p>
            <a:r>
              <a:rPr lang="en-US" dirty="0"/>
              <a:t>Middleware sits between the dispatching of an action and the moment it reaches the reducer, allowing for additional processing, asynchronous actions, and other custom logic. </a:t>
            </a:r>
          </a:p>
          <a:p>
            <a:pPr lvl="1"/>
            <a:r>
              <a:rPr lang="en-US" dirty="0"/>
              <a:t>Popular Redux middleware includes Redux </a:t>
            </a:r>
            <a:r>
              <a:rPr lang="en-US" dirty="0" err="1"/>
              <a:t>Thunk</a:t>
            </a:r>
            <a:r>
              <a:rPr lang="en-US" dirty="0"/>
              <a:t> and Redux Saga.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15936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Redux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adhering to design ideas, Redux offers a structured and predictable approach to state management in JavaScript applications. </a:t>
            </a:r>
          </a:p>
          <a:p>
            <a:r>
              <a:rPr lang="en-US" dirty="0"/>
              <a:t>It promotes a clear separation of concerns, facilitates debugging, enables time-travel debugging, and provides a scalable solution for managing complex application state.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90778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8EDD-688C-3D89-23CE-0CF33AE895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A39A9-75C0-AE33-802A-09C2F785FF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5614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Router is a popular routing library for React applications. </a:t>
            </a:r>
          </a:p>
          <a:p>
            <a:r>
              <a:rPr lang="en-US" dirty="0"/>
              <a:t>It provides a way to handle routing and navigation within a React application, allowing you to create multiple pages or views and handle the rendering of different components based on the current URL.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22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Deleting a Property in a JavaScript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Delete a property from an object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 keyword followed by the object name and the property name.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objectName.propertyName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Deleting a property removes the key-value pair from the object, altering its structure.</a:t>
            </a:r>
          </a:p>
          <a:p>
            <a:pPr lvl="1"/>
            <a:r>
              <a:rPr lang="en-US" dirty="0"/>
              <a:t>When trying to delete a property that does not exist in the object, no error is thrown</a:t>
            </a:r>
          </a:p>
          <a:p>
            <a:pPr lvl="1"/>
            <a:r>
              <a:rPr lang="en-US" dirty="0"/>
              <a:t>After deletion, attempting to access the deleted property will return undefined.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 operator can also be used with bracket notation to delete a property with a dynamic or computed name.</a:t>
            </a:r>
          </a:p>
        </p:txBody>
      </p:sp>
    </p:spTree>
    <p:extLst>
      <p:ext uri="{BB962C8B-B14F-4D97-AF65-F5344CB8AC3E}">
        <p14:creationId xmlns:p14="http://schemas.microsoft.com/office/powerpoint/2010/main" val="253106839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Router provides several components that enable routing functionality. </a:t>
            </a:r>
          </a:p>
          <a:p>
            <a:r>
              <a:rPr lang="en-US" dirty="0"/>
              <a:t>The most commonly used ones are </a:t>
            </a:r>
            <a:r>
              <a:rPr lang="en-US" dirty="0" err="1"/>
              <a:t>BrowserRouter</a:t>
            </a:r>
            <a:r>
              <a:rPr lang="en-US" dirty="0"/>
              <a:t>, </a:t>
            </a:r>
            <a:r>
              <a:rPr lang="en-US" dirty="0" err="1"/>
              <a:t>HashRouter</a:t>
            </a:r>
            <a:r>
              <a:rPr lang="en-US" dirty="0"/>
              <a:t>, Route, Switch, Link, and Redirect.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57779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BrowserRouter</a:t>
            </a:r>
            <a:r>
              <a:rPr lang="en-US" dirty="0"/>
              <a:t> and </a:t>
            </a:r>
            <a:r>
              <a:rPr lang="en-US" dirty="0" err="1"/>
              <a:t>HashRouter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BrowserRouter</a:t>
            </a:r>
            <a:r>
              <a:rPr lang="en-US" dirty="0"/>
              <a:t> uses the HTML5 history API to manage routing, while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HashRouter</a:t>
            </a:r>
            <a:r>
              <a:rPr lang="en-US" dirty="0"/>
              <a:t> uses the hash portion of the URL.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BrowserRouter</a:t>
            </a:r>
            <a:r>
              <a:rPr lang="en-US" dirty="0"/>
              <a:t> is typically used in production environments, while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HashRouter</a:t>
            </a:r>
            <a:r>
              <a:rPr lang="en-US" dirty="0"/>
              <a:t> is useful for environments where server-side configuration is limited.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61389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Component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Route component defines a mapping between a URL path and a corresponding component to be rendered. </a:t>
            </a:r>
          </a:p>
          <a:p>
            <a:r>
              <a:rPr lang="en-US" dirty="0"/>
              <a:t>It allows you to specify the path and component using the "path" and "component" props.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36455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Component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dirty="0"/>
              <a:t> component is used to render only the first matching Route component. </a:t>
            </a:r>
          </a:p>
          <a:p>
            <a:r>
              <a:rPr lang="en-US" dirty="0"/>
              <a:t>It is useful when you have multiple Route components and want to render only the first one that matches the current URL.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40654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Component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r>
              <a:rPr lang="en-US" dirty="0"/>
              <a:t> component is used to create links to different routes in your application. </a:t>
            </a:r>
          </a:p>
          <a:p>
            <a:r>
              <a:rPr lang="en-US" dirty="0"/>
              <a:t>It provides a declarative way to navigate between pages without a full page refresh.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30326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 Component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Redirect</a:t>
            </a:r>
            <a:r>
              <a:rPr lang="en-US" dirty="0"/>
              <a:t> component allows you to redirect the user to a different route programmatically. </a:t>
            </a:r>
          </a:p>
          <a:p>
            <a:r>
              <a:rPr lang="en-US" dirty="0"/>
              <a:t>It is useful for handling scenarios such as authentication or protecting certain routes.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76925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Router supports nested routes, allowing you to define routes within routes. </a:t>
            </a:r>
          </a:p>
          <a:p>
            <a:r>
              <a:rPr lang="en-US" dirty="0"/>
              <a:t>This enables the creation of complex page structures with nested components and routes.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52594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Parameters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Router allows you to define dynamic segments in your route paths using parameters. </a:t>
            </a:r>
          </a:p>
          <a:p>
            <a:r>
              <a:rPr lang="en-US" dirty="0"/>
              <a:t>These parameters can be accessed in the component through the "match" prop.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77934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8EDD-688C-3D89-23CE-0CF33AE895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A39A9-75C0-AE33-802A-09C2F785FF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9847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43541"/>
                </a:solidFill>
                <a:effectLst/>
              </a:rPr>
              <a:t>Testing with Jest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Jest is a powerful and widely used JavaScript testing framework. </a:t>
            </a:r>
          </a:p>
          <a:p>
            <a:r>
              <a:rPr lang="en-US" dirty="0"/>
              <a:t>It provides a test runner, assertion utilities, and mocking capabilities out of the box. </a:t>
            </a:r>
          </a:p>
          <a:p>
            <a:r>
              <a:rPr lang="en-US" dirty="0"/>
              <a:t>Jest is known for its simplicity and ease of use, making it a popular choice for testing React applications.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976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Deleting a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person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name: "John",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age: 25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// Output: 25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// Output: undefined</a:t>
            </a:r>
          </a:p>
        </p:txBody>
      </p:sp>
    </p:spTree>
    <p:extLst>
      <p:ext uri="{BB962C8B-B14F-4D97-AF65-F5344CB8AC3E}">
        <p14:creationId xmlns:p14="http://schemas.microsoft.com/office/powerpoint/2010/main" val="48149435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Jest, write tests to validate component rendering, state changes, and user interactions.</a:t>
            </a:r>
          </a:p>
          <a:p>
            <a:r>
              <a:rPr lang="en-US" dirty="0"/>
              <a:t>Jest provides assertion methods to check expected component behavior.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40587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Reporting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Jest provides code coverage reporting out of the box. </a:t>
            </a:r>
          </a:p>
          <a:p>
            <a:r>
              <a:rPr lang="en-US" dirty="0"/>
              <a:t>You can generate coverage reports to identify areas of your codebase that lack test coverage. </a:t>
            </a:r>
          </a:p>
          <a:p>
            <a:r>
              <a:rPr lang="en-US" dirty="0"/>
              <a:t>This helps ensure that your tests are comprehensive and that your components are thoroughly tested.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443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Checks whether an object belongs to a particular class or constructor function.</a:t>
            </a:r>
          </a:p>
          <a:p>
            <a:pPr lvl="1"/>
            <a:r>
              <a:rPr lang="en-US" dirty="0"/>
              <a:t>Returns a </a:t>
            </a:r>
            <a:r>
              <a:rPr lang="en-US" dirty="0" err="1"/>
              <a:t>boolean</a:t>
            </a:r>
            <a:r>
              <a:rPr lang="en-US" dirty="0"/>
              <a:t> value (true or false) based on whether the object is an instance of the specified class or constructor.</a:t>
            </a:r>
          </a:p>
          <a:p>
            <a:r>
              <a:rPr lang="en-US" dirty="0"/>
              <a:t>Syntax: object </a:t>
            </a:r>
            <a:r>
              <a:rPr lang="en-US" dirty="0" err="1"/>
              <a:t>instanceof</a:t>
            </a:r>
            <a:r>
              <a:rPr lang="en-US" dirty="0"/>
              <a:t> constructor.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john = new Person(); console.log(john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Person); // Output: true</a:t>
            </a:r>
          </a:p>
          <a:p>
            <a:pPr lvl="1"/>
            <a:r>
              <a:rPr lang="en-US" dirty="0"/>
              <a:t>The constructor in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/>
              <a:t> expression refers to the constructor function or class to be checked against.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/>
              <a:t> operator checks the object's prototype chain to determine if the specified constructor is present in its prototype chain.</a:t>
            </a:r>
          </a:p>
          <a:p>
            <a:pPr lvl="1"/>
            <a:r>
              <a:rPr lang="en-US" dirty="0"/>
              <a:t>If the object is an instance of a subclass derived from the specified constructor,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/>
              <a:t> operator will still return true.</a:t>
            </a:r>
          </a:p>
        </p:txBody>
      </p:sp>
    </p:spTree>
    <p:extLst>
      <p:ext uri="{BB962C8B-B14F-4D97-AF65-F5344CB8AC3E}">
        <p14:creationId xmlns:p14="http://schemas.microsoft.com/office/powerpoint/2010/main" val="2895499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 {}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 extends Person {}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john = new Student();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console.log(john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Person); // Output: true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32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object being checked is null or undefined, the </a:t>
            </a:r>
            <a:r>
              <a:rPr lang="en-US" dirty="0" err="1"/>
              <a:t>instanceof</a:t>
            </a:r>
            <a:r>
              <a:rPr lang="en-US" dirty="0"/>
              <a:t> operator will always return false.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/>
              <a:t> operator can be used with built-in JavaScript constructors such as Array, Date, or custom constructor functions.</a:t>
            </a:r>
          </a:p>
          <a:p>
            <a:r>
              <a:rPr lang="en-US" dirty="0"/>
              <a:t>It is important to note that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/>
              <a:t> operator relies on the prototype chain and should not be used to check types of primitive values like strings, numbers, or </a:t>
            </a:r>
            <a:r>
              <a:rPr lang="en-US" dirty="0" err="1"/>
              <a:t>booleans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/>
              <a:t> operator can be helpful in determining the type of an object before performing specific operations or invoking methods that are specific to a particular class or constructor.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243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Constructor and Instance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constructor function in JavaScript is a special function used to create and initialize objects.</a:t>
            </a:r>
          </a:p>
          <a:p>
            <a:r>
              <a:rPr lang="en-US" dirty="0"/>
              <a:t>Constructor functions are defined using the function keyword followed by the function name, typically capitalized.</a:t>
            </a:r>
          </a:p>
        </p:txBody>
      </p:sp>
    </p:spTree>
    <p:extLst>
      <p:ext uri="{BB962C8B-B14F-4D97-AF65-F5344CB8AC3E}">
        <p14:creationId xmlns:p14="http://schemas.microsoft.com/office/powerpoint/2010/main" val="158291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8EDD-688C-3D89-23CE-0CF33AE895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A39A9-75C0-AE33-802A-09C2F785FF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18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Example: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Person(name, age)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this.name = name;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age;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320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constructor function is invoked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keyword, it creates a new instance of the object.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keyword creates an empty object, sets the object's internal prototype to the constructor's prototype, and binds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/>
              <a:t> keyword to the newly created object.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john = new Person('John', 25);</a:t>
            </a:r>
          </a:p>
        </p:txBody>
      </p:sp>
    </p:spTree>
    <p:extLst>
      <p:ext uri="{BB962C8B-B14F-4D97-AF65-F5344CB8AC3E}">
        <p14:creationId xmlns:p14="http://schemas.microsoft.com/office/powerpoint/2010/main" val="3987840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Constructor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 functions can have parameters that are used to initialize the object's properties.</a:t>
            </a:r>
          </a:p>
          <a:p>
            <a:r>
              <a:rPr lang="en-US" dirty="0"/>
              <a:t>Inside the constructor function,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/>
              <a:t> keyword refers to the newly created instance object.</a:t>
            </a:r>
          </a:p>
          <a:p>
            <a:r>
              <a:rPr lang="en-US" dirty="0"/>
              <a:t>Constructor functions can define properties and methods for the instance objects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/>
              <a:t> keyword.</a:t>
            </a:r>
          </a:p>
        </p:txBody>
      </p:sp>
    </p:spTree>
    <p:extLst>
      <p:ext uri="{BB962C8B-B14F-4D97-AF65-F5344CB8AC3E}">
        <p14:creationId xmlns:p14="http://schemas.microsoft.com/office/powerpoint/2010/main" val="1744652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Example: Constructor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Person(name, age)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this.name = name;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age;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this.introduce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console.log('My name is ' + this.name + ' and I am '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' years old.');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6488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Prototype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 functions can also have prototype methods, which are shared among all instances of the object.</a:t>
            </a:r>
          </a:p>
          <a:p>
            <a:r>
              <a:rPr lang="en-US" dirty="0"/>
              <a:t>Prototype methods are defined on the constructor's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dirty="0"/>
              <a:t> property.</a:t>
            </a:r>
          </a:p>
        </p:txBody>
      </p:sp>
    </p:spTree>
    <p:extLst>
      <p:ext uri="{BB962C8B-B14F-4D97-AF65-F5344CB8AC3E}">
        <p14:creationId xmlns:p14="http://schemas.microsoft.com/office/powerpoint/2010/main" val="1186867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Example: Prototype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Person.prototype.greet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console.log('Hello!');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41018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Instance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Instance objects are created using constructor functions and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keyword.</a:t>
            </a:r>
          </a:p>
          <a:p>
            <a:r>
              <a:rPr lang="en-US" dirty="0"/>
              <a:t>Each instance object is independent and has its own set of properties and methods.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john = new Person('John', 25);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const jane = new Person('Jane', 30);</a:t>
            </a:r>
          </a:p>
        </p:txBody>
      </p:sp>
    </p:spTree>
    <p:extLst>
      <p:ext uri="{BB962C8B-B14F-4D97-AF65-F5344CB8AC3E}">
        <p14:creationId xmlns:p14="http://schemas.microsoft.com/office/powerpoint/2010/main" val="4260512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Instance Objects,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Instance objects inherit properties and methods from the constructor's prototype object.</a:t>
            </a:r>
          </a:p>
          <a:p>
            <a:r>
              <a:rPr lang="en-US" dirty="0"/>
              <a:t>They can access and utilize both their own instance-specific properties and the shared prototype properties.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john.introduce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// Output: "My name is John and I am 25 years old."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john.greet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// Output: "Hello!"</a:t>
            </a:r>
          </a:p>
        </p:txBody>
      </p:sp>
    </p:spTree>
    <p:extLst>
      <p:ext uri="{BB962C8B-B14F-4D97-AF65-F5344CB8AC3E}">
        <p14:creationId xmlns:p14="http://schemas.microsoft.com/office/powerpoint/2010/main" val="3572822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Changes made 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dirty="0"/>
              <a:t> object affect all instances of the object.</a:t>
            </a:r>
          </a:p>
          <a:p>
            <a:r>
              <a:rPr lang="en-US" dirty="0"/>
              <a:t>However, modifications to instance-specific properties do not affect other instances.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97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Person.prototype.species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'Human'; // All instances share this property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john.species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// Output: "Human"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jane.species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// Output: "Human"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john.species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'Modified'; // This only affects the john instance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john.species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// Output: "Modified"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jane.species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// Output: "Human"</a:t>
            </a:r>
          </a:p>
        </p:txBody>
      </p:sp>
    </p:spTree>
    <p:extLst>
      <p:ext uri="{BB962C8B-B14F-4D97-AF65-F5344CB8AC3E}">
        <p14:creationId xmlns:p14="http://schemas.microsoft.com/office/powerpoint/2010/main" val="188107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JavaScript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Objects in JavaScript are fundamental data structures used to store and manipulate data.</a:t>
            </a:r>
          </a:p>
          <a:p>
            <a:pPr lvl="1"/>
            <a:r>
              <a:rPr lang="en-US" dirty="0"/>
              <a:t>An object is a collection of key-value pairs, where each key is a string (or symbol) and each value can be of any data type.</a:t>
            </a:r>
          </a:p>
          <a:p>
            <a:r>
              <a:rPr lang="en-US" dirty="0"/>
              <a:t>Objects can be created using the object literal syntax, which involves enclosing key-value pairs in curly braces.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person = { name: "John", age: 25,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isStudent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true };</a:t>
            </a:r>
          </a:p>
          <a:p>
            <a:r>
              <a:rPr lang="en-US" dirty="0"/>
              <a:t>The keys in an object are also known as properties, and the values associated with the properties can be accessed using dot notation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objectName.propertyName</a:t>
            </a:r>
            <a:r>
              <a:rPr lang="en-US" dirty="0"/>
              <a:t>) or bracket notation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console.log(person.name); // Output: "John"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29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Constructor-Level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Constructor-level properties are properties that are defined directly on the constructor function itself, rather than on individual instances created from the constructor.</a:t>
            </a:r>
          </a:p>
          <a:p>
            <a:pPr lvl="1"/>
            <a:r>
              <a:rPr lang="en-US" dirty="0"/>
              <a:t>These properties are shared among all instances created from the same constructor function.</a:t>
            </a:r>
          </a:p>
          <a:p>
            <a:r>
              <a:rPr lang="en-US" dirty="0"/>
              <a:t>Typically defined on the constructor's prototype object or directly on the constructor function itself.</a:t>
            </a:r>
          </a:p>
          <a:p>
            <a:r>
              <a:rPr lang="en-US" dirty="0"/>
              <a:t>Useful for defining default values or shared behavior for instances created from the constructor.</a:t>
            </a:r>
          </a:p>
        </p:txBody>
      </p:sp>
    </p:spTree>
    <p:extLst>
      <p:ext uri="{BB962C8B-B14F-4D97-AF65-F5344CB8AC3E}">
        <p14:creationId xmlns:p14="http://schemas.microsoft.com/office/powerpoint/2010/main" val="29955154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Example: Constructor-Level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Person(name, age)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this.name = name;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age;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Person.prototype.species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'Human'; // Constructor-level property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john = new Person('John', 25);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jane = new Person('Jane', 30);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john.species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// Output: "Human"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jane.species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// Output: "Human"</a:t>
            </a:r>
          </a:p>
        </p:txBody>
      </p:sp>
    </p:spTree>
    <p:extLst>
      <p:ext uri="{BB962C8B-B14F-4D97-AF65-F5344CB8AC3E}">
        <p14:creationId xmlns:p14="http://schemas.microsoft.com/office/powerpoint/2010/main" val="190739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are First Class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JavaScript, functions are considered first-class objects, which means they can be treated like any other value or object.</a:t>
            </a:r>
          </a:p>
          <a:p>
            <a:r>
              <a:rPr lang="en-US" dirty="0"/>
              <a:t>Functions can be assigned to variables, stored in data structures, passed as arguments to other functions, and returned as values from functions.</a:t>
            </a:r>
          </a:p>
          <a:p>
            <a:r>
              <a:rPr lang="en-US" dirty="0"/>
              <a:t>Functions can be defined using function declarations or function expressions.</a:t>
            </a:r>
          </a:p>
          <a:p>
            <a:r>
              <a:rPr lang="en-US" dirty="0"/>
              <a:t>Function declarations are hoisted, meaning they can be called before they are defined in the code.</a:t>
            </a:r>
          </a:p>
          <a:p>
            <a:r>
              <a:rPr lang="en-US" dirty="0"/>
              <a:t>Function expressions are created by assigning a function to a variable or property.</a:t>
            </a:r>
          </a:p>
        </p:txBody>
      </p:sp>
    </p:spTree>
    <p:extLst>
      <p:ext uri="{BB962C8B-B14F-4D97-AF65-F5344CB8AC3E}">
        <p14:creationId xmlns:p14="http://schemas.microsoft.com/office/powerpoint/2010/main" val="50048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Function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can be passed as arguments to other functions, enabling higher-order functions.</a:t>
            </a:r>
          </a:p>
          <a:p>
            <a:r>
              <a:rPr lang="en-US" dirty="0"/>
              <a:t>Higher-order functions are functions that accept other functions as parameters or return functions as results.</a:t>
            </a:r>
          </a:p>
          <a:p>
            <a:r>
              <a:rPr lang="en-US" dirty="0"/>
              <a:t>Functions can be returned from other functions, allowing the creation of closures and the concept of function factories.</a:t>
            </a:r>
          </a:p>
          <a:p>
            <a:r>
              <a:rPr lang="en-US" dirty="0"/>
              <a:t>Closures are functions that have access to variables from their outer scope even after the outer function has finished executing.</a:t>
            </a:r>
          </a:p>
        </p:txBody>
      </p:sp>
    </p:spTree>
    <p:extLst>
      <p:ext uri="{BB962C8B-B14F-4D97-AF65-F5344CB8AC3E}">
        <p14:creationId xmlns:p14="http://schemas.microsoft.com/office/powerpoint/2010/main" val="438706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JavaScript, a closure is created when a function is defined within another function and has access to the outer function's variables, even after the outer function has finished executing.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Closures allow functions to retain and access the variables of their parent or outer functions, even when they are called or executed in a different scope.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Closures are created with a function and the lexical environment in which that function was declared.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lexical environment consists of all the variables, functions, and scopes that were in scope at the time the closure was created.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Closures are often used to create private variables and encapsulation in JavaScript, as the variables within a closure are not accessible from outside the closure.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32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Closures?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By using closures, you can create functions that have access to specific variables and maintain their state between invocations.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Closures are memory efficient because they allow variables to be preserved in memory only as long as they are needed by the inner function.</a:t>
            </a:r>
          </a:p>
        </p:txBody>
      </p:sp>
    </p:spTree>
    <p:extLst>
      <p:ext uri="{BB962C8B-B14F-4D97-AF65-F5344CB8AC3E}">
        <p14:creationId xmlns:p14="http://schemas.microsoft.com/office/powerpoint/2010/main" val="2039783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Immediately Invoked Function Expression (IIFE)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Immediately Invoked Function Expression (IIFE) is a JavaScript function that is executed immediately after it is defined. </a:t>
            </a:r>
          </a:p>
          <a:p>
            <a:r>
              <a:rPr lang="en-US" dirty="0"/>
              <a:t>It is commonly used to create a private scope for variables and functions, preventing them from polluting the global scope.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9173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IIFE 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IIFE is a function expression that is wrapped in parentheses and immediately invoked using parentheses or function call syntax.</a:t>
            </a:r>
          </a:p>
          <a:p>
            <a:r>
              <a:rPr lang="en-US" dirty="0"/>
              <a:t>The primary purpose of an IIFE is to create a new scope for variables and functions, keeping them separate from the global scope.</a:t>
            </a:r>
          </a:p>
          <a:p>
            <a:r>
              <a:rPr lang="en-US" dirty="0"/>
              <a:t>By encapsulating code within an IIFE, you can avoid naming conflicts and unintended modifications to variables in the global scope.</a:t>
            </a:r>
          </a:p>
          <a:p>
            <a:r>
              <a:rPr lang="en-US" dirty="0"/>
              <a:t>The basic syntax of an IIFE involves defining an anonymous function expression and immediately invoking it.</a:t>
            </a:r>
          </a:p>
        </p:txBody>
      </p:sp>
    </p:spTree>
    <p:extLst>
      <p:ext uri="{BB962C8B-B14F-4D97-AF65-F5344CB8AC3E}">
        <p14:creationId xmlns:p14="http://schemas.microsoft.com/office/powerpoint/2010/main" val="2116928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IIFE Key Points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IIFE is created using a function expression, meaning the function is not given a name and is assigned to a variable or directly invoked.</a:t>
            </a:r>
          </a:p>
          <a:p>
            <a:r>
              <a:rPr lang="en-US" dirty="0"/>
              <a:t>Immediately after defining the function expression, it is invoked by adding parentheses or a function call after the closing parenthesis.</a:t>
            </a:r>
          </a:p>
          <a:p>
            <a:r>
              <a:rPr lang="en-US" dirty="0"/>
              <a:t>Variables declared within the IIFE are local to the function's scope and cannot be accessed from outside the IIFE.</a:t>
            </a:r>
          </a:p>
        </p:txBody>
      </p:sp>
    </p:spTree>
    <p:extLst>
      <p:ext uri="{BB962C8B-B14F-4D97-AF65-F5344CB8AC3E}">
        <p14:creationId xmlns:p14="http://schemas.microsoft.com/office/powerpoint/2010/main" val="1846648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8EDD-688C-3D89-23CE-0CF33AE895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ES6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A39A9-75C0-AE33-802A-09C2F785FF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01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JavaScript Objects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properties can be added to an object dynamically by assigning a value to a new key.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person.city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"New York";</a:t>
            </a:r>
          </a:p>
          <a:p>
            <a:r>
              <a:rPr lang="en-US" dirty="0"/>
              <a:t>Properties can be deleted from an object using the delete keyword.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person.isStudent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Objects can also have methods, which are functions that are associated with the object and can be called using dot notation.</a:t>
            </a:r>
          </a:p>
          <a:p>
            <a:r>
              <a:rPr lang="en-US" dirty="0"/>
              <a:t>JavaScript has built-in objects such as Math, Date, and Array, which provide useful properties and methods for performing specific operations.</a:t>
            </a:r>
          </a:p>
        </p:txBody>
      </p:sp>
    </p:spTree>
    <p:extLst>
      <p:ext uri="{BB962C8B-B14F-4D97-AF65-F5344CB8AC3E}">
        <p14:creationId xmlns:p14="http://schemas.microsoft.com/office/powerpoint/2010/main" val="29882664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0" i="0" dirty="0" err="1">
                <a:solidFill>
                  <a:srgbClr val="343541"/>
                </a:solidFill>
                <a:effectLst/>
              </a:rPr>
              <a:t>Transpiling</a:t>
            </a:r>
            <a:r>
              <a:rPr lang="en-US" b="0" i="0" dirty="0">
                <a:solidFill>
                  <a:srgbClr val="343541"/>
                </a:solidFill>
                <a:effectLst/>
              </a:rPr>
              <a:t> ES6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374151"/>
                </a:solidFill>
                <a:effectLst/>
              </a:rPr>
              <a:t>Transpiling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ES6 (ECMAScript 2015) code allows you to write modern JavaScript code and convert it into a backward-compatible version that can run in older environments that don't support ES6 features.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</a:rPr>
              <a:t>One popular tool for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transpiling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ES6 is Babel.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4638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74151"/>
                </a:solidFill>
              </a:rPr>
              <a:t>T</a:t>
            </a:r>
            <a:r>
              <a:rPr lang="en-US" b="0" i="0" dirty="0">
                <a:solidFill>
                  <a:srgbClr val="374151"/>
                </a:solidFill>
                <a:effectLst/>
              </a:rPr>
              <a:t>he </a:t>
            </a:r>
            <a:r>
              <a:rPr lang="en-US" b="0" i="0" dirty="0">
                <a:solidFill>
                  <a:srgbClr val="374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and </a:t>
            </a:r>
            <a:r>
              <a:rPr lang="en-US" b="0" i="0" dirty="0">
                <a:solidFill>
                  <a:srgbClr val="374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keywords were introduced in ES6 as alternatives to the traditional </a:t>
            </a:r>
            <a:r>
              <a:rPr lang="en-US" b="0" i="0" dirty="0">
                <a:solidFill>
                  <a:srgbClr val="374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keyword for declaring variables.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</a:rPr>
              <a:t>They offer block-level scoping and provide more control over variable assignment and reassignment.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14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43541"/>
                </a:solidFill>
              </a:rPr>
              <a:t>Arrow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</a:rPr>
              <a:t>Arrow functions are a concise syntax for writing function expressions in JavaScript. They were introduced in ES6 and provide a shorter and more expressive way to define functions.</a:t>
            </a:r>
          </a:p>
          <a:p>
            <a:pPr lvl="1"/>
            <a:r>
              <a:rPr lang="en-US" dirty="0">
                <a:solidFill>
                  <a:srgbClr val="374151"/>
                </a:solidFill>
              </a:rPr>
              <a:t>A</a:t>
            </a:r>
            <a:r>
              <a:rPr lang="en-US" b="0" i="0" dirty="0">
                <a:solidFill>
                  <a:srgbClr val="374151"/>
                </a:solidFill>
                <a:effectLst/>
              </a:rPr>
              <a:t>llow you to write shorter function expressions.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</a:rPr>
              <a:t> If the function body consists of a single expression, the arrow function automatically returns the result of that expression without needing an explicit return statement.  </a:t>
            </a:r>
          </a:p>
          <a:p>
            <a:pPr lvl="1"/>
            <a:r>
              <a:rPr lang="en-US" dirty="0"/>
              <a:t>Arrow functions do not have their own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/>
              <a:t> value but inherit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/>
              <a:t> value from the surrounding scope.</a:t>
            </a:r>
          </a:p>
          <a:p>
            <a:pPr lvl="1"/>
            <a:r>
              <a:rPr lang="en-US" dirty="0"/>
              <a:t>Arrow functions do not have their own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lang="en-US" dirty="0"/>
              <a:t> object. </a:t>
            </a:r>
          </a:p>
          <a:p>
            <a:pPr lvl="2"/>
            <a:r>
              <a:rPr lang="en-US" dirty="0"/>
              <a:t>Use the rest parameters syntax (...) to gather function arguments.</a:t>
            </a:r>
          </a:p>
        </p:txBody>
      </p:sp>
    </p:spTree>
    <p:extLst>
      <p:ext uri="{BB962C8B-B14F-4D97-AF65-F5344CB8AC3E}">
        <p14:creationId xmlns:p14="http://schemas.microsoft.com/office/powerpoint/2010/main" val="3832854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Spread Operator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spread operator is a powerful feature introduced in ES6 (ECMAScript 2015) that allows an </a:t>
            </a:r>
            <a:r>
              <a:rPr lang="en-US" dirty="0" err="1"/>
              <a:t>iterable</a:t>
            </a:r>
            <a:r>
              <a:rPr lang="en-US" dirty="0"/>
              <a:t> (such as an array or a string) to be expanded in places where multiple elements or arguments are expected.</a:t>
            </a:r>
          </a:p>
          <a:p>
            <a:r>
              <a:rPr lang="en-US" dirty="0"/>
              <a:t>The spread operator can be used to expand an array into individual elements. </a:t>
            </a:r>
          </a:p>
          <a:p>
            <a:r>
              <a:rPr lang="en-US" dirty="0"/>
              <a:t>The spread operator can be used to create a shallow copy of an array or an object. </a:t>
            </a:r>
          </a:p>
          <a:p>
            <a:pPr lvl="1"/>
            <a:r>
              <a:rPr lang="en-US" dirty="0"/>
              <a:t>This is useful to avoid mutating the original array or object.</a:t>
            </a:r>
          </a:p>
          <a:p>
            <a:r>
              <a:rPr lang="en-US" dirty="0"/>
              <a:t>The spread operator can be used to pass elements of an array as individual arguments to a function.</a:t>
            </a:r>
          </a:p>
          <a:p>
            <a:r>
              <a:rPr lang="en-US" dirty="0"/>
              <a:t>The spread operator can also be used to split a string into individual characters.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999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343541"/>
                </a:solidFill>
              </a:rPr>
              <a:t>ES6 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</a:rPr>
              <a:t>ES6 introduced a new syntax for defining classes in JavaScript, providing a more convenient and object-oriented approach to structuring and organizing code. </a:t>
            </a:r>
          </a:p>
          <a:p>
            <a:r>
              <a:rPr lang="en-US" b="0" i="1" dirty="0">
                <a:solidFill>
                  <a:srgbClr val="374151"/>
                </a:solidFill>
                <a:effectLst/>
              </a:rPr>
              <a:t>Classes in ES6 are syntactic sugar over the prototype-based inheritance model of JavaScript.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176986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</a:t>
            </a:r>
            <a:r>
              <a:rPr lang="en-US" dirty="0">
                <a:solidFill>
                  <a:srgbClr val="343541"/>
                </a:solidFill>
              </a:rPr>
              <a:t>ES6 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</a:rPr>
              <a:t>In JavaScript, classes can be declared using the </a:t>
            </a:r>
            <a:r>
              <a:rPr lang="en-US" b="0" i="0" dirty="0">
                <a:solidFill>
                  <a:srgbClr val="374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keyword.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</a:rPr>
              <a:t>The class declaration syntax provides a cleaner and more structured way to define classes and their associated methods and properties.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670450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343541"/>
                </a:solidFill>
              </a:rPr>
              <a:t>ES6 </a:t>
            </a:r>
            <a:r>
              <a:rPr lang="en-US" b="0" i="0" dirty="0">
                <a:solidFill>
                  <a:srgbClr val="343541"/>
                </a:solidFill>
                <a:effectLst/>
              </a:rPr>
              <a:t>Static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</a:rPr>
              <a:t>In JavaScript classes, static methods are methods that are associated with the class itself, rather than with instances of the class.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</a:rPr>
              <a:t>They are defined on the class itself and can be called directly on the class without the need for creating an instance.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</a:rPr>
              <a:t>Static methods are useful for defining utility functions or operations that are not specific to individual instances. 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304300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343541"/>
                </a:solidFill>
              </a:rPr>
              <a:t>ES6 Class Inheritance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</a:rPr>
              <a:t>In JavaScript, classes support inheritance with the </a:t>
            </a:r>
            <a:r>
              <a:rPr lang="en-US" b="0" i="0" dirty="0">
                <a:solidFill>
                  <a:srgbClr val="374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keyword.</a:t>
            </a:r>
          </a:p>
          <a:p>
            <a:r>
              <a:rPr lang="en-US" dirty="0">
                <a:solidFill>
                  <a:srgbClr val="374151"/>
                </a:solidFill>
              </a:rPr>
              <a:t>This can only be used once per class.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112869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8EDD-688C-3D89-23CE-0CF33AE895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A39A9-75C0-AE33-802A-09C2F785FF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827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What is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React is a JavaScript library for building user interfaces in web applications.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enables developers to create reusable UI components.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React follows a component-based architecture.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Components allow for modular and independent UI development.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React uses a virtual DOM to optimize rendering performance.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efficiently updates and renders components based on data or state changes.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React was developed by Facebook.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has gained widespread adoption in the web development community.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53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JavaScript Objects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person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name: "John",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function()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console.log("Hello, " + this.name + "!");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person.sayHello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// Output: "Hello, John!"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7641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 Model: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React component model provides a modular and reusable approach to building user interfaces, simplifying the development and maintenance of complex applications.</a:t>
            </a:r>
          </a:p>
          <a:p>
            <a:r>
              <a:rPr lang="en-US" dirty="0"/>
              <a:t>Components are modular and independent units of UI.</a:t>
            </a:r>
          </a:p>
          <a:p>
            <a:pPr lvl="1"/>
            <a:r>
              <a:rPr lang="en-US" dirty="0"/>
              <a:t>Can be functional components or class components.</a:t>
            </a:r>
          </a:p>
          <a:p>
            <a:r>
              <a:rPr lang="en-US" dirty="0"/>
              <a:t>Functional components</a:t>
            </a:r>
          </a:p>
          <a:p>
            <a:pPr lvl="1"/>
            <a:r>
              <a:rPr lang="en-US" dirty="0"/>
              <a:t>Defined as JavaScript functions.</a:t>
            </a:r>
          </a:p>
          <a:p>
            <a:pPr lvl="2"/>
            <a:r>
              <a:rPr lang="en-US" dirty="0"/>
              <a:t>Receive props as input and return a React element.</a:t>
            </a:r>
          </a:p>
          <a:p>
            <a:r>
              <a:rPr lang="en-US" dirty="0"/>
              <a:t>Class components</a:t>
            </a:r>
          </a:p>
          <a:p>
            <a:pPr lvl="1"/>
            <a:r>
              <a:rPr lang="en-US" dirty="0"/>
              <a:t>Defined as ES6 classes that extend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Can manage state and utilize lifecycle methods.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886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 Model: 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Inputs passed to components for customization.</a:t>
            </a:r>
          </a:p>
          <a:p>
            <a:r>
              <a:rPr lang="en-US" dirty="0"/>
              <a:t>Read-only and cannot be modified within the component.</a:t>
            </a:r>
          </a:p>
        </p:txBody>
      </p:sp>
    </p:spTree>
    <p:extLst>
      <p:ext uri="{BB962C8B-B14F-4D97-AF65-F5344CB8AC3E}">
        <p14:creationId xmlns:p14="http://schemas.microsoft.com/office/powerpoint/2010/main" val="2804471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 Model: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Represents internal data and component state.</a:t>
            </a:r>
          </a:p>
          <a:p>
            <a:r>
              <a:rPr lang="en-US" dirty="0"/>
              <a:t>Managed within class components or functional components using React Hooks.</a:t>
            </a:r>
          </a:p>
        </p:txBody>
      </p:sp>
    </p:spTree>
    <p:extLst>
      <p:ext uri="{BB962C8B-B14F-4D97-AF65-F5344CB8AC3E}">
        <p14:creationId xmlns:p14="http://schemas.microsoft.com/office/powerpoint/2010/main" val="29372430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React Component Model: Virtual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 DOM minimizes direct manipulation of the browser DOM.</a:t>
            </a:r>
          </a:p>
          <a:p>
            <a:r>
              <a:rPr lang="en-US" dirty="0"/>
              <a:t>Efficiently updates the UI by comparing previous and new component states.</a:t>
            </a:r>
          </a:p>
        </p:txBody>
      </p:sp>
    </p:spTree>
    <p:extLst>
      <p:ext uri="{BB962C8B-B14F-4D97-AF65-F5344CB8AC3E}">
        <p14:creationId xmlns:p14="http://schemas.microsoft.com/office/powerpoint/2010/main" val="40651133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 Model: Component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can be structured in a hierarchical manner.</a:t>
            </a:r>
          </a:p>
          <a:p>
            <a:r>
              <a:rPr lang="en-US" dirty="0"/>
              <a:t>Parent components contain child components for composition.</a:t>
            </a:r>
          </a:p>
        </p:txBody>
      </p:sp>
    </p:spTree>
    <p:extLst>
      <p:ext uri="{BB962C8B-B14F-4D97-AF65-F5344CB8AC3E}">
        <p14:creationId xmlns:p14="http://schemas.microsoft.com/office/powerpoint/2010/main" val="9288475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 Model: Lifecycle Methods for Class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like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componentDidMount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componentDidUpdate</a:t>
            </a:r>
            <a:r>
              <a:rPr lang="en-US" dirty="0"/>
              <a:t>.</a:t>
            </a:r>
          </a:p>
          <a:p>
            <a:r>
              <a:rPr lang="en-US" dirty="0"/>
              <a:t>Used for actions at specific points in the component's lifecycle.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075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 Model: Hooks for Functional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Introduced in React 16.8 for functional components.</a:t>
            </a:r>
          </a:p>
          <a:p>
            <a:r>
              <a:rPr lang="en-US" dirty="0"/>
              <a:t>Manage state and use lifecycle methods without writing a class.</a:t>
            </a:r>
          </a:p>
        </p:txBody>
      </p:sp>
    </p:spTree>
    <p:extLst>
      <p:ext uri="{BB962C8B-B14F-4D97-AF65-F5344CB8AC3E}">
        <p14:creationId xmlns:p14="http://schemas.microsoft.com/office/powerpoint/2010/main" val="37184869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What React is Not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React is not a framework:</a:t>
            </a:r>
          </a:p>
          <a:p>
            <a:pPr lvl="1"/>
            <a:r>
              <a:rPr lang="en-US" dirty="0"/>
              <a:t>Focuses primarily on the view layer.</a:t>
            </a:r>
          </a:p>
          <a:p>
            <a:pPr lvl="1"/>
            <a:r>
              <a:rPr lang="en-US" dirty="0"/>
              <a:t>Doesn't provide </a:t>
            </a:r>
            <a:r>
              <a:rPr lang="en-US" i="1" dirty="0"/>
              <a:t>built-in</a:t>
            </a:r>
            <a:r>
              <a:rPr lang="en-US" dirty="0"/>
              <a:t> solutions for routing, state management, or form handling.</a:t>
            </a:r>
          </a:p>
          <a:p>
            <a:r>
              <a:rPr lang="en-US" dirty="0"/>
              <a:t>- React is not a programming language:</a:t>
            </a:r>
          </a:p>
          <a:p>
            <a:pPr lvl="1"/>
            <a:r>
              <a:rPr lang="en-US" dirty="0"/>
              <a:t>It is a library written in JavaScript.</a:t>
            </a:r>
          </a:p>
          <a:p>
            <a:pPr lvl="1"/>
            <a:r>
              <a:rPr lang="en-US" dirty="0"/>
              <a:t>It provides a declarative syntax and APIs for creating and managing UI components within JavaScript.</a:t>
            </a:r>
          </a:p>
          <a:p>
            <a:r>
              <a:rPr lang="en-US" dirty="0"/>
              <a:t>React is not a replacement for JavaScript:</a:t>
            </a:r>
          </a:p>
          <a:p>
            <a:pPr lvl="1"/>
            <a:r>
              <a:rPr lang="en-US" dirty="0"/>
              <a:t>Built using JavaScript and relies on JavaScript as the underlying programming language.</a:t>
            </a:r>
          </a:p>
          <a:p>
            <a:pPr lvl="2"/>
            <a:r>
              <a:rPr lang="en-US" dirty="0"/>
              <a:t>Enhances UI development but doesn't replace the need for JavaScript.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642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What You Will </a:t>
            </a:r>
            <a:r>
              <a:rPr lang="en-US" i="1" dirty="0"/>
              <a:t>Not</a:t>
            </a:r>
            <a:r>
              <a:rPr lang="en-US" dirty="0"/>
              <a:t> Find in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Opinionated framework features:</a:t>
            </a:r>
          </a:p>
          <a:p>
            <a:pPr lvl="1"/>
            <a:r>
              <a:rPr lang="en-US" dirty="0"/>
              <a:t>React is not a comprehensive framework like Angular or Ember, so it does not include built-in features for routing, form handling, or state management. These functionalities can be implemented using additional libraries or frameworks alongside React.</a:t>
            </a:r>
          </a:p>
          <a:p>
            <a:r>
              <a:rPr lang="en-US" dirty="0"/>
              <a:t>Built-in server-side rendering:</a:t>
            </a:r>
          </a:p>
          <a:p>
            <a:pPr lvl="1"/>
            <a:r>
              <a:rPr lang="en-US" dirty="0"/>
              <a:t>React itself does not provide built-in server-side rendering capabilities. </a:t>
            </a:r>
          </a:p>
          <a:p>
            <a:r>
              <a:rPr lang="en-US" dirty="0"/>
              <a:t>Complete backend functionality:</a:t>
            </a:r>
          </a:p>
          <a:p>
            <a:pPr lvl="1"/>
            <a:r>
              <a:rPr lang="en-US" dirty="0"/>
              <a:t>React focuses on the front-end user interface and does not provide specific functionality for backend operations. Developers need to integrate React with a backend technology stack or APIs to handle server-side logic and data storage.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2371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Motivations for Creating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Efficiency in UI updates</a:t>
            </a:r>
          </a:p>
          <a:p>
            <a:pPr lvl="1"/>
            <a:r>
              <a:rPr lang="en-US" dirty="0"/>
              <a:t>Virtual DOM and reconciliation algorithm for efficient updates.</a:t>
            </a:r>
          </a:p>
          <a:p>
            <a:pPr lvl="1"/>
            <a:r>
              <a:rPr lang="en-US" dirty="0"/>
              <a:t>Improved performance by updating only necessary parts of the UI.</a:t>
            </a:r>
          </a:p>
          <a:p>
            <a:r>
              <a:rPr lang="en-US" dirty="0"/>
              <a:t>Reusability and modularity</a:t>
            </a:r>
          </a:p>
          <a:p>
            <a:pPr lvl="1"/>
            <a:r>
              <a:rPr lang="en-US" dirty="0"/>
              <a:t>Component-based architecture for creating reusable UI components.</a:t>
            </a:r>
          </a:p>
          <a:p>
            <a:r>
              <a:rPr lang="en-US" dirty="0"/>
              <a:t>Declarative syntax:</a:t>
            </a:r>
          </a:p>
          <a:p>
            <a:pPr lvl="1"/>
            <a:r>
              <a:rPr lang="en-US" dirty="0"/>
              <a:t>Describing the desired UI state rather than manually manipulating the UI.</a:t>
            </a:r>
          </a:p>
          <a:p>
            <a:r>
              <a:rPr lang="en-US" dirty="0"/>
              <a:t>Unidirectional data flow:</a:t>
            </a:r>
          </a:p>
          <a:p>
            <a:pPr lvl="1"/>
            <a:r>
              <a:rPr lang="en-US" dirty="0"/>
              <a:t>Data flows from parent components to child components.</a:t>
            </a:r>
          </a:p>
          <a:p>
            <a:pPr lvl="1"/>
            <a:r>
              <a:rPr lang="en-US" dirty="0"/>
              <a:t>Improved predictability and maintainability.</a:t>
            </a:r>
          </a:p>
        </p:txBody>
      </p:sp>
    </p:spTree>
    <p:extLst>
      <p:ext uri="{BB962C8B-B14F-4D97-AF65-F5344CB8AC3E}">
        <p14:creationId xmlns:p14="http://schemas.microsoft.com/office/powerpoint/2010/main" val="258590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Constructor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 functions are one way to create and initialize objects in JavaScript.</a:t>
            </a:r>
          </a:p>
          <a:p>
            <a:pPr lvl="1"/>
            <a:r>
              <a:rPr lang="en-US" dirty="0"/>
              <a:t>Defined using a function declaration or function expression, typically starting with a capital letter to distinguish them from regular functions.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Person(name, age) { this.name = name;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age; }</a:t>
            </a:r>
          </a:p>
          <a:p>
            <a:r>
              <a:rPr lang="en-US" dirty="0"/>
              <a:t>Constructor functions are used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keyword to create new instances of objects.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john = new Person('John', 25);</a:t>
            </a:r>
          </a:p>
        </p:txBody>
      </p:sp>
    </p:spTree>
    <p:extLst>
      <p:ext uri="{BB962C8B-B14F-4D97-AF65-F5344CB8AC3E}">
        <p14:creationId xmlns:p14="http://schemas.microsoft.com/office/powerpoint/2010/main" val="10010813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Basic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React from 'react';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Functional component example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HelloWorld()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&lt;h1&gt;Hello, World!&lt;/h1&gt;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&lt;p&gt;This is a React example.&lt;/p&gt;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HelloWorld;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538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Apart the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 the necessary modules, including the React library.</a:t>
            </a:r>
          </a:p>
          <a:p>
            <a:r>
              <a:rPr lang="en-US" dirty="0"/>
              <a:t>Define a functional component called HelloWorld.</a:t>
            </a:r>
          </a:p>
          <a:p>
            <a:r>
              <a:rPr lang="en-US" dirty="0"/>
              <a:t>Inside the component's body, use JSX (a syntax extension for JavaScript) to define the structure of the component's UI.</a:t>
            </a:r>
          </a:p>
          <a:p>
            <a:r>
              <a:rPr lang="en-US" dirty="0"/>
              <a:t>The return statement returns the JSX code, representing the desired UI structure.</a:t>
            </a:r>
          </a:p>
          <a:p>
            <a:r>
              <a:rPr lang="en-US" dirty="0"/>
              <a:t>The component exports as the default export.</a:t>
            </a:r>
          </a:p>
        </p:txBody>
      </p:sp>
    </p:spTree>
    <p:extLst>
      <p:ext uri="{BB962C8B-B14F-4D97-AF65-F5344CB8AC3E}">
        <p14:creationId xmlns:p14="http://schemas.microsoft.com/office/powerpoint/2010/main" val="32093493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8EDD-688C-3D89-23CE-0CF33AE895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One-way Data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A39A9-75C0-AE33-802A-09C2F785FF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154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React’s</a:t>
            </a:r>
            <a:r>
              <a:rPr lang="en-US" dirty="0"/>
              <a:t> One-Way Data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One-way data flow is a core principle in React that describes how data flows through a React application. </a:t>
            </a:r>
          </a:p>
          <a:p>
            <a:r>
              <a:rPr lang="en-US" dirty="0"/>
              <a:t>In a React component-based architecture, data flows in a single direction, from parent components to child components. </a:t>
            </a:r>
          </a:p>
        </p:txBody>
      </p:sp>
    </p:spTree>
    <p:extLst>
      <p:ext uri="{BB962C8B-B14F-4D97-AF65-F5344CB8AC3E}">
        <p14:creationId xmlns:p14="http://schemas.microsoft.com/office/powerpoint/2010/main" val="19411076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parent component is responsible for managing the data and passing it down to its child components. </a:t>
            </a:r>
          </a:p>
          <a:p>
            <a:r>
              <a:rPr lang="en-US" dirty="0"/>
              <a:t>It owns the state and props that are passed to its children.</a:t>
            </a:r>
          </a:p>
        </p:txBody>
      </p:sp>
    </p:spTree>
    <p:extLst>
      <p:ext uri="{BB962C8B-B14F-4D97-AF65-F5344CB8AC3E}">
        <p14:creationId xmlns:p14="http://schemas.microsoft.com/office/powerpoint/2010/main" val="6348844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 Holds the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parent component holds the state, which represents the current data and the UI state of the application. </a:t>
            </a:r>
          </a:p>
          <a:p>
            <a:r>
              <a:rPr lang="en-US" dirty="0"/>
              <a:t>It can be modified by the parent component itself or through user interactions.</a:t>
            </a:r>
          </a:p>
        </p:txBody>
      </p:sp>
    </p:spTree>
    <p:extLst>
      <p:ext uri="{BB962C8B-B14F-4D97-AF65-F5344CB8AC3E}">
        <p14:creationId xmlns:p14="http://schemas.microsoft.com/office/powerpoint/2010/main" val="492711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parent component passes down the data and any necessary behavior to its child components as props. </a:t>
            </a:r>
          </a:p>
          <a:p>
            <a:r>
              <a:rPr lang="en-US" dirty="0"/>
              <a:t>Props are read-only and cannot be modified by child components.</a:t>
            </a:r>
          </a:p>
          <a:p>
            <a:r>
              <a:rPr lang="en-US" dirty="0"/>
              <a:t>Child components receive the props and use them to render their UI and perform any required actions.</a:t>
            </a:r>
          </a:p>
        </p:txBody>
      </p:sp>
    </p:spTree>
    <p:extLst>
      <p:ext uri="{BB962C8B-B14F-4D97-AF65-F5344CB8AC3E}">
        <p14:creationId xmlns:p14="http://schemas.microsoft.com/office/powerpoint/2010/main" val="38586464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Child components receive the props from their parent component and use them to render their own UI or trigger certain actions. </a:t>
            </a:r>
          </a:p>
          <a:p>
            <a:r>
              <a:rPr lang="en-US" dirty="0"/>
              <a:t>Child components cannot directly modify the data passed to them via props. </a:t>
            </a:r>
          </a:p>
          <a:p>
            <a:r>
              <a:rPr lang="en-US" dirty="0"/>
              <a:t>Instead, they communicate with the parent component by invoking callbacks that are passed as props. </a:t>
            </a:r>
          </a:p>
          <a:p>
            <a:r>
              <a:rPr lang="en-US" dirty="0"/>
              <a:t>These callbacks allow child components to notify the parent component about events or state changes.</a:t>
            </a:r>
          </a:p>
        </p:txBody>
      </p:sp>
    </p:spTree>
    <p:extLst>
      <p:ext uri="{BB962C8B-B14F-4D97-AF65-F5344CB8AC3E}">
        <p14:creationId xmlns:p14="http://schemas.microsoft.com/office/powerpoint/2010/main" val="31751703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Re-rendering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the parent component's state or props change, React triggers a re-rendering process. </a:t>
            </a:r>
          </a:p>
          <a:p>
            <a:r>
              <a:rPr lang="en-US" dirty="0"/>
              <a:t>It updates the affected child components with the new data, and only those components are re-rendered, not the entire application. </a:t>
            </a:r>
          </a:p>
          <a:p>
            <a:r>
              <a:rPr lang="en-US" dirty="0"/>
              <a:t>This approach ensures efficient updates and avoids unnecessary re-renders.</a:t>
            </a:r>
          </a:p>
        </p:txBody>
      </p:sp>
    </p:spTree>
    <p:extLst>
      <p:ext uri="{BB962C8B-B14F-4D97-AF65-F5344CB8AC3E}">
        <p14:creationId xmlns:p14="http://schemas.microsoft.com/office/powerpoint/2010/main" val="40046705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8EDD-688C-3D89-23CE-0CF33AE895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Virtual DOM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A39A9-75C0-AE33-802A-09C2F785FF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9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Constructor Function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Inside the constructor function,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/>
              <a:t> keyword refers to the newly created object.</a:t>
            </a:r>
          </a:p>
          <a:p>
            <a:r>
              <a:rPr lang="en-US" dirty="0"/>
              <a:t>Constructor functions can have parameters that are used to initialize the object's properties.</a:t>
            </a:r>
          </a:p>
          <a:p>
            <a:r>
              <a:rPr lang="en-US" dirty="0"/>
              <a:t>The properties and methods of an object created by a constructor function are defined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/>
              <a:t> keyword within the constructor.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this.greet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 console.log('Hello, ' + this.name + '!'); }</a:t>
            </a:r>
          </a:p>
          <a:p>
            <a:r>
              <a:rPr lang="en-US" dirty="0"/>
              <a:t>Multiple objects can be created from the same constructor function, each with its own set of property values.</a:t>
            </a:r>
          </a:p>
        </p:txBody>
      </p:sp>
    </p:spTree>
    <p:extLst>
      <p:ext uri="{BB962C8B-B14F-4D97-AF65-F5344CB8AC3E}">
        <p14:creationId xmlns:p14="http://schemas.microsoft.com/office/powerpoint/2010/main" val="739266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0" i="0" dirty="0">
                <a:solidFill>
                  <a:srgbClr val="343541"/>
                </a:solidFill>
                <a:effectLst/>
              </a:rPr>
              <a:t>The Virtual (Mock) DOM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Virtual DOM (Document Object Model) is a concept used by React to efficiently update and render user interfaces. </a:t>
            </a:r>
          </a:p>
          <a:p>
            <a:pPr lvl="1"/>
            <a:r>
              <a:rPr lang="en-US" i="1" dirty="0"/>
              <a:t>Abstraction</a:t>
            </a:r>
            <a:r>
              <a:rPr lang="en-US" dirty="0"/>
              <a:t> of the real DOM, which represents the structure of a web page. </a:t>
            </a:r>
          </a:p>
          <a:p>
            <a:r>
              <a:rPr lang="en-US" dirty="0"/>
              <a:t>While the real DOM is directly manipulated by browsers, the Virtual DOM is a lightweight, in-memory representation of the DOM maintained by React.</a:t>
            </a:r>
          </a:p>
        </p:txBody>
      </p:sp>
    </p:spTree>
    <p:extLst>
      <p:ext uri="{BB962C8B-B14F-4D97-AF65-F5344CB8AC3E}">
        <p14:creationId xmlns:p14="http://schemas.microsoft.com/office/powerpoint/2010/main" val="14081289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Virtual DOM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React creates a Virtual DOM tree that mirrors the structure of the actual DOM.</a:t>
            </a:r>
          </a:p>
          <a:p>
            <a:pPr lvl="1"/>
            <a:r>
              <a:rPr lang="en-US" dirty="0"/>
              <a:t>Each node in the Virtual DOM tree corresponds to a DOM element.</a:t>
            </a:r>
          </a:p>
          <a:p>
            <a:r>
              <a:rPr lang="en-US" dirty="0"/>
              <a:t>Diffing Algorithm: When changes occur in a React component's state or props, React creates a new Virtual DOM tree representing the updated state of the component. </a:t>
            </a:r>
          </a:p>
          <a:p>
            <a:pPr lvl="1"/>
            <a:r>
              <a:rPr lang="en-US" dirty="0"/>
              <a:t>React then compares the new Virtual DOM tree with the previous one using a process called "diffing.“</a:t>
            </a:r>
          </a:p>
          <a:p>
            <a:r>
              <a:rPr lang="en-US" dirty="0"/>
              <a:t>Efficient Updates: During the diffing process, React identifies the minimal set of changes required to synchronize the real DOM with the updated Virtual DOM. </a:t>
            </a:r>
          </a:p>
          <a:p>
            <a:pPr lvl="1"/>
            <a:r>
              <a:rPr lang="en-US" dirty="0"/>
              <a:t>Instead of re-rendering the entire UI, React only applies these minimal changes, which improves performance.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412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Virtual DOM Features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Batch Updates: React batches multiple state updates together to minimize the number of times the diffing process is performed. </a:t>
            </a:r>
          </a:p>
          <a:p>
            <a:pPr lvl="1"/>
            <a:r>
              <a:rPr lang="en-US" dirty="0"/>
              <a:t>Helps optimize the update process and avoids unnecessary re-renders.</a:t>
            </a:r>
          </a:p>
          <a:p>
            <a:r>
              <a:rPr lang="en-US" dirty="0"/>
              <a:t>The process of applying the changes identified during the diffing process to the real DOM is known as reconciliation. </a:t>
            </a:r>
          </a:p>
          <a:p>
            <a:pPr lvl="1"/>
            <a:r>
              <a:rPr lang="en-US" dirty="0"/>
              <a:t>React efficiently applies these changes to update the UI and keep it in sync with the updated Virtual DOM.</a:t>
            </a:r>
          </a:p>
          <a:p>
            <a:r>
              <a:rPr lang="en-US" dirty="0"/>
              <a:t>The use of the Virtual DOM provides several benefits. It helps optimize UI updates, improves performance by reducing unnecessary re-renders, and allows developers to write code in a declarative manner without worrying about low-level DOM manipulation.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853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43541"/>
                </a:solidFill>
              </a:rPr>
              <a:t>Determining When to Change Subcomponents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React, only the sub-components that have actually changed are re-rendered, thanks to its efficient reconciliation algorithm and the use of the Virtual DOM. </a:t>
            </a:r>
          </a:p>
          <a:p>
            <a:pPr lvl="1"/>
            <a:r>
              <a:rPr lang="en-US" dirty="0"/>
              <a:t>Ensures that only the necessary updates are applied to the UI, reducing unnecessary re-renders and improving overall performance.</a:t>
            </a:r>
          </a:p>
        </p:txBody>
      </p:sp>
    </p:spTree>
    <p:extLst>
      <p:ext uri="{BB962C8B-B14F-4D97-AF65-F5344CB8AC3E}">
        <p14:creationId xmlns:p14="http://schemas.microsoft.com/office/powerpoint/2010/main" val="33501615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8EDD-688C-3D89-23CE-0CF33AE895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Libraries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A39A9-75C0-AE33-802A-09C2F785FF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931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343541"/>
                </a:solidFill>
              </a:rPr>
              <a:t>Overview of React Libraries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numerous libraries available in the React ecosystem. </a:t>
            </a:r>
          </a:p>
          <a:p>
            <a:pPr lvl="1"/>
            <a:r>
              <a:rPr lang="en-US" dirty="0"/>
              <a:t>Each library offers different functionalities and features, catering to specific needs and requirements in React development.</a:t>
            </a:r>
          </a:p>
          <a:p>
            <a:r>
              <a:rPr lang="en-US" dirty="0"/>
              <a:t>React Router: A library for handling routing in React applications, allowing navigation between different views and URLs.</a:t>
            </a:r>
          </a:p>
          <a:p>
            <a:r>
              <a:rPr lang="en-US" dirty="0"/>
              <a:t>Redux: A state management library that provides a predictable state container for managing application data and state changes.</a:t>
            </a:r>
          </a:p>
          <a:p>
            <a:r>
              <a:rPr lang="en-US" dirty="0"/>
              <a:t>Styled Components: A CSS-in-JS library that allows you to write CSS styles as JavaScript code, enabling component-based styling in React.</a:t>
            </a:r>
          </a:p>
        </p:txBody>
      </p:sp>
    </p:spTree>
    <p:extLst>
      <p:ext uri="{BB962C8B-B14F-4D97-AF65-F5344CB8AC3E}">
        <p14:creationId xmlns:p14="http://schemas.microsoft.com/office/powerpoint/2010/main" val="338951355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343541"/>
                </a:solidFill>
              </a:rPr>
              <a:t>More React Libraries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Axios</a:t>
            </a:r>
            <a:r>
              <a:rPr lang="en-US" dirty="0"/>
              <a:t>: A popular library for making HTTP requests from React applications, providing an easy-to-use interface for fetching data from APIs.</a:t>
            </a:r>
          </a:p>
          <a:p>
            <a:r>
              <a:rPr lang="en-US" dirty="0" err="1"/>
              <a:t>Formik</a:t>
            </a:r>
            <a:r>
              <a:rPr lang="en-US" dirty="0"/>
              <a:t>: A library that simplifies form handling in React, providing utilities for managing form state, validation, and submission.</a:t>
            </a:r>
          </a:p>
          <a:p>
            <a:r>
              <a:rPr lang="en-US" dirty="0"/>
              <a:t>React Testing Library: A testing library that offers utilities for testing React components, allowing you to write tests that closely resemble user interactions and behaviors.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582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343541"/>
                </a:solidFill>
              </a:rPr>
              <a:t>More React Libraries (cont’d)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Material-UI: A UI component library that implements the Material Design guidelines, offering a wide range of pre-built UI components for building visually appealing React applications.</a:t>
            </a:r>
          </a:p>
          <a:p>
            <a:r>
              <a:rPr lang="en-US" dirty="0"/>
              <a:t>React Query: A library for managing server state and handling data fetching in React applications, providing tools for caching, background data updates, and error handling.</a:t>
            </a:r>
          </a:p>
          <a:p>
            <a:r>
              <a:rPr lang="en-US" dirty="0"/>
              <a:t>React Native: A framework for building native mobile applications using React, allowing you to write code once and deploy it on both iOS and Android platforms.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9924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8EDD-688C-3D89-23CE-0CF33AE895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Scaffolding 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A39A9-75C0-AE33-802A-09C2F785FF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943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43541"/>
                </a:solidFill>
              </a:rPr>
              <a:t>React Installation Prerequisites</a:t>
            </a:r>
            <a:r>
              <a:rPr lang="en-US" b="0" i="0" dirty="0">
                <a:solidFill>
                  <a:srgbClr val="343541"/>
                </a:solidFill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Ensure that you have Node.js installed on your machine. </a:t>
            </a:r>
          </a:p>
          <a:p>
            <a:pPr lvl="1"/>
            <a:r>
              <a:rPr lang="en-US" dirty="0"/>
              <a:t>Download it from the official Node.js website (https://nodejs.org).</a:t>
            </a:r>
          </a:p>
          <a:p>
            <a:r>
              <a:rPr lang="en-US" dirty="0"/>
              <a:t>Create a new React project:</a:t>
            </a:r>
          </a:p>
          <a:p>
            <a:pPr lvl="1"/>
            <a:r>
              <a:rPr lang="en-US" dirty="0"/>
              <a:t>Open your terminal or command prompt.</a:t>
            </a:r>
          </a:p>
          <a:p>
            <a:pPr lvl="1"/>
            <a:r>
              <a:rPr lang="en-US" dirty="0"/>
              <a:t>Navigate to the directory where you want to create your React project.</a:t>
            </a:r>
          </a:p>
          <a:p>
            <a:pPr lvl="1"/>
            <a:r>
              <a:rPr lang="en-US" dirty="0"/>
              <a:t>Run the following command to create a new React project using Create React App (a popular React project boilerplate)</a:t>
            </a: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 err="1"/>
              <a:t>npx</a:t>
            </a:r>
            <a:r>
              <a:rPr lang="en-US" dirty="0"/>
              <a:t> create-react-app my-react-app</a:t>
            </a:r>
          </a:p>
        </p:txBody>
      </p:sp>
    </p:spTree>
    <p:extLst>
      <p:ext uri="{BB962C8B-B14F-4D97-AF65-F5344CB8AC3E}">
        <p14:creationId xmlns:p14="http://schemas.microsoft.com/office/powerpoint/2010/main" val="390314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person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name: "John",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age: 25,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greet: function()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console.log("Hello, " + this.name + "!");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person.greet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// Output: "Hello, John!"</a:t>
            </a:r>
          </a:p>
        </p:txBody>
      </p:sp>
    </p:spTree>
    <p:extLst>
      <p:ext uri="{BB962C8B-B14F-4D97-AF65-F5344CB8AC3E}">
        <p14:creationId xmlns:p14="http://schemas.microsoft.com/office/powerpoint/2010/main" val="36682332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Install Dependencies </a:t>
            </a:r>
            <a:r>
              <a:rPr lang="en-US" b="0" i="0" dirty="0">
                <a:solidFill>
                  <a:srgbClr val="343541"/>
                </a:solidFill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to the project's directory: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cd my-react-app</a:t>
            </a:r>
          </a:p>
          <a:p>
            <a:r>
              <a:rPr lang="en-US" dirty="0"/>
              <a:t>Run this command to install the project dependencies: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</p:txBody>
      </p:sp>
    </p:spTree>
    <p:extLst>
      <p:ext uri="{BB962C8B-B14F-4D97-AF65-F5344CB8AC3E}">
        <p14:creationId xmlns:p14="http://schemas.microsoft.com/office/powerpoint/2010/main" val="21534174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343541"/>
                </a:solidFill>
              </a:rPr>
              <a:t>Start the Development Server</a:t>
            </a:r>
            <a:r>
              <a:rPr lang="en-US" b="0" i="0" dirty="0">
                <a:solidFill>
                  <a:srgbClr val="343541"/>
                </a:solidFill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Once the installation is complete, start the development server with the following command: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  <a:endParaRPr lang="en-US" dirty="0"/>
          </a:p>
          <a:p>
            <a:r>
              <a:rPr lang="en-US" dirty="0"/>
              <a:t>After the development server starts, open your web browser and visit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http://localhost:3000</a:t>
            </a:r>
            <a:r>
              <a:rPr lang="en-US" dirty="0"/>
              <a:t>.</a:t>
            </a:r>
          </a:p>
          <a:p>
            <a:r>
              <a:rPr lang="en-US" dirty="0"/>
              <a:t>You should see the default React application's "Welcome to React" message.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8748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Build a React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Build </a:t>
            </a:r>
            <a:r>
              <a:rPr lang="en-US" dirty="0"/>
              <a:t>your React application by editing the source files within the project directory.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6209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8EDD-688C-3D89-23CE-0CF33AE895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With React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A39A9-75C0-AE33-802A-09C2F785FF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6181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vs Functional Components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Class Components: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JavaScript classes that extend the `</a:t>
            </a:r>
            <a:r>
              <a:rPr lang="en-US" dirty="0" err="1">
                <a:cs typeface="Courier New" panose="02070309020205020404" pitchFamily="49" charset="0"/>
              </a:rPr>
              <a:t>React.Component</a:t>
            </a:r>
            <a:r>
              <a:rPr lang="en-US" dirty="0">
                <a:cs typeface="Courier New" panose="02070309020205020404" pitchFamily="49" charset="0"/>
              </a:rPr>
              <a:t>` class.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Created with ES6 classes and provide more advanced features like lifecycle methods, local state management, and component-wide logic.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For complex components that require state management or lifecycle hooks.</a:t>
            </a:r>
          </a:p>
          <a:p>
            <a:r>
              <a:rPr lang="en-US" dirty="0">
                <a:cs typeface="Courier New" panose="02070309020205020404" pitchFamily="49" charset="0"/>
              </a:rPr>
              <a:t>Functional Components: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Plain JavaScript functions that return JSX.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Simpler and more lightweight than class components.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Can use </a:t>
            </a:r>
            <a:r>
              <a:rPr lang="en-US" i="1" dirty="0">
                <a:cs typeface="Courier New" panose="02070309020205020404" pitchFamily="49" charset="0"/>
              </a:rPr>
              <a:t>React hooks </a:t>
            </a:r>
            <a:r>
              <a:rPr lang="en-US" dirty="0">
                <a:cs typeface="Courier New" panose="02070309020205020404" pitchFamily="49" charset="0"/>
              </a:rPr>
              <a:t>to manage state and utilize lifecycle-like functionalities.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Recommended for most use cases and are the preferred approach in modern React development.</a:t>
            </a:r>
          </a:p>
        </p:txBody>
      </p:sp>
    </p:spTree>
    <p:extLst>
      <p:ext uri="{BB962C8B-B14F-4D97-AF65-F5344CB8AC3E}">
        <p14:creationId xmlns:p14="http://schemas.microsoft.com/office/powerpoint/2010/main" val="32878296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Benefit of Using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Functions that allow you to use state and other React features in functional components.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Hooks, such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useEffect</a:t>
            </a:r>
            <a:r>
              <a:rPr lang="en-US" dirty="0">
                <a:cs typeface="Courier New" panose="02070309020205020404" pitchFamily="49" charset="0"/>
              </a:rPr>
              <a:t>,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useContext</a:t>
            </a:r>
            <a:r>
              <a:rPr lang="en-US" dirty="0">
                <a:cs typeface="Courier New" panose="02070309020205020404" pitchFamily="49" charset="0"/>
              </a:rPr>
              <a:t>, provide a way to manage state, handle side effects, and tap into </a:t>
            </a:r>
            <a:r>
              <a:rPr lang="en-US" dirty="0" err="1">
                <a:cs typeface="Courier New" panose="02070309020205020404" pitchFamily="49" charset="0"/>
              </a:rPr>
              <a:t>React's</a:t>
            </a:r>
            <a:r>
              <a:rPr lang="en-US" dirty="0">
                <a:cs typeface="Courier New" panose="02070309020205020404" pitchFamily="49" charset="0"/>
              </a:rPr>
              <a:t> features.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571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A popular library for handling routing in React applications.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You define routes and navigation within your application, enabling multi-page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172056134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Redux is a state management library commonly used with React.</a:t>
            </a:r>
          </a:p>
          <a:p>
            <a:pPr lvl="1"/>
            <a:r>
              <a:rPr lang="en-US" dirty="0"/>
              <a:t>Provides a predictable state container that helps manage application state in a centralized manner.</a:t>
            </a:r>
          </a:p>
          <a:p>
            <a:pPr lvl="1"/>
            <a:r>
              <a:rPr lang="en-US" dirty="0"/>
              <a:t>Allows you to create a global store, dispatch actions to modify state, and access state from any component within your application.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794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Context API is a feature of React that allows you to pass data through the component tree without having to pass props explicitly at each level.</a:t>
            </a:r>
          </a:p>
          <a:p>
            <a:r>
              <a:rPr lang="en-US" dirty="0"/>
              <a:t>Context provides a way to share state or values across multiple components without using prop drilling.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23290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vs Elements: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Components are the building blocks of a React application.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Reusable, self-contained units of code that encapsulate the logic and rendering of a specific UI element.</a:t>
            </a:r>
          </a:p>
          <a:p>
            <a:r>
              <a:rPr lang="en-US" dirty="0">
                <a:cs typeface="Courier New" panose="02070309020205020404" pitchFamily="49" charset="0"/>
              </a:rPr>
              <a:t>Can be functional components or class components.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Functional components are plain JavaScript functions that receive props as input and return JSX elements.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Class components are JavaScript classes that extend the `</a:t>
            </a:r>
            <a:r>
              <a:rPr lang="en-US" dirty="0" err="1">
                <a:cs typeface="Courier New" panose="02070309020205020404" pitchFamily="49" charset="0"/>
              </a:rPr>
              <a:t>React.Component</a:t>
            </a:r>
            <a:r>
              <a:rPr lang="en-US" dirty="0">
                <a:cs typeface="Courier New" panose="02070309020205020404" pitchFamily="49" charset="0"/>
              </a:rPr>
              <a:t>` class and have a `render()` method that returns JSX elements.</a:t>
            </a:r>
          </a:p>
          <a:p>
            <a:r>
              <a:rPr lang="en-US" dirty="0">
                <a:cs typeface="Courier New" panose="02070309020205020404" pitchFamily="49" charset="0"/>
              </a:rPr>
              <a:t>Components promote reusability, modularization, and separation of concerns in React applications.</a:t>
            </a:r>
          </a:p>
        </p:txBody>
      </p:sp>
    </p:spTree>
    <p:extLst>
      <p:ext uri="{BB962C8B-B14F-4D97-AF65-F5344CB8AC3E}">
        <p14:creationId xmlns:p14="http://schemas.microsoft.com/office/powerpoint/2010/main" val="96239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Function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Constructor functions are like blueprints for creating objects.</a:t>
            </a:r>
          </a:p>
          <a:p>
            <a:pPr lvl="1"/>
            <a:r>
              <a:rPr lang="en-US" dirty="0"/>
              <a:t>Allow for creating objects with consistent properties and behavior.</a:t>
            </a:r>
          </a:p>
          <a:p>
            <a:r>
              <a:rPr lang="en-US" dirty="0"/>
              <a:t>Constructor functions can also have prototype methods that are shared among all instances of the object, saving memory.</a:t>
            </a:r>
          </a:p>
          <a:p>
            <a:pPr lvl="1"/>
            <a:r>
              <a:rPr lang="en-US" dirty="0"/>
              <a:t>Defined on the constructor's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dirty="0"/>
              <a:t> property.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Person.prototype.introduce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 console.log('My name is ' + this.name + ' and I am '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' years old.'); }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/>
              <a:t> operator can be used to check if an object is an instance of a specific constructor function.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console.log(john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Person); // Output: true</a:t>
            </a:r>
          </a:p>
        </p:txBody>
      </p:sp>
    </p:spTree>
    <p:extLst>
      <p:ext uri="{BB962C8B-B14F-4D97-AF65-F5344CB8AC3E}">
        <p14:creationId xmlns:p14="http://schemas.microsoft.com/office/powerpoint/2010/main" val="120518897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vs Elements: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are the fundamental units of </a:t>
            </a:r>
            <a:r>
              <a:rPr lang="en-US" dirty="0" err="1"/>
              <a:t>React's</a:t>
            </a:r>
            <a:r>
              <a:rPr lang="en-US" dirty="0"/>
              <a:t> virtual DOM representation.</a:t>
            </a:r>
          </a:p>
          <a:p>
            <a:pPr lvl="1"/>
            <a:r>
              <a:rPr lang="en-US" dirty="0"/>
              <a:t>Describe what you want to see on the screen.</a:t>
            </a:r>
          </a:p>
          <a:p>
            <a:pPr lvl="1"/>
            <a:r>
              <a:rPr lang="en-US" dirty="0"/>
              <a:t>An element is created by invoking a React component.</a:t>
            </a:r>
          </a:p>
          <a:p>
            <a:pPr lvl="1"/>
            <a:r>
              <a:rPr lang="en-US" dirty="0"/>
              <a:t>When an element is created, it is represented as a plain JavaScript object that contains information about the component type, props, and any child elements.</a:t>
            </a:r>
          </a:p>
          <a:p>
            <a:pPr lvl="1"/>
            <a:r>
              <a:rPr lang="en-US" dirty="0"/>
              <a:t>Lightweight and do not have methods or state associated with them.</a:t>
            </a:r>
          </a:p>
          <a:p>
            <a:pPr lvl="1"/>
            <a:r>
              <a:rPr lang="en-US" dirty="0"/>
              <a:t>Used to build the Virtual DOM representation of the UI structure.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2983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API Online Documentation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official React documentation provides comprehensive and up-to-date information on working with React and its API. </a:t>
            </a:r>
          </a:p>
          <a:p>
            <a:r>
              <a:rPr lang="en-US" dirty="0">
                <a:cs typeface="Courier New" panose="02070309020205020404" pitchFamily="49" charset="0"/>
              </a:rPr>
              <a:t>Access the React documentation online at the following URL: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https://reactjs.org/docs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16641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43541"/>
                </a:solidFill>
                <a:effectLst/>
              </a:rPr>
              <a:t>The </a:t>
            </a:r>
            <a:r>
              <a:rPr lang="en-US" b="0" i="0" dirty="0" err="1">
                <a:solidFill>
                  <a:srgbClr val="343541"/>
                </a:solidFill>
                <a:effectLst/>
              </a:rPr>
              <a:t>ReactDOM</a:t>
            </a:r>
            <a:r>
              <a:rPr lang="en-US" b="0" i="0" dirty="0">
                <a:solidFill>
                  <a:srgbClr val="343541"/>
                </a:solidFill>
                <a:effectLst/>
              </a:rPr>
              <a:t> Object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Specific module in the React library that provides methods for rendering React components into the DOM (Document Object Model). </a:t>
            </a:r>
          </a:p>
          <a:p>
            <a:r>
              <a:rPr lang="en-US" dirty="0"/>
              <a:t>It serves as the bridge between React and the browser's DOM, enabling the rendering and manipulation of React components within a web page. </a:t>
            </a:r>
          </a:p>
        </p:txBody>
      </p:sp>
    </p:spTree>
    <p:extLst>
      <p:ext uri="{BB962C8B-B14F-4D97-AF65-F5344CB8AC3E}">
        <p14:creationId xmlns:p14="http://schemas.microsoft.com/office/powerpoint/2010/main" val="54711766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Aspects of </a:t>
            </a:r>
            <a:r>
              <a:rPr lang="en-US" dirty="0" err="1"/>
              <a:t>ReactDOM</a:t>
            </a:r>
            <a:r>
              <a:rPr lang="en-US" dirty="0"/>
              <a:t>: Rendering React Elements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Rendering React Elements: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method is used to render a React element or component into the DOM.</a:t>
            </a:r>
          </a:p>
          <a:p>
            <a:pPr lvl="1"/>
            <a:r>
              <a:rPr lang="en-US" dirty="0"/>
              <a:t>Takes two arguments: the element or component to render and the DOM element where it should be rendered.</a:t>
            </a:r>
          </a:p>
          <a:p>
            <a:pPr lvl="1"/>
            <a:r>
              <a:rPr lang="en-US" dirty="0"/>
              <a:t>Converts the React element or component into a format that the browser understands and mounts it in the specified DOM element.</a:t>
            </a:r>
          </a:p>
        </p:txBody>
      </p:sp>
    </p:spTree>
    <p:extLst>
      <p:ext uri="{BB962C8B-B14F-4D97-AF65-F5344CB8AC3E}">
        <p14:creationId xmlns:p14="http://schemas.microsoft.com/office/powerpoint/2010/main" val="52967796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Aspects of </a:t>
            </a:r>
            <a:r>
              <a:rPr lang="en-US" dirty="0" err="1"/>
              <a:t>ReactDOM</a:t>
            </a:r>
            <a:r>
              <a:rPr lang="en-US" dirty="0"/>
              <a:t>: Updating Rendered Components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Updating Rendered Components:</a:t>
            </a:r>
          </a:p>
          <a:p>
            <a:pPr lvl="1"/>
            <a:r>
              <a:rPr lang="en-US" dirty="0"/>
              <a:t>React components can be updated and re-rendered in response to state changes or other events.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method can be called multiple times to update the rendered component in the DOM.</a:t>
            </a:r>
          </a:p>
          <a:p>
            <a:pPr lvl="1"/>
            <a:r>
              <a:rPr lang="en-US" dirty="0"/>
              <a:t>React intelligently compares the new element or component with the existing one and efficiently updates only the necessary parts of the DOM.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87057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React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Core module of the React library. </a:t>
            </a:r>
          </a:p>
          <a:p>
            <a:r>
              <a:rPr lang="en-US" dirty="0"/>
              <a:t>Provides fundamental features and functionalities for building and working with React components.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29111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Aspects of the React Object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React Elements: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method is used to create React elements, which describe what you want to render on the screen.</a:t>
            </a:r>
          </a:p>
          <a:p>
            <a:pPr lvl="1"/>
            <a:r>
              <a:rPr lang="en-US" dirty="0"/>
              <a:t>It takes three arguments: the type of element (e.g., HTML tag name or custom component), properties or attributes of the element (also known as props), and optional children elements.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method returns a plain JavaScript object representing the React element.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50586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Aspects of the React Object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 Creation and Composition: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US" dirty="0"/>
              <a:t> base class is used to define React components.</a:t>
            </a:r>
          </a:p>
          <a:p>
            <a:pPr lvl="1"/>
            <a:r>
              <a:rPr lang="en-US" dirty="0"/>
              <a:t>Components can be created by extending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US" dirty="0"/>
              <a:t> and defining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render() </a:t>
            </a:r>
            <a:r>
              <a:rPr lang="en-US" dirty="0"/>
              <a:t>method that returns a React element.</a:t>
            </a:r>
          </a:p>
          <a:p>
            <a:pPr lvl="1"/>
            <a:r>
              <a:rPr lang="en-US" dirty="0"/>
              <a:t>Components encapsulate the logic and rendering of a specific UI element, promoting reusability and modularity.</a:t>
            </a:r>
          </a:p>
          <a:p>
            <a:pPr lvl="1"/>
            <a:r>
              <a:rPr lang="en-US" dirty="0"/>
              <a:t>Components can be composed together by nesting them within each other or using them as children of other components.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22399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Aspects of the React Object (cont’d)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Hooks:</a:t>
            </a:r>
          </a:p>
          <a:p>
            <a:pPr lvl="1"/>
            <a:r>
              <a:rPr lang="en-US" dirty="0"/>
              <a:t>The React object provides built-in hooks that allow functional components to use state and other React features.</a:t>
            </a:r>
          </a:p>
          <a:p>
            <a:pPr lvl="1"/>
            <a:r>
              <a:rPr lang="en-US" dirty="0"/>
              <a:t>Hooks, such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useEffect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useContext</a:t>
            </a:r>
            <a:r>
              <a:rPr lang="en-US" dirty="0"/>
              <a:t>, and more, enable functional components to manage state, handle side effects, and tap into </a:t>
            </a:r>
            <a:r>
              <a:rPr lang="en-US" dirty="0" err="1"/>
              <a:t>React's</a:t>
            </a:r>
            <a:r>
              <a:rPr lang="en-US" dirty="0"/>
              <a:t> lifecycle-like functionalities.</a:t>
            </a:r>
          </a:p>
          <a:p>
            <a:pPr lvl="1"/>
            <a:r>
              <a:rPr lang="en-US" dirty="0"/>
              <a:t>Hooks provide a way to write reusable and more concise code compared to class components.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6923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280B-D380-80F4-61E8-68CAD28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Aspects of the React Object (cont’d)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AA6-5403-BD7E-F5DC-E58FB3DC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Context API:</a:t>
            </a:r>
          </a:p>
          <a:p>
            <a:pPr lvl="1"/>
            <a:r>
              <a:rPr lang="en-US" dirty="0"/>
              <a:t>The React object also includes the Context API, which allows data to be passed through the component tree without having to pass props explicitly at each level.</a:t>
            </a:r>
          </a:p>
          <a:p>
            <a:pPr lvl="1"/>
            <a:r>
              <a:rPr lang="en-US" dirty="0"/>
              <a:t>Context provides a way to share state or values across multiple components without using prop drilling.</a:t>
            </a:r>
          </a:p>
          <a:p>
            <a:pPr lvl="1"/>
            <a:r>
              <a:rPr lang="en-US" dirty="0"/>
              <a:t>The Context API consists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for creating a context object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Context.Provider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Context.Consumer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for providing and consuming the context value.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979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8600</Words>
  <Application>Microsoft Office PowerPoint</Application>
  <PresentationFormat>Widescreen</PresentationFormat>
  <Paragraphs>702</Paragraphs>
  <Slides>151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151</vt:i4>
      </vt:variant>
    </vt:vector>
  </HeadingPairs>
  <TitlesOfParts>
    <vt:vector size="157" baseType="lpstr">
      <vt:lpstr>Arial</vt:lpstr>
      <vt:lpstr>Calibri</vt:lpstr>
      <vt:lpstr>Calibri Light</vt:lpstr>
      <vt:lpstr>Courier New</vt:lpstr>
      <vt:lpstr>Söhne</vt:lpstr>
      <vt:lpstr>Office Theme</vt:lpstr>
      <vt:lpstr>JavaScript and React</vt:lpstr>
      <vt:lpstr>Advanced JavaScript</vt:lpstr>
      <vt:lpstr>Overview of JavaScript Objects</vt:lpstr>
      <vt:lpstr>Overview of JavaScript Objects cont’d</vt:lpstr>
      <vt:lpstr>Example: JavaScript Objects </vt:lpstr>
      <vt:lpstr> Constructor Function</vt:lpstr>
      <vt:lpstr> Constructor Function cont’d</vt:lpstr>
      <vt:lpstr> Example: this Keyword</vt:lpstr>
      <vt:lpstr>Constructor Function cont’d</vt:lpstr>
      <vt:lpstr> Object Properties</vt:lpstr>
      <vt:lpstr>Example: Object Properties</vt:lpstr>
      <vt:lpstr> Object Properties cont’d</vt:lpstr>
      <vt:lpstr> Retrieving an Object’s Keys and Values</vt:lpstr>
      <vt:lpstr> Deleting a Property in a JavaScript Object</vt:lpstr>
      <vt:lpstr>Example: Deleting a Property</vt:lpstr>
      <vt:lpstr> instanceof Operator</vt:lpstr>
      <vt:lpstr>Example: instanceof Operator</vt:lpstr>
      <vt:lpstr> Using instanceof Operator</vt:lpstr>
      <vt:lpstr> Constructor and Instance Objects</vt:lpstr>
      <vt:lpstr> Example: Constructor</vt:lpstr>
      <vt:lpstr> The new Keyword</vt:lpstr>
      <vt:lpstr> Constructor Functions</vt:lpstr>
      <vt:lpstr> Example: Constructor Function </vt:lpstr>
      <vt:lpstr> Prototype Methods</vt:lpstr>
      <vt:lpstr> Example: Prototype Methods</vt:lpstr>
      <vt:lpstr> Instance Objects</vt:lpstr>
      <vt:lpstr> Instance Objects, cont’d</vt:lpstr>
      <vt:lpstr> prototype Object</vt:lpstr>
      <vt:lpstr> Example: prototype Object</vt:lpstr>
      <vt:lpstr> Constructor-Level Properties</vt:lpstr>
      <vt:lpstr> Example: Constructor-Level Properties</vt:lpstr>
      <vt:lpstr>Functions are First Class Objects</vt:lpstr>
      <vt:lpstr>More Function Rules</vt:lpstr>
      <vt:lpstr>Closures</vt:lpstr>
      <vt:lpstr>Why Closures?</vt:lpstr>
      <vt:lpstr>Immediately Invoked Function Expression (IIFE) </vt:lpstr>
      <vt:lpstr>IIFE Key Points</vt:lpstr>
      <vt:lpstr>IIFE Key Points (cont’d)</vt:lpstr>
      <vt:lpstr>ES6 </vt:lpstr>
      <vt:lpstr> Transpiling ES6</vt:lpstr>
      <vt:lpstr>let and const</vt:lpstr>
      <vt:lpstr>Arrow Functions</vt:lpstr>
      <vt:lpstr> Spread Operator </vt:lpstr>
      <vt:lpstr> ES6 Classes</vt:lpstr>
      <vt:lpstr>Declaring ES6 Classes</vt:lpstr>
      <vt:lpstr> ES6 Static Methods</vt:lpstr>
      <vt:lpstr> ES6 Class Inheritance </vt:lpstr>
      <vt:lpstr>React Overview</vt:lpstr>
      <vt:lpstr> What is React?</vt:lpstr>
      <vt:lpstr>React Component Model: Components</vt:lpstr>
      <vt:lpstr>React Component Model: Props</vt:lpstr>
      <vt:lpstr>React Component Model: State</vt:lpstr>
      <vt:lpstr> React Component Model: Virtual DOM</vt:lpstr>
      <vt:lpstr>React Component Model: Component Hierarchy</vt:lpstr>
      <vt:lpstr>React Component Model: Lifecycle Methods for Class Components</vt:lpstr>
      <vt:lpstr>React Component Model: Hooks for Functional Components</vt:lpstr>
      <vt:lpstr> What React is Not </vt:lpstr>
      <vt:lpstr> What You Will Not Find in React</vt:lpstr>
      <vt:lpstr> Motivations for Creating React</vt:lpstr>
      <vt:lpstr>Example: Basic React</vt:lpstr>
      <vt:lpstr>Taking Apart the Example</vt:lpstr>
      <vt:lpstr>One-way Data Flow</vt:lpstr>
      <vt:lpstr>React’s One-Way Data Flow</vt:lpstr>
      <vt:lpstr>Parent Component</vt:lpstr>
      <vt:lpstr>Parent Holds the State</vt:lpstr>
      <vt:lpstr>React Props</vt:lpstr>
      <vt:lpstr>Child Components</vt:lpstr>
      <vt:lpstr>React Re-rendering</vt:lpstr>
      <vt:lpstr>The Virtual DOM</vt:lpstr>
      <vt:lpstr> The Virtual (Mock) DOM</vt:lpstr>
      <vt:lpstr> Virtual DOM Features</vt:lpstr>
      <vt:lpstr> Virtual DOM Features (cont’d)</vt:lpstr>
      <vt:lpstr>Determining When to Change Subcomponents</vt:lpstr>
      <vt:lpstr>React Libraries</vt:lpstr>
      <vt:lpstr> Overview of React Libraries</vt:lpstr>
      <vt:lpstr> More React Libraries</vt:lpstr>
      <vt:lpstr> More React Libraries (cont’d)</vt:lpstr>
      <vt:lpstr>Scaffolding React</vt:lpstr>
      <vt:lpstr>React Installation Prerequisites </vt:lpstr>
      <vt:lpstr> Install Dependencies  </vt:lpstr>
      <vt:lpstr> Start the Development Server </vt:lpstr>
      <vt:lpstr> Build a React Application</vt:lpstr>
      <vt:lpstr>Programming With React API</vt:lpstr>
      <vt:lpstr>Class vs Functional Components </vt:lpstr>
      <vt:lpstr> Benefit of Using Hooks</vt:lpstr>
      <vt:lpstr>React Router Overview </vt:lpstr>
      <vt:lpstr>Redux Overview</vt:lpstr>
      <vt:lpstr>Context API</vt:lpstr>
      <vt:lpstr>Components vs Elements: Components</vt:lpstr>
      <vt:lpstr>Components vs Elements: Elements</vt:lpstr>
      <vt:lpstr>React API Online Documentation </vt:lpstr>
      <vt:lpstr>The ReactDOM Object </vt:lpstr>
      <vt:lpstr>Key Aspects of ReactDOM: Rendering React Elements </vt:lpstr>
      <vt:lpstr>Key Aspects of ReactDOM: Updating Rendered Components </vt:lpstr>
      <vt:lpstr>The React Object</vt:lpstr>
      <vt:lpstr>Key Aspects of the React Object </vt:lpstr>
      <vt:lpstr>Key Aspects of the React Object (cont’d)</vt:lpstr>
      <vt:lpstr>Key Aspects of the React Object (cont’d) </vt:lpstr>
      <vt:lpstr>Key Aspects of the React Object (cont’d) </vt:lpstr>
      <vt:lpstr>Key Aspects of the React Object (cont’d)  </vt:lpstr>
      <vt:lpstr>React.createElement() Method </vt:lpstr>
      <vt:lpstr>React.createElement() Method Return Value </vt:lpstr>
      <vt:lpstr>Example: React.createElement() Method  </vt:lpstr>
      <vt:lpstr>Nesting Elements </vt:lpstr>
      <vt:lpstr>JSX as an Alternative </vt:lpstr>
      <vt:lpstr>Lifecycle Methods</vt:lpstr>
      <vt:lpstr>Lifecycle Methods: Mounting</vt:lpstr>
      <vt:lpstr>Lifecycle Methods: Updating</vt:lpstr>
      <vt:lpstr>Lifecycle Methods: Unmounting</vt:lpstr>
      <vt:lpstr>JSX</vt:lpstr>
      <vt:lpstr>What is JSX? </vt:lpstr>
      <vt:lpstr>JSX is Not HTML</vt:lpstr>
      <vt:lpstr>JSX Expressions </vt:lpstr>
      <vt:lpstr>JSX is Like HTML </vt:lpstr>
      <vt:lpstr>JSX Transpilation </vt:lpstr>
      <vt:lpstr>Nesting JSX Elements </vt:lpstr>
      <vt:lpstr>Event Handling in React</vt:lpstr>
      <vt:lpstr>Using Event Handlers </vt:lpstr>
      <vt:lpstr>Using Event Handlers (cont’d) </vt:lpstr>
      <vt:lpstr>Working with Lists of Items </vt:lpstr>
      <vt:lpstr>Redux</vt:lpstr>
      <vt:lpstr>Extending React with Redux </vt:lpstr>
      <vt:lpstr>Redux Store </vt:lpstr>
      <vt:lpstr>Redux Actions </vt:lpstr>
      <vt:lpstr>Redux Reducers </vt:lpstr>
      <vt:lpstr>Redux Dispatch </vt:lpstr>
      <vt:lpstr>Redux Store Subscription </vt:lpstr>
      <vt:lpstr>Redux Middleware</vt:lpstr>
      <vt:lpstr>React-Redux </vt:lpstr>
      <vt:lpstr>Redux as a Design Pattern </vt:lpstr>
      <vt:lpstr>Single Source of Truth</vt:lpstr>
      <vt:lpstr>State is Read-Only</vt:lpstr>
      <vt:lpstr>Changes are Made with Pure Functions </vt:lpstr>
      <vt:lpstr>Changes are Described with Actions </vt:lpstr>
      <vt:lpstr>Predictable State Updates </vt:lpstr>
      <vt:lpstr>Middleware for Extensibility </vt:lpstr>
      <vt:lpstr>Purpose of Redux </vt:lpstr>
      <vt:lpstr>React Router</vt:lpstr>
      <vt:lpstr>React Router </vt:lpstr>
      <vt:lpstr>Routing Components</vt:lpstr>
      <vt:lpstr>BrowserRouter and HashRouter </vt:lpstr>
      <vt:lpstr>Route Component </vt:lpstr>
      <vt:lpstr>Switch Component </vt:lpstr>
      <vt:lpstr>Link Component </vt:lpstr>
      <vt:lpstr>Redirect Component </vt:lpstr>
      <vt:lpstr>Nested Routes</vt:lpstr>
      <vt:lpstr>Route Parameters </vt:lpstr>
      <vt:lpstr>Testing React</vt:lpstr>
      <vt:lpstr>Testing with Jest </vt:lpstr>
      <vt:lpstr>Component Testing </vt:lpstr>
      <vt:lpstr>Coverage Reporting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and React</dc:title>
  <dc:creator>Aletha Read</dc:creator>
  <cp:lastModifiedBy>Aletha Read</cp:lastModifiedBy>
  <cp:revision>141</cp:revision>
  <dcterms:created xsi:type="dcterms:W3CDTF">2023-06-10T06:18:24Z</dcterms:created>
  <dcterms:modified xsi:type="dcterms:W3CDTF">2023-06-12T07:55:14Z</dcterms:modified>
</cp:coreProperties>
</file>