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283" r:id="rId5"/>
    <p:sldId id="281" r:id="rId6"/>
    <p:sldId id="284" r:id="rId7"/>
    <p:sldId id="288" r:id="rId8"/>
    <p:sldId id="289" r:id="rId9"/>
    <p:sldId id="285" r:id="rId10"/>
    <p:sldId id="286" r:id="rId11"/>
    <p:sldId id="291" r:id="rId12"/>
    <p:sldId id="287" r:id="rId13"/>
    <p:sldId id="290" r:id="rId14"/>
    <p:sldId id="280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  <p14:sldId id="284"/>
            <p14:sldId id="288"/>
            <p14:sldId id="289"/>
            <p14:sldId id="285"/>
            <p14:sldId id="286"/>
            <p14:sldId id="291"/>
            <p14:sldId id="287"/>
            <p14:sldId id="290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390" y="102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OSDT/dashboard?issue_id=I1QXS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8978172" cy="690255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【MECM】</a:t>
            </a:r>
            <a:r>
              <a:rPr lang="zh-CN" altLang="en-US" sz="2400" dirty="0" smtClean="0"/>
              <a:t>应用包管理优化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菜单项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应用包列表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应用包详情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</a:t>
            </a:r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://gitee.com/OSDT/dashboard?issue_id=I1QXS5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Security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108365"/>
            <a:ext cx="10733557" cy="50840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8080"/>
              </p:ext>
            </p:extLst>
          </p:nvPr>
        </p:nvGraphicFramePr>
        <p:xfrm>
          <a:off x="736908" y="952834"/>
          <a:ext cx="10782302" cy="5029200"/>
        </p:xfrm>
        <a:graphic>
          <a:graphicData uri="http://schemas.openxmlformats.org/drawingml/2006/table">
            <a:tbl>
              <a:tblPr/>
              <a:tblGrid>
                <a:gridCol w="2447928"/>
                <a:gridCol w="8334374"/>
              </a:tblGrid>
              <a:tr h="380230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Content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Related Information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design rule ID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 For each access request that requires authorization, the server must verify whether the user is authorized to perform this operation.</a:t>
                      </a:r>
                      <a:endParaRPr lang="en-US" sz="9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Implemetation</a:t>
                      </a:r>
                      <a:r>
                        <a:rPr lang="en-US" sz="900" dirty="0">
                          <a:effectLst/>
                        </a:rPr>
                        <a:t> details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Use</a:t>
                      </a:r>
                      <a:r>
                        <a:rPr lang="en-US" sz="900" baseline="0" dirty="0" smtClean="0">
                          <a:effectLst/>
                        </a:rPr>
                        <a:t> the user/password to authenticate</a:t>
                      </a:r>
                      <a:r>
                        <a:rPr lang="en-US" altLang="zh-CN" sz="900" baseline="0" dirty="0" smtClean="0">
                          <a:effectLst/>
                        </a:rPr>
                        <a:t>. The user-management module can provide these function.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APIs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4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Example API payload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7746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files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09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GUI URLs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92018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testing steps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login system , </a:t>
                      </a:r>
                      <a:r>
                        <a:rPr lang="en-US" altLang="zh-CN" sz="900" dirty="0" smtClean="0">
                          <a:effectLst/>
                        </a:rPr>
                        <a:t>select a app store , and select any applications, </a:t>
                      </a:r>
                      <a:r>
                        <a:rPr lang="en-US" altLang="zh-CN" sz="900" baseline="0" dirty="0" smtClean="0">
                          <a:effectLst/>
                        </a:rPr>
                        <a:t>then synchronize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input example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Additional Info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Requirement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In </a:t>
            </a:r>
            <a:r>
              <a:rPr lang="en-US" altLang="zh-CN" dirty="0">
                <a:solidFill>
                  <a:schemeClr val="tx1"/>
                </a:solidFill>
              </a:rPr>
              <a:t>"application management" menu, </a:t>
            </a:r>
            <a:r>
              <a:rPr lang="en-US" altLang="zh-CN" dirty="0" smtClean="0">
                <a:solidFill>
                  <a:schemeClr val="tx1"/>
                </a:solidFill>
              </a:rPr>
              <a:t>these menu </a:t>
            </a:r>
            <a:r>
              <a:rPr lang="en-US" altLang="zh-CN" dirty="0">
                <a:solidFill>
                  <a:schemeClr val="tx1"/>
                </a:solidFill>
              </a:rPr>
              <a:t>items which named </a:t>
            </a:r>
            <a:r>
              <a:rPr lang="en-US" altLang="zh-CN" dirty="0" smtClean="0">
                <a:solidFill>
                  <a:schemeClr val="tx1"/>
                </a:solidFill>
              </a:rPr>
              <a:t>“package management"   and “package distribution" will be merged </a:t>
            </a:r>
            <a:r>
              <a:rPr lang="en-US" altLang="zh-CN" dirty="0">
                <a:solidFill>
                  <a:schemeClr val="tx1"/>
                </a:solidFill>
              </a:rPr>
              <a:t>into one </a:t>
            </a:r>
            <a:r>
              <a:rPr lang="en-US" altLang="zh-CN" dirty="0" smtClean="0">
                <a:solidFill>
                  <a:schemeClr val="tx1"/>
                </a:solidFill>
              </a:rPr>
              <a:t>"package management”</a:t>
            </a:r>
          </a:p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Optimization </a:t>
            </a:r>
            <a:r>
              <a:rPr lang="en-US" altLang="zh-CN" dirty="0">
                <a:solidFill>
                  <a:schemeClr val="tx1"/>
                </a:solidFill>
              </a:rPr>
              <a:t>of application management </a:t>
            </a:r>
            <a:r>
              <a:rPr lang="en-US" altLang="zh-CN" dirty="0" smtClean="0">
                <a:solidFill>
                  <a:schemeClr val="tx1"/>
                </a:solidFill>
              </a:rPr>
              <a:t>page</a:t>
            </a:r>
          </a:p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Optimization of application deployment</a:t>
            </a:r>
          </a:p>
          <a:p>
            <a:pPr marL="355273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Optimization of application detail page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Sequence for synchronizing applications from app-</a:t>
            </a:r>
            <a:r>
              <a:rPr lang="en-US" sz="2800" dirty="0" err="1" smtClean="0">
                <a:solidFill>
                  <a:schemeClr val="tx1"/>
                </a:solidFill>
              </a:rPr>
              <a:t>stroe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057013"/>
            <a:ext cx="10733557" cy="513543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21747" y="1249960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APM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50921" y="1661020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6732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App-store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585906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12688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Central </a:t>
            </a:r>
            <a:r>
              <a:rPr lang="en-US" altLang="zh-CN" sz="1600" dirty="0" smtClean="0"/>
              <a:t>Repo</a:t>
            </a:r>
            <a:endParaRPr lang="zh-CN" altLang="en-US" sz="1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541862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5127" y="2231472"/>
            <a:ext cx="121640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81720" y="1756688"/>
            <a:ext cx="1203215" cy="46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746924" y="2627631"/>
            <a:ext cx="168653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16908" y="2152847"/>
            <a:ext cx="145565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uery app info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751820" y="3455465"/>
            <a:ext cx="168653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33832" y="2964336"/>
            <a:ext cx="219290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download app package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51021" y="4250609"/>
            <a:ext cx="364054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1005" y="3775825"/>
            <a:ext cx="19380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pload app package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650921" y="4599709"/>
            <a:ext cx="38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38764" y="4599709"/>
            <a:ext cx="0" cy="60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2671893" y="5200589"/>
            <a:ext cx="36687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668011" y="4599708"/>
            <a:ext cx="178356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ave/update to DB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3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Sequence for uploading/deleting application package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057013"/>
            <a:ext cx="10733557" cy="513543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21747" y="1249960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APM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50921" y="1661020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12688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Central </a:t>
            </a:r>
            <a:r>
              <a:rPr lang="en-US" altLang="zh-CN" sz="1600" dirty="0" smtClean="0"/>
              <a:t>Repo</a:t>
            </a:r>
            <a:endParaRPr lang="zh-CN" altLang="en-US" sz="1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541862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5127" y="2231472"/>
            <a:ext cx="121640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81720" y="1756688"/>
            <a:ext cx="105894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uploading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40329" y="3131369"/>
            <a:ext cx="364054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54321" y="2656585"/>
            <a:ext cx="19380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pload app package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58654" y="4088590"/>
            <a:ext cx="38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046497" y="4088590"/>
            <a:ext cx="0" cy="60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679626" y="4689470"/>
            <a:ext cx="36687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046497" y="4115693"/>
            <a:ext cx="247670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save to DB/delete from DB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81720" y="2128235"/>
            <a:ext cx="89479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deleting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54321" y="2947862"/>
            <a:ext cx="1875000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elete app package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Sequence for distributing application package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057013"/>
            <a:ext cx="10733557" cy="513543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21747" y="1249960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APM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50921" y="1661020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12688" y="1251358"/>
            <a:ext cx="1300293" cy="411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Edge Repo</a:t>
            </a:r>
            <a:endParaRPr lang="zh-CN" altLang="en-US" sz="1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541862" y="1662418"/>
            <a:ext cx="0" cy="411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5127" y="2231472"/>
            <a:ext cx="121640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81720" y="1756688"/>
            <a:ext cx="1183337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distributing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740329" y="3131369"/>
            <a:ext cx="3640543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54321" y="2656585"/>
            <a:ext cx="19380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pload app package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58654" y="4088590"/>
            <a:ext cx="38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046497" y="4088590"/>
            <a:ext cx="0" cy="60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679626" y="4689470"/>
            <a:ext cx="36687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046497" y="4115693"/>
            <a:ext cx="109735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save to DB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2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APM DB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980906851"/>
              </p:ext>
            </p:extLst>
          </p:nvPr>
        </p:nvGraphicFramePr>
        <p:xfrm>
          <a:off x="781722" y="1477818"/>
          <a:ext cx="3545182" cy="442533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72591"/>
                <a:gridCol w="1772591"/>
              </a:tblGrid>
              <a:tr h="28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affinity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createTime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modifyTime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downloadUrl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11927" y="979317"/>
            <a:ext cx="194360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bl_package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621080"/>
              </p:ext>
            </p:extLst>
          </p:nvPr>
        </p:nvGraphicFramePr>
        <p:xfrm>
          <a:off x="6946994" y="1512285"/>
          <a:ext cx="3545182" cy="23440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72591"/>
                <a:gridCol w="1772591"/>
              </a:tblGrid>
              <a:tr h="28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6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packageId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edgeNodeId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edgeNodeName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edgeRepoIp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edgeRepoPort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70988" y="985247"/>
            <a:ext cx="4497193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tbl_package_distribution_info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5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New APIs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29175" y="1043711"/>
            <a:ext cx="10733557" cy="49824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91547"/>
              </p:ext>
            </p:extLst>
          </p:nvPr>
        </p:nvGraphicFramePr>
        <p:xfrm>
          <a:off x="376750" y="989532"/>
          <a:ext cx="8131176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Method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URI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POST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apm</a:t>
                      </a:r>
                      <a:r>
                        <a:rPr lang="en-US" altLang="zh-CN" sz="1200" dirty="0" smtClean="0"/>
                        <a:t>/package/synch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synchronize the packages of  application from</a:t>
                      </a:r>
                      <a:r>
                        <a:rPr lang="en-US" altLang="zh-CN" sz="1200" baseline="0" dirty="0" smtClean="0"/>
                        <a:t> specific app-store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76750" y="2013050"/>
            <a:ext cx="9285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{</a:t>
            </a:r>
          </a:p>
          <a:p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 “</a:t>
            </a:r>
            <a:r>
              <a:rPr lang="en-US" altLang="zh-CN" sz="1000" dirty="0" err="1" smtClean="0">
                <a:solidFill>
                  <a:srgbClr val="4A5560"/>
                </a:solidFill>
                <a:latin typeface="menlo"/>
              </a:rPr>
              <a:t>synchData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”:{</a:t>
            </a:r>
          </a:p>
          <a:p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 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 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“</a:t>
            </a:r>
            <a:r>
              <a:rPr lang="en-US" altLang="zh-CN" sz="1000" dirty="0" err="1">
                <a:solidFill>
                  <a:srgbClr val="4A5560"/>
                </a:solidFill>
                <a:latin typeface="menlo"/>
              </a:rPr>
              <a:t>appstoreInfo</a:t>
            </a:r>
            <a:r>
              <a:rPr lang="en-US" altLang="zh-CN" sz="1000" b="1" dirty="0" smtClean="0">
                <a:latin typeface="menlo"/>
              </a:rPr>
              <a:t>"</a:t>
            </a:r>
            <a:r>
              <a:rPr lang="en-US" altLang="zh-CN" sz="1000" dirty="0" smtClean="0">
                <a:latin typeface="menlo"/>
              </a:rPr>
              <a:t>:{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     “ipaddr"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“1.1.1.1"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      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“port"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“10233“</a:t>
            </a:r>
          </a:p>
          <a:p>
            <a:r>
              <a:rPr lang="en-US" altLang="zh-CN" sz="1000" b="1" dirty="0">
                <a:latin typeface="menlo"/>
              </a:rPr>
              <a:t> </a:t>
            </a:r>
            <a:r>
              <a:rPr lang="en-US" altLang="zh-CN" sz="1000" b="1" dirty="0" smtClean="0">
                <a:latin typeface="menlo"/>
              </a:rPr>
              <a:t>        },</a:t>
            </a:r>
          </a:p>
          <a:p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     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“appIds”</a:t>
            </a:r>
            <a:r>
              <a:rPr lang="en-US" altLang="zh-CN" sz="1000" b="1" dirty="0" smtClean="0"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00B050"/>
                </a:solidFill>
                <a:latin typeface="menlo"/>
              </a:rPr>
              <a:t>”123,456,789”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 }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}</a:t>
            </a:r>
            <a:endParaRPr lang="zh-CN" altLang="en-US" sz="1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93793"/>
              </p:ext>
            </p:extLst>
          </p:nvPr>
        </p:nvGraphicFramePr>
        <p:xfrm>
          <a:off x="376397" y="3851607"/>
          <a:ext cx="8131176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Method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URI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POST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apm</a:t>
                      </a:r>
                      <a:r>
                        <a:rPr lang="en-US" altLang="zh-CN" sz="1200" dirty="0" smtClean="0"/>
                        <a:t>/package/{</a:t>
                      </a:r>
                      <a:r>
                        <a:rPr lang="en-US" altLang="zh-CN" sz="1200" dirty="0" err="1" smtClean="0"/>
                        <a:t>package_id</a:t>
                      </a:r>
                      <a:r>
                        <a:rPr lang="en-US" altLang="zh-CN" sz="1200" dirty="0" smtClean="0"/>
                        <a:t>}/distribute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distribute the specific package to the edge node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76750" y="4958495"/>
            <a:ext cx="9285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{</a:t>
            </a:r>
          </a:p>
          <a:p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 “</a:t>
            </a:r>
            <a:r>
              <a:rPr lang="en-US" altLang="zh-CN" sz="1000" dirty="0" err="1" smtClean="0">
                <a:solidFill>
                  <a:srgbClr val="4A5560"/>
                </a:solidFill>
                <a:latin typeface="menlo"/>
              </a:rPr>
              <a:t>edgeNodes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”:[</a:t>
            </a:r>
          </a:p>
          <a:p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 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    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“</a:t>
            </a:r>
            <a:r>
              <a:rPr lang="en-US" altLang="zh-CN" sz="1000" dirty="0" err="1">
                <a:solidFill>
                  <a:srgbClr val="4A5560"/>
                </a:solidFill>
                <a:latin typeface="menlo"/>
              </a:rPr>
              <a:t>edgeNode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":{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     “nodeId"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“123456"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      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</a:t>
            </a:r>
            <a:r>
              <a:rPr lang="en-US" altLang="zh-CN" sz="1000" b="1" dirty="0" err="1" smtClean="0">
                <a:solidFill>
                  <a:srgbClr val="92278F"/>
                </a:solidFill>
                <a:latin typeface="menlo"/>
              </a:rPr>
              <a:t>nodeName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</a:t>
            </a:r>
            <a:r>
              <a:rPr lang="en-US" altLang="zh-CN" sz="1000" b="1" dirty="0" err="1" smtClean="0">
                <a:solidFill>
                  <a:srgbClr val="3AB54A"/>
                </a:solidFill>
                <a:latin typeface="menlo"/>
              </a:rPr>
              <a:t>abc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      </a:t>
            </a:r>
            <a:r>
              <a:rPr lang="en-US" altLang="zh-CN" sz="1000" b="1" dirty="0" smtClean="0">
                <a:solidFill>
                  <a:srgbClr val="92278F"/>
                </a:solidFill>
                <a:latin typeface="menlo"/>
              </a:rPr>
              <a:t>“nodeRepo"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 smtClean="0">
                <a:solidFill>
                  <a:srgbClr val="3AB54A"/>
                </a:solidFill>
                <a:latin typeface="menlo"/>
              </a:rPr>
              <a:t>“1.1.1.1“</a:t>
            </a:r>
          </a:p>
          <a:p>
            <a:r>
              <a:rPr lang="en-US" altLang="zh-CN" sz="1000" b="1" dirty="0">
                <a:latin typeface="menlo"/>
              </a:rPr>
              <a:t> </a:t>
            </a:r>
            <a:r>
              <a:rPr lang="en-US" altLang="zh-CN" sz="1000" b="1" dirty="0" smtClean="0">
                <a:latin typeface="menlo"/>
              </a:rPr>
              <a:t>        }</a:t>
            </a: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 smtClean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     ]</a:t>
            </a:r>
            <a:r>
              <a:rPr lang="en-US" altLang="zh-CN" sz="1000" dirty="0" smtClean="0"/>
              <a:t/>
            </a:r>
            <a:br>
              <a:rPr lang="en-US" altLang="zh-CN" sz="1000" dirty="0" smtClean="0"/>
            </a:br>
            <a:r>
              <a:rPr lang="en-US" altLang="zh-CN" sz="1000" dirty="0" smtClean="0">
                <a:solidFill>
                  <a:srgbClr val="4A5560"/>
                </a:solidFill>
                <a:latin typeface="menlo"/>
              </a:rPr>
              <a:t>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69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APIs </a:t>
            </a:r>
            <a:r>
              <a:rPr lang="en-US" dirty="0" smtClean="0">
                <a:solidFill>
                  <a:schemeClr val="tx1"/>
                </a:solidFill>
              </a:rPr>
              <a:t>to be modified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29175" y="1043711"/>
            <a:ext cx="10733557" cy="49824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32677"/>
              </p:ext>
            </p:extLst>
          </p:nvPr>
        </p:nvGraphicFramePr>
        <p:xfrm>
          <a:off x="376750" y="989532"/>
          <a:ext cx="8131176" cy="326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Method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URI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Description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GET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mgmt</a:t>
                      </a:r>
                      <a:r>
                        <a:rPr lang="en-US" altLang="zh-CN" sz="1200" dirty="0" smtClean="0"/>
                        <a:t>/tenant/{tenant-id}/package/{</a:t>
                      </a:r>
                      <a:r>
                        <a:rPr lang="en-US" altLang="zh-CN" sz="1200" dirty="0" err="1" smtClean="0"/>
                        <a:t>appPkgId</a:t>
                      </a:r>
                      <a:r>
                        <a:rPr lang="en-US" altLang="zh-CN" sz="1200" dirty="0" smtClean="0"/>
                        <a:t>}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Query</a:t>
                      </a:r>
                      <a:r>
                        <a:rPr lang="en-US" altLang="zh-CN" sz="1200" baseline="0" dirty="0" smtClean="0"/>
                        <a:t> package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GET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mgmt</a:t>
                      </a:r>
                      <a:r>
                        <a:rPr lang="en-US" altLang="zh-CN" sz="1200" dirty="0" smtClean="0"/>
                        <a:t>/tenant/{tenant-id}/package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Query</a:t>
                      </a:r>
                      <a:r>
                        <a:rPr lang="en-US" altLang="zh-CN" sz="1200" baseline="0" dirty="0" smtClean="0"/>
                        <a:t> package list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POST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mgmt</a:t>
                      </a:r>
                      <a:r>
                        <a:rPr lang="en-US" altLang="zh-CN" sz="1200" dirty="0" smtClean="0"/>
                        <a:t>/tenant/{tenant-id}/package/{</a:t>
                      </a:r>
                      <a:r>
                        <a:rPr lang="en-US" altLang="zh-CN" sz="1200" dirty="0" err="1" smtClean="0"/>
                        <a:t>appPackageId</a:t>
                      </a:r>
                      <a:r>
                        <a:rPr lang="en-US" altLang="zh-CN" sz="1200" dirty="0" smtClean="0"/>
                        <a:t>}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upload</a:t>
                      </a:r>
                      <a:r>
                        <a:rPr lang="en-US" altLang="zh-CN" sz="1200" baseline="0" dirty="0" smtClean="0"/>
                        <a:t> application package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DELETE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mgmt</a:t>
                      </a:r>
                      <a:r>
                        <a:rPr lang="en-US" altLang="zh-CN" sz="1200" dirty="0" smtClean="0"/>
                        <a:t>/tenant/{tenant-id}/package/{</a:t>
                      </a:r>
                      <a:r>
                        <a:rPr lang="en-US" altLang="zh-CN" sz="1200" dirty="0" err="1" smtClean="0"/>
                        <a:t>appPackageId</a:t>
                      </a:r>
                      <a:r>
                        <a:rPr lang="en-US" altLang="zh-CN" sz="1200" dirty="0" smtClean="0"/>
                        <a:t>}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Delete application package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DELETE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mec</a:t>
                      </a:r>
                      <a:r>
                        <a:rPr lang="en-US" altLang="zh-CN" sz="1200" dirty="0" smtClean="0"/>
                        <a:t>/v1/</a:t>
                      </a:r>
                      <a:r>
                        <a:rPr lang="en-US" altLang="zh-CN" sz="1200" dirty="0" err="1" smtClean="0"/>
                        <a:t>mgmt</a:t>
                      </a:r>
                      <a:r>
                        <a:rPr lang="en-US" altLang="zh-CN" sz="1200" dirty="0" smtClean="0"/>
                        <a:t>/tenant/{tenant-id}/package/{</a:t>
                      </a:r>
                      <a:r>
                        <a:rPr lang="en-US" altLang="zh-CN" sz="1200" dirty="0" err="1" smtClean="0"/>
                        <a:t>appPackageId</a:t>
                      </a:r>
                      <a:r>
                        <a:rPr lang="en-US" altLang="zh-CN" sz="1200" dirty="0" smtClean="0"/>
                        <a:t>}/host/{</a:t>
                      </a:r>
                      <a:r>
                        <a:rPr lang="en-US" altLang="zh-CN" sz="1200" dirty="0" err="1" smtClean="0"/>
                        <a:t>hostIp</a:t>
                      </a:r>
                      <a:r>
                        <a:rPr lang="en-US" altLang="zh-CN" sz="1200" dirty="0" smtClean="0"/>
                        <a:t>}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Delete application package in edge node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7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Security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736908" y="1108365"/>
            <a:ext cx="10733557" cy="5084084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49927"/>
              </p:ext>
            </p:extLst>
          </p:nvPr>
        </p:nvGraphicFramePr>
        <p:xfrm>
          <a:off x="736908" y="952834"/>
          <a:ext cx="10782302" cy="5029200"/>
        </p:xfrm>
        <a:graphic>
          <a:graphicData uri="http://schemas.openxmlformats.org/drawingml/2006/table">
            <a:tbl>
              <a:tblPr/>
              <a:tblGrid>
                <a:gridCol w="2447928"/>
                <a:gridCol w="8334374"/>
              </a:tblGrid>
              <a:tr h="380230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Content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Related Information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design rule ID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/>
                      <a:r>
                        <a:rPr lang="en-US" altLang="zh-CN" sz="9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All machine-to-machine and man-to-machine interfaces for cross-network transmission must have an access authentication mechanism, and the authentication process must be performed on a server.</a:t>
                      </a:r>
                      <a:endParaRPr lang="en-US" sz="9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Implemetation</a:t>
                      </a:r>
                      <a:r>
                        <a:rPr lang="en-US" sz="900" dirty="0">
                          <a:effectLst/>
                        </a:rPr>
                        <a:t> details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Use</a:t>
                      </a:r>
                      <a:r>
                        <a:rPr lang="en-US" sz="900" baseline="0" dirty="0" smtClean="0">
                          <a:effectLst/>
                        </a:rPr>
                        <a:t> the user/password to authenticate</a:t>
                      </a:r>
                      <a:r>
                        <a:rPr lang="en-US" altLang="zh-CN" sz="900" baseline="0" dirty="0" smtClean="0">
                          <a:effectLst/>
                        </a:rPr>
                        <a:t>. The user-management module can provide these function.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APIs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44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Example API payload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77460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files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09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GUI URLs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92018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testing steps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1. login system , </a:t>
                      </a:r>
                      <a:r>
                        <a:rPr lang="en-US" altLang="zh-CN" sz="900" dirty="0" smtClean="0">
                          <a:effectLst/>
                        </a:rPr>
                        <a:t>select a app store , and select any applications, </a:t>
                      </a:r>
                      <a:r>
                        <a:rPr lang="en-US" altLang="zh-CN" sz="900" baseline="0" dirty="0" smtClean="0">
                          <a:effectLst/>
                        </a:rPr>
                        <a:t>then synchronize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86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GUI input example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629025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Additional Info</a:t>
                      </a: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NA</a:t>
                      </a:r>
                      <a:endParaRPr lang="en-US" sz="900" dirty="0">
                        <a:effectLst/>
                      </a:endParaRPr>
                    </a:p>
                  </a:txBody>
                  <a:tcPr marL="45538" marR="45538" marT="21018" marB="210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6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5690</TotalTime>
  <Words>483</Words>
  <Application>Microsoft Office PowerPoint</Application>
  <PresentationFormat>自定义</PresentationFormat>
  <Paragraphs>163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menlo</vt:lpstr>
      <vt:lpstr>等线</vt:lpstr>
      <vt:lpstr>黑体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【MECM】应用包管理优化—菜单项+应用包列表+应用包详情   https://gitee.com/OSDT/dashboard?issue_id=I1QXS5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Zhangqingjie</cp:lastModifiedBy>
  <cp:revision>126</cp:revision>
  <dcterms:created xsi:type="dcterms:W3CDTF">2018-11-29T10:16:29Z</dcterms:created>
  <dcterms:modified xsi:type="dcterms:W3CDTF">2020-08-24T06:54:44Z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(3)xzPKu7w3HosrS9a6PTcslaBqx6budCp/yTAYI81bqq8PBfk3gXwBDAX7vyqPqFWOx5Ux5xFs
iltyN7mxya03mH7w5dLZlZffUzIBssWCYtP5eA9H+pqBxChEA0oHprKfwayEuPe8YxEsYKDs
+A8vOnefzsw7Prfyyn2qYd8Z85ffWmRAg6I6BSrXvv9Qb8WYRaimNbWmz30MbNhxrNfU2snr
fb13BT8wWLDfAsbfYX</vt:lpwstr>
  </property>
  <property fmtid="{D5CDD505-2E9C-101B-9397-08002B2CF9AE}" pid="3" name="_2015_ms_pID_7253431">
    <vt:lpwstr>hVSW4iuTjk8IA8UCX5pfO2FeqnQT45dps0/wX+5RyD93nHXoBOVvN1
wDkqMLYDjow82mqd74OcC3PwmNyVNlwBk1gF5ySjd0kwpgesb195D9asKJf0pEHPJ3iucDfC
Z7NwR5Lj08IJVe37FEWB+/H/WFaxcgI8tlKqOa7osmqIherpEI2UmHjPXk7pVPWxvVXNoy9s
V9B0H1ACQqTpfBpSO1q6e+KCF4eY0brwHQOX</vt:lpwstr>
  </property>
  <property fmtid="{D5CDD505-2E9C-101B-9397-08002B2CF9AE}" pid="4" name="_2015_ms_pID_7253432">
    <vt:lpwstr>+w==</vt:lpwstr>
  </property>
</Properties>
</file>