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85" d="100"/>
          <a:sy n="8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E3264BA-44AE-4E9B-B6EF-F8D9BB6ECF1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28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77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8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2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9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1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IN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https://gitee.com/edgegallery/community/blob/master/Security%20WG/Tutorials/Gitee%20Pull%20Request%20Compliance%20Verification.md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4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5200" b="0" strike="noStrike" spc="-1">
                <a:solidFill>
                  <a:srgbClr val="000000"/>
                </a:solidFill>
                <a:latin typeface="Arial"/>
                <a:ea typeface="Arial"/>
              </a:rPr>
              <a:t>Automated AK/SK Management Solution</a:t>
            </a:r>
            <a:endParaRPr lang="en-IN" sz="5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latin typeface="Arial"/>
              </a:rPr>
              <a:t>Gaurav Agrawal, Rama Subba Reddy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Current Implementation of AK/SK/InstanceId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MEP-Auth: Hardcoded values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MEP-Agent: Hardcoded values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Problem</a:t>
            </a: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: 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Not a scalable solution, can’t support multiple runtime applications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u="sng" strike="noStrike" spc="-1">
                <a:solidFill>
                  <a:srgbClr val="40485B"/>
                </a:solidFill>
                <a:uFillTx/>
                <a:latin typeface="Arial"/>
                <a:ea typeface="Arial"/>
              </a:rPr>
              <a:t>Requirement</a:t>
            </a: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: 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60000"/>
              </a:lnSpc>
            </a:pPr>
            <a:r>
              <a:rPr lang="en-IN" sz="1200" b="0" strike="noStrike" spc="-1">
                <a:solidFill>
                  <a:srgbClr val="40485B"/>
                </a:solidFill>
                <a:latin typeface="Arial"/>
                <a:ea typeface="Arial"/>
              </a:rPr>
              <a:t>Automate AK, SK, Instance-Id management, by supporting automated configuration to MEP-Auth as well as MEP-Agent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Solution Architecture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60000" y="360720"/>
            <a:ext cx="2950920" cy="574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MEO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760720" y="1512720"/>
            <a:ext cx="2950920" cy="790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6624000" y="1539000"/>
            <a:ext cx="120600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latin typeface="Arial"/>
              </a:rPr>
              <a:t>LCM Controller</a:t>
            </a:r>
          </a:p>
        </p:txBody>
      </p:sp>
      <p:sp>
        <p:nvSpPr>
          <p:cNvPr id="90" name="CustomShape 5"/>
          <p:cNvSpPr/>
          <p:nvPr/>
        </p:nvSpPr>
        <p:spPr>
          <a:xfrm>
            <a:off x="6768000" y="1836720"/>
            <a:ext cx="934920" cy="394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Ak/SK Generator</a:t>
            </a:r>
            <a:endParaRPr lang="en-IN" sz="105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760720" y="2880000"/>
            <a:ext cx="1366920" cy="863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5976000" y="3276000"/>
            <a:ext cx="934920" cy="394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 Builder</a:t>
            </a:r>
            <a:endParaRPr lang="en-IN" sz="1050" b="0" strike="noStrike" spc="-1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976000" y="2907000"/>
            <a:ext cx="91188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latin typeface="Arial"/>
              </a:rPr>
              <a:t>K8s Plugin</a:t>
            </a:r>
          </a:p>
        </p:txBody>
      </p:sp>
      <p:sp>
        <p:nvSpPr>
          <p:cNvPr id="94" name="CustomShape 9"/>
          <p:cNvSpPr/>
          <p:nvPr/>
        </p:nvSpPr>
        <p:spPr>
          <a:xfrm>
            <a:off x="7344000" y="2880000"/>
            <a:ext cx="1366920" cy="863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0"/>
          <p:cNvSpPr/>
          <p:nvPr/>
        </p:nvSpPr>
        <p:spPr>
          <a:xfrm>
            <a:off x="7559280" y="3276000"/>
            <a:ext cx="934920" cy="394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 Builder</a:t>
            </a:r>
            <a:endParaRPr lang="en-IN" sz="1050" b="0" strike="noStrike" spc="-1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7487280" y="2907000"/>
            <a:ext cx="109008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latin typeface="Arial"/>
              </a:rPr>
              <a:t>Future Plugin</a:t>
            </a:r>
          </a:p>
        </p:txBody>
      </p:sp>
      <p:sp>
        <p:nvSpPr>
          <p:cNvPr id="97" name="CustomShape 12"/>
          <p:cNvSpPr/>
          <p:nvPr/>
        </p:nvSpPr>
        <p:spPr>
          <a:xfrm>
            <a:off x="5760000" y="4248000"/>
            <a:ext cx="2951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Kubernetes (Infra Manager)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3744000" y="2988000"/>
            <a:ext cx="1439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MEP-Auth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2232000" y="2988000"/>
            <a:ext cx="1439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MEP-Agent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232000" y="3888000"/>
            <a:ext cx="2951640" cy="93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Infrastructure (Kubernetes Cluster)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7128000" y="1008000"/>
            <a:ext cx="143640" cy="43164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7"/>
          <p:cNvSpPr/>
          <p:nvPr/>
        </p:nvSpPr>
        <p:spPr>
          <a:xfrm>
            <a:off x="7128000" y="2376000"/>
            <a:ext cx="143640" cy="43164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8"/>
          <p:cNvSpPr/>
          <p:nvPr/>
        </p:nvSpPr>
        <p:spPr>
          <a:xfrm>
            <a:off x="6336000" y="3816000"/>
            <a:ext cx="143640" cy="431640"/>
          </a:xfrm>
          <a:custGeom>
            <a:avLst/>
            <a:gdLst/>
            <a:ahLst/>
            <a:cxn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9"/>
          <p:cNvSpPr/>
          <p:nvPr/>
        </p:nvSpPr>
        <p:spPr>
          <a:xfrm rot="2932800">
            <a:off x="5392440" y="2103480"/>
            <a:ext cx="142920" cy="1041480"/>
          </a:xfrm>
          <a:custGeom>
            <a:avLst/>
            <a:gdLst/>
            <a:ahLst/>
            <a:cxnLst/>
            <a:rect l="l" t="t" r="r" b="b"/>
            <a:pathLst>
              <a:path w="400" h="2896">
                <a:moveTo>
                  <a:pt x="101" y="0"/>
                </a:moveTo>
                <a:lnTo>
                  <a:pt x="101" y="2411"/>
                </a:lnTo>
                <a:lnTo>
                  <a:pt x="0" y="2411"/>
                </a:lnTo>
                <a:lnTo>
                  <a:pt x="199" y="2895"/>
                </a:lnTo>
                <a:lnTo>
                  <a:pt x="399" y="2411"/>
                </a:lnTo>
                <a:lnTo>
                  <a:pt x="298" y="2411"/>
                </a:lnTo>
                <a:lnTo>
                  <a:pt x="297" y="0"/>
                </a:lnTo>
                <a:lnTo>
                  <a:pt x="101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0"/>
          <p:cNvSpPr/>
          <p:nvPr/>
        </p:nvSpPr>
        <p:spPr>
          <a:xfrm>
            <a:off x="5256000" y="4392000"/>
            <a:ext cx="431640" cy="143640"/>
          </a:xfrm>
          <a:custGeom>
            <a:avLst/>
            <a:gdLst/>
            <a:ahLst/>
            <a:cxnLst/>
            <a:rect l="l" t="t" r="r" b="b"/>
            <a:pathLst>
              <a:path w="1202" h="402">
                <a:moveTo>
                  <a:pt x="1201" y="100"/>
                </a:moveTo>
                <a:lnTo>
                  <a:pt x="300" y="100"/>
                </a:lnTo>
                <a:lnTo>
                  <a:pt x="300" y="0"/>
                </a:lnTo>
                <a:lnTo>
                  <a:pt x="0" y="200"/>
                </a:lnTo>
                <a:lnTo>
                  <a:pt x="300" y="401"/>
                </a:lnTo>
                <a:lnTo>
                  <a:pt x="300" y="300"/>
                </a:lnTo>
                <a:lnTo>
                  <a:pt x="1201" y="300"/>
                </a:lnTo>
                <a:lnTo>
                  <a:pt x="1201" y="1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1"/>
          <p:cNvSpPr/>
          <p:nvPr/>
        </p:nvSpPr>
        <p:spPr>
          <a:xfrm>
            <a:off x="2952000" y="3564000"/>
            <a:ext cx="143640" cy="323640"/>
          </a:xfrm>
          <a:custGeom>
            <a:avLst/>
            <a:gdLst/>
            <a:ahLst/>
            <a:cxnLst/>
            <a:rect l="l" t="t" r="r" b="b"/>
            <a:pathLst>
              <a:path w="402" h="902">
                <a:moveTo>
                  <a:pt x="100" y="901"/>
                </a:moveTo>
                <a:lnTo>
                  <a:pt x="100" y="225"/>
                </a:lnTo>
                <a:lnTo>
                  <a:pt x="0" y="225"/>
                </a:lnTo>
                <a:lnTo>
                  <a:pt x="200" y="0"/>
                </a:lnTo>
                <a:lnTo>
                  <a:pt x="401" y="225"/>
                </a:lnTo>
                <a:lnTo>
                  <a:pt x="300" y="225"/>
                </a:lnTo>
                <a:lnTo>
                  <a:pt x="300" y="901"/>
                </a:lnTo>
                <a:lnTo>
                  <a:pt x="100" y="9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2"/>
          <p:cNvSpPr/>
          <p:nvPr/>
        </p:nvSpPr>
        <p:spPr>
          <a:xfrm>
            <a:off x="7272000" y="1080000"/>
            <a:ext cx="173484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Instantiate with instance-id</a:t>
            </a:r>
          </a:p>
        </p:txBody>
      </p:sp>
      <p:sp>
        <p:nvSpPr>
          <p:cNvPr id="108" name="CustomShape 23"/>
          <p:cNvSpPr/>
          <p:nvPr/>
        </p:nvSpPr>
        <p:spPr>
          <a:xfrm>
            <a:off x="7264800" y="2448000"/>
            <a:ext cx="1618920" cy="3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Instantiate with ak, sk, id</a:t>
            </a:r>
          </a:p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Terminated with id</a:t>
            </a:r>
          </a:p>
        </p:txBody>
      </p:sp>
      <p:sp>
        <p:nvSpPr>
          <p:cNvPr id="109" name="CustomShape 24"/>
          <p:cNvSpPr/>
          <p:nvPr/>
        </p:nvSpPr>
        <p:spPr>
          <a:xfrm>
            <a:off x="6444720" y="3888000"/>
            <a:ext cx="138132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Instantiate Workload</a:t>
            </a:r>
          </a:p>
        </p:txBody>
      </p:sp>
      <p:sp>
        <p:nvSpPr>
          <p:cNvPr id="110" name="CustomShape 25"/>
          <p:cNvSpPr/>
          <p:nvPr/>
        </p:nvSpPr>
        <p:spPr>
          <a:xfrm>
            <a:off x="4824000" y="4536000"/>
            <a:ext cx="138132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Instantiate Workload</a:t>
            </a:r>
          </a:p>
        </p:txBody>
      </p:sp>
      <p:sp>
        <p:nvSpPr>
          <p:cNvPr id="111" name="CustomShape 26"/>
          <p:cNvSpPr/>
          <p:nvPr/>
        </p:nvSpPr>
        <p:spPr>
          <a:xfrm>
            <a:off x="3024000" y="3636000"/>
            <a:ext cx="137988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 dirty="0">
                <a:latin typeface="Arial"/>
              </a:rPr>
              <a:t>Secrets for </a:t>
            </a:r>
            <a:r>
              <a:rPr lang="en-IN" sz="1000" b="0" strike="noStrike" spc="-1" dirty="0" err="1">
                <a:latin typeface="Arial"/>
              </a:rPr>
              <a:t>ak</a:t>
            </a:r>
            <a:r>
              <a:rPr lang="en-IN" sz="1000" b="0" strike="noStrike" spc="-1" dirty="0">
                <a:latin typeface="Arial"/>
              </a:rPr>
              <a:t>, </a:t>
            </a:r>
            <a:r>
              <a:rPr lang="en-IN" sz="1000" b="0" strike="noStrike" spc="-1" dirty="0" err="1">
                <a:latin typeface="Arial"/>
              </a:rPr>
              <a:t>sk</a:t>
            </a:r>
            <a:r>
              <a:rPr lang="en-IN" sz="1000" b="0" strike="noStrike" spc="-1" dirty="0">
                <a:latin typeface="Arial"/>
              </a:rPr>
              <a:t>, id</a:t>
            </a:r>
          </a:p>
        </p:txBody>
      </p:sp>
      <p:sp>
        <p:nvSpPr>
          <p:cNvPr id="112" name="CustomShape 27"/>
          <p:cNvSpPr/>
          <p:nvPr/>
        </p:nvSpPr>
        <p:spPr>
          <a:xfrm>
            <a:off x="3816000" y="2425680"/>
            <a:ext cx="1582560" cy="3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 dirty="0">
                <a:latin typeface="Arial"/>
              </a:rPr>
              <a:t>Configure with </a:t>
            </a:r>
            <a:r>
              <a:rPr lang="en-IN" sz="1000" b="0" strike="noStrike" spc="-1" dirty="0" err="1">
                <a:latin typeface="Arial"/>
              </a:rPr>
              <a:t>ak</a:t>
            </a:r>
            <a:r>
              <a:rPr lang="en-IN" sz="1000" b="0" strike="noStrike" spc="-1" dirty="0">
                <a:latin typeface="Arial"/>
              </a:rPr>
              <a:t>, </a:t>
            </a:r>
            <a:r>
              <a:rPr lang="en-IN" sz="1000" b="0" strike="noStrike" spc="-1" dirty="0" err="1">
                <a:latin typeface="Arial"/>
              </a:rPr>
              <a:t>sk</a:t>
            </a:r>
            <a:r>
              <a:rPr lang="en-IN" sz="1000" b="0" strike="noStrike" spc="-1" dirty="0">
                <a:latin typeface="Arial"/>
              </a:rPr>
              <a:t>, id</a:t>
            </a:r>
          </a:p>
          <a:p>
            <a:pPr>
              <a:lnSpc>
                <a:spcPct val="100000"/>
              </a:lnSpc>
            </a:pPr>
            <a:r>
              <a:rPr lang="en-IN" sz="1000" b="0" strike="noStrike" spc="-1" dirty="0" err="1">
                <a:latin typeface="Arial"/>
              </a:rPr>
              <a:t>Unconfigure</a:t>
            </a:r>
            <a:r>
              <a:rPr lang="en-IN" sz="1000" b="0" strike="noStrike" spc="-1" dirty="0">
                <a:latin typeface="Arial"/>
              </a:rPr>
              <a:t> with id</a:t>
            </a:r>
          </a:p>
        </p:txBody>
      </p:sp>
      <p:sp>
        <p:nvSpPr>
          <p:cNvPr id="113" name="CustomShape 28"/>
          <p:cNvSpPr/>
          <p:nvPr/>
        </p:nvSpPr>
        <p:spPr>
          <a:xfrm>
            <a:off x="216000" y="792000"/>
            <a:ext cx="511164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u="sng" strike="noStrike" spc="-1" dirty="0">
                <a:uFillTx/>
                <a:latin typeface="Arial"/>
              </a:rPr>
              <a:t>New Sub-Modules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AK/SK Generator: Generates random </a:t>
            </a:r>
            <a:r>
              <a:rPr lang="en-IN" sz="1400" b="0" strike="noStrike" spc="-1" dirty="0" err="1">
                <a:latin typeface="Arial"/>
              </a:rPr>
              <a:t>ak</a:t>
            </a:r>
            <a:r>
              <a:rPr lang="en-IN" sz="1400" b="0" strike="noStrike" spc="-1" dirty="0">
                <a:latin typeface="Arial"/>
              </a:rPr>
              <a:t>, </a:t>
            </a:r>
            <a:r>
              <a:rPr lang="en-IN" sz="1400" b="0" strike="noStrike" spc="-1" dirty="0" err="1">
                <a:latin typeface="Arial"/>
              </a:rPr>
              <a:t>sk</a:t>
            </a:r>
            <a:r>
              <a:rPr lang="en-IN" sz="1400" b="0" strike="noStrike" spc="-1" dirty="0">
                <a:latin typeface="Arial"/>
              </a:rPr>
              <a:t> value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 err="1">
                <a:latin typeface="Arial"/>
              </a:rPr>
              <a:t>Config</a:t>
            </a:r>
            <a:r>
              <a:rPr lang="en-IN" sz="1400" b="0" strike="noStrike" spc="-1" dirty="0">
                <a:latin typeface="Arial"/>
              </a:rPr>
              <a:t> Builder: Builds application configuration in form of deployment </a:t>
            </a:r>
            <a:r>
              <a:rPr lang="en-IN" sz="1400" b="0" strike="noStrike" spc="-1" dirty="0" err="1">
                <a:latin typeface="Arial"/>
              </a:rPr>
              <a:t>artifacts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u="sng" strike="noStrike" spc="-1" dirty="0">
                <a:uFillTx/>
                <a:latin typeface="Arial"/>
              </a:rPr>
              <a:t>External Dependency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MEP-</a:t>
            </a:r>
            <a:r>
              <a:rPr lang="en-IN" sz="1400" b="0" strike="noStrike" spc="-1" dirty="0" err="1">
                <a:latin typeface="Arial"/>
              </a:rPr>
              <a:t>Auth</a:t>
            </a:r>
            <a:r>
              <a:rPr lang="en-IN" sz="1400" b="0" strike="noStrike" spc="-1" dirty="0">
                <a:latin typeface="Arial"/>
              </a:rPr>
              <a:t> for Configure/</a:t>
            </a:r>
            <a:r>
              <a:rPr lang="en-IN" sz="1400" b="0" strike="noStrike" spc="-1" dirty="0" err="1">
                <a:latin typeface="Arial"/>
              </a:rPr>
              <a:t>Unconfiguration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MEP-Agent to read secrets</a:t>
            </a:r>
          </a:p>
        </p:txBody>
      </p:sp>
      <p:sp>
        <p:nvSpPr>
          <p:cNvPr id="114" name="CustomShape 29"/>
          <p:cNvSpPr/>
          <p:nvPr/>
        </p:nvSpPr>
        <p:spPr>
          <a:xfrm>
            <a:off x="2160000" y="3888000"/>
            <a:ext cx="806760" cy="2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latin typeface="Arial"/>
              </a:rPr>
              <a:t>K8s secret</a:t>
            </a:r>
          </a:p>
        </p:txBody>
      </p:sp>
      <p:sp>
        <p:nvSpPr>
          <p:cNvPr id="31" name="CustomShape 27"/>
          <p:cNvSpPr/>
          <p:nvPr/>
        </p:nvSpPr>
        <p:spPr>
          <a:xfrm>
            <a:off x="598946" y="2974680"/>
            <a:ext cx="170424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1" strike="noStrike" spc="-1" dirty="0" smtClean="0">
                <a:latin typeface="Arial"/>
              </a:rPr>
              <a:t>MEP-Agent to get </a:t>
            </a:r>
            <a:r>
              <a:rPr lang="en-IN" sz="1000" b="1" strike="noStrike" spc="-1" dirty="0" err="1" smtClean="0">
                <a:latin typeface="Arial"/>
              </a:rPr>
              <a:t>ak</a:t>
            </a:r>
            <a:r>
              <a:rPr lang="en-IN" sz="1000" b="1" strike="noStrike" spc="-1" dirty="0" smtClean="0">
                <a:latin typeface="Arial"/>
              </a:rPr>
              <a:t>, </a:t>
            </a:r>
            <a:r>
              <a:rPr lang="en-IN" sz="1000" b="1" strike="noStrike" spc="-1" dirty="0" err="1" smtClean="0">
                <a:latin typeface="Arial"/>
              </a:rPr>
              <a:t>sk</a:t>
            </a:r>
            <a:r>
              <a:rPr lang="en-IN" sz="1000" b="1" strike="noStrike" spc="-1" dirty="0" smtClean="0">
                <a:latin typeface="Arial"/>
              </a:rPr>
              <a:t>, </a:t>
            </a:r>
            <a:r>
              <a:rPr lang="en-IN" sz="1000" b="1" strike="noStrike" spc="-1" dirty="0" err="1" smtClean="0">
                <a:latin typeface="Arial"/>
              </a:rPr>
              <a:t>appinstanceid</a:t>
            </a:r>
            <a:r>
              <a:rPr lang="en-IN" sz="1000" b="1" strike="noStrike" spc="-1" dirty="0" smtClean="0">
                <a:latin typeface="Arial"/>
              </a:rPr>
              <a:t> from ENV </a:t>
            </a:r>
          </a:p>
          <a:p>
            <a:pPr>
              <a:lnSpc>
                <a:spcPct val="100000"/>
              </a:lnSpc>
            </a:pPr>
            <a:r>
              <a:rPr lang="en-IN" sz="1000" b="1" strike="noStrike" spc="-1" dirty="0" smtClean="0">
                <a:latin typeface="Arial"/>
              </a:rPr>
              <a:t>variables</a:t>
            </a:r>
            <a:endParaRPr lang="en-IN" sz="10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Instantiate Flow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0684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APPO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284480" y="1050480"/>
            <a:ext cx="360" cy="405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4463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6336000" y="105948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1284480" y="1718280"/>
            <a:ext cx="106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7"/>
          <p:cNvSpPr/>
          <p:nvPr/>
        </p:nvSpPr>
        <p:spPr>
          <a:xfrm flipH="1" flipV="1">
            <a:off x="1284120" y="4290840"/>
            <a:ext cx="2098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 cap="rnd">
            <a:solidFill>
              <a:srgbClr val="000322"/>
            </a:solidFill>
            <a:custDash>
              <a:ds d="1300000" sp="9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33480" y="1383120"/>
            <a:ext cx="1250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251640" y="1018080"/>
            <a:ext cx="97992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441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Instantiate APP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96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APM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25" name="Line 11"/>
          <p:cNvSpPr/>
          <p:nvPr/>
        </p:nvSpPr>
        <p:spPr>
          <a:xfrm>
            <a:off x="2345760" y="1050120"/>
            <a:ext cx="360" cy="4052520"/>
          </a:xfrm>
          <a:prstGeom prst="line">
            <a:avLst/>
          </a:prstGeom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1439280" y="1553400"/>
            <a:ext cx="979920" cy="2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Get package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284480" y="1908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4"/>
          <p:cNvSpPr/>
          <p:nvPr/>
        </p:nvSpPr>
        <p:spPr>
          <a:xfrm>
            <a:off x="3384000" y="3168000"/>
            <a:ext cx="107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1440000" y="1952640"/>
            <a:ext cx="204192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441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Instantiate APP with </a:t>
            </a:r>
            <a:r>
              <a:rPr lang="en-IN" sz="800" b="0" strike="noStrike" spc="-1" dirty="0" err="1" smtClean="0">
                <a:solidFill>
                  <a:srgbClr val="1D1D1A"/>
                </a:solidFill>
                <a:latin typeface="Microsoft YaHei"/>
                <a:ea typeface="Microsoft YaHei"/>
              </a:rPr>
              <a:t>appinstance</a:t>
            </a:r>
            <a:r>
              <a:rPr lang="en-IN" sz="800" b="0" strike="noStrike" spc="-1" dirty="0" smtClean="0">
                <a:solidFill>
                  <a:srgbClr val="1D1D1A"/>
                </a:solidFill>
                <a:latin typeface="Microsoft YaHei"/>
                <a:ea typeface="Microsoft YaHei"/>
              </a:rPr>
              <a:t>-id</a:t>
            </a:r>
            <a:endParaRPr lang="en-IN" sz="800" b="0" strike="noStrike" spc="-1" dirty="0"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4212000" y="2597400"/>
            <a:ext cx="2519640" cy="6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7"/>
          <p:cNvSpPr/>
          <p:nvPr/>
        </p:nvSpPr>
        <p:spPr>
          <a:xfrm>
            <a:off x="1284480" y="2316600"/>
            <a:ext cx="2098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8"/>
          <p:cNvSpPr/>
          <p:nvPr/>
        </p:nvSpPr>
        <p:spPr>
          <a:xfrm>
            <a:off x="4068000" y="792000"/>
            <a:ext cx="754920" cy="2520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Plugin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33" name="CustomShape 19"/>
          <p:cNvSpPr/>
          <p:nvPr/>
        </p:nvSpPr>
        <p:spPr>
          <a:xfrm>
            <a:off x="5904000" y="792000"/>
            <a:ext cx="899640" cy="2520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z="800" spc="-1">
                <a:solidFill>
                  <a:srgbClr val="666666"/>
                </a:solidFill>
                <a:latin typeface="Calibri"/>
                <a:ea typeface="DejaVu Sans"/>
              </a:rPr>
              <a:t>MEP-Agent</a:t>
            </a:r>
          </a:p>
        </p:txBody>
      </p:sp>
      <p:sp>
        <p:nvSpPr>
          <p:cNvPr id="134" name="CustomShape 20"/>
          <p:cNvSpPr/>
          <p:nvPr/>
        </p:nvSpPr>
        <p:spPr>
          <a:xfrm>
            <a:off x="3383640" y="2430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1"/>
          <p:cNvSpPr/>
          <p:nvPr/>
        </p:nvSpPr>
        <p:spPr>
          <a:xfrm>
            <a:off x="3311280" y="295596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Instantiate with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sk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id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36" name="CustomShape 22"/>
          <p:cNvSpPr/>
          <p:nvPr/>
        </p:nvSpPr>
        <p:spPr>
          <a:xfrm>
            <a:off x="1589136" y="1862208"/>
            <a:ext cx="1790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Update</a:t>
            </a:r>
            <a:endParaRPr lang="en-IN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Information</a:t>
            </a:r>
            <a:endParaRPr lang="en-IN" sz="800" b="0" strike="noStrike" spc="-1" dirty="0">
              <a:latin typeface="Arial"/>
            </a:endParaRPr>
          </a:p>
        </p:txBody>
      </p:sp>
      <p:sp>
        <p:nvSpPr>
          <p:cNvPr id="137" name="CustomShape 23"/>
          <p:cNvSpPr/>
          <p:nvPr/>
        </p:nvSpPr>
        <p:spPr>
          <a:xfrm>
            <a:off x="49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Mgr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38" name="CustomShape 24"/>
          <p:cNvSpPr/>
          <p:nvPr/>
        </p:nvSpPr>
        <p:spPr>
          <a:xfrm>
            <a:off x="7092000" y="792000"/>
            <a:ext cx="899640" cy="2520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z="800" spc="-1">
                <a:solidFill>
                  <a:srgbClr val="666666"/>
                </a:solidFill>
                <a:latin typeface="Calibri"/>
                <a:ea typeface="DejaVu Sans"/>
              </a:rPr>
              <a:t>MepAuth</a:t>
            </a:r>
          </a:p>
        </p:txBody>
      </p:sp>
      <p:sp>
        <p:nvSpPr>
          <p:cNvPr id="139" name="CustomShape 25"/>
          <p:cNvSpPr/>
          <p:nvPr/>
        </p:nvSpPr>
        <p:spPr>
          <a:xfrm>
            <a:off x="7560000" y="105948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6"/>
          <p:cNvSpPr/>
          <p:nvPr/>
        </p:nvSpPr>
        <p:spPr>
          <a:xfrm>
            <a:off x="5399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7"/>
          <p:cNvSpPr/>
          <p:nvPr/>
        </p:nvSpPr>
        <p:spPr>
          <a:xfrm>
            <a:off x="3599280" y="2304000"/>
            <a:ext cx="1080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Generate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sk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 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42" name="CustomShape 28"/>
          <p:cNvSpPr/>
          <p:nvPr/>
        </p:nvSpPr>
        <p:spPr>
          <a:xfrm>
            <a:off x="4391280" y="3636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Deploy with secrets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43" name="CustomShape 29"/>
          <p:cNvSpPr/>
          <p:nvPr/>
        </p:nvSpPr>
        <p:spPr>
          <a:xfrm>
            <a:off x="3048480" y="797400"/>
            <a:ext cx="754920" cy="25236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Lcm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Controller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44" name="CustomShape 30"/>
          <p:cNvSpPr/>
          <p:nvPr/>
        </p:nvSpPr>
        <p:spPr>
          <a:xfrm>
            <a:off x="3383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1"/>
          <p:cNvSpPr/>
          <p:nvPr/>
        </p:nvSpPr>
        <p:spPr>
          <a:xfrm flipV="1">
            <a:off x="3383640" y="2806560"/>
            <a:ext cx="417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2"/>
          <p:cNvSpPr/>
          <p:nvPr/>
        </p:nvSpPr>
        <p:spPr>
          <a:xfrm>
            <a:off x="4320000" y="260532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Configure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sk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instance-id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47" name="CustomShape 33"/>
          <p:cNvSpPr/>
          <p:nvPr/>
        </p:nvSpPr>
        <p:spPr>
          <a:xfrm>
            <a:off x="2597760" y="2592000"/>
            <a:ext cx="857880" cy="3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latin typeface="Arial"/>
              </a:rPr>
              <a:t>If failure, </a:t>
            </a:r>
          </a:p>
          <a:p>
            <a:pPr>
              <a:lnSpc>
                <a:spcPct val="100000"/>
              </a:lnSpc>
            </a:pPr>
            <a:r>
              <a:rPr lang="en-IN" sz="800" b="1" strike="noStrike" spc="-1" dirty="0">
                <a:latin typeface="Arial"/>
              </a:rPr>
              <a:t>return failure</a:t>
            </a:r>
          </a:p>
        </p:txBody>
      </p:sp>
      <p:sp>
        <p:nvSpPr>
          <p:cNvPr id="148" name="CustomShape 34"/>
          <p:cNvSpPr/>
          <p:nvPr/>
        </p:nvSpPr>
        <p:spPr>
          <a:xfrm>
            <a:off x="4518360" y="32652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5"/>
          <p:cNvSpPr/>
          <p:nvPr/>
        </p:nvSpPr>
        <p:spPr>
          <a:xfrm>
            <a:off x="4680000" y="3135960"/>
            <a:ext cx="13676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Append deployment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artifacts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 with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sk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, id secrets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50" name="CustomShape 36"/>
          <p:cNvSpPr/>
          <p:nvPr/>
        </p:nvSpPr>
        <p:spPr>
          <a:xfrm flipV="1">
            <a:off x="4463280" y="3814560"/>
            <a:ext cx="93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7"/>
          <p:cNvSpPr/>
          <p:nvPr/>
        </p:nvSpPr>
        <p:spPr>
          <a:xfrm flipH="1">
            <a:off x="3383280" y="3995640"/>
            <a:ext cx="1080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 cap="rnd">
            <a:solidFill>
              <a:srgbClr val="000322"/>
            </a:solidFill>
            <a:custDash>
              <a:ds d="1300000" sp="9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8"/>
          <p:cNvSpPr/>
          <p:nvPr/>
        </p:nvSpPr>
        <p:spPr>
          <a:xfrm>
            <a:off x="3456000" y="3780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  <p:sp>
        <p:nvSpPr>
          <p:cNvPr id="153" name="CustomShape 39"/>
          <p:cNvSpPr/>
          <p:nvPr/>
        </p:nvSpPr>
        <p:spPr>
          <a:xfrm>
            <a:off x="2346120" y="3744000"/>
            <a:ext cx="11350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latin typeface="Arial"/>
              </a:rPr>
              <a:t>If failure, </a:t>
            </a:r>
          </a:p>
          <a:p>
            <a:pPr>
              <a:lnSpc>
                <a:spcPct val="100000"/>
              </a:lnSpc>
            </a:pPr>
            <a:r>
              <a:rPr lang="en-IN" sz="800" b="1" strike="noStrike" spc="-1" dirty="0" err="1">
                <a:latin typeface="Arial"/>
              </a:rPr>
              <a:t>Unconfigure</a:t>
            </a:r>
            <a:r>
              <a:rPr lang="en-IN" sz="800" b="1" strike="noStrike" spc="-1" dirty="0">
                <a:latin typeface="Arial"/>
              </a:rPr>
              <a:t> </a:t>
            </a:r>
            <a:r>
              <a:rPr lang="en-IN" sz="800" b="1" strike="noStrike" spc="-1" dirty="0" err="1">
                <a:latin typeface="Arial"/>
              </a:rPr>
              <a:t>ak,sk</a:t>
            </a:r>
            <a:r>
              <a:rPr lang="en-IN" sz="800" b="1" strike="noStrike" spc="-1" dirty="0">
                <a:latin typeface="Arial"/>
              </a:rPr>
              <a:t>, id in </a:t>
            </a:r>
            <a:r>
              <a:rPr lang="en-IN" sz="800" b="1" strike="noStrike" spc="-1" dirty="0" err="1">
                <a:latin typeface="Arial"/>
              </a:rPr>
              <a:t>mep-auth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54" name="CustomShape 40"/>
          <p:cNvSpPr/>
          <p:nvPr/>
        </p:nvSpPr>
        <p:spPr>
          <a:xfrm>
            <a:off x="3456000" y="378036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  <p:sp>
        <p:nvSpPr>
          <p:cNvPr id="155" name="CustomShape 41"/>
          <p:cNvSpPr/>
          <p:nvPr/>
        </p:nvSpPr>
        <p:spPr>
          <a:xfrm>
            <a:off x="1512000" y="4104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  <p:sp>
        <p:nvSpPr>
          <p:cNvPr id="156" name="CustomShape 42"/>
          <p:cNvSpPr/>
          <p:nvPr/>
        </p:nvSpPr>
        <p:spPr>
          <a:xfrm flipH="1">
            <a:off x="5399280" y="4535640"/>
            <a:ext cx="93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 cap="rnd">
            <a:solidFill>
              <a:srgbClr val="000322"/>
            </a:solidFill>
            <a:custDash>
              <a:ds d="1300000" sp="9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3"/>
          <p:cNvSpPr/>
          <p:nvPr/>
        </p:nvSpPr>
        <p:spPr>
          <a:xfrm>
            <a:off x="5399639" y="4331160"/>
            <a:ext cx="1021257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latin typeface="Arial"/>
              </a:rPr>
              <a:t>Reads </a:t>
            </a:r>
            <a:r>
              <a:rPr lang="en-IN" sz="800" b="1" strike="noStrike" spc="-1" dirty="0" err="1">
                <a:latin typeface="Arial"/>
              </a:rPr>
              <a:t>ak</a:t>
            </a:r>
            <a:r>
              <a:rPr lang="en-IN" sz="800" b="1" strike="noStrike" spc="-1" dirty="0">
                <a:latin typeface="Arial"/>
              </a:rPr>
              <a:t>, </a:t>
            </a:r>
            <a:r>
              <a:rPr lang="en-IN" sz="800" b="1" strike="noStrike" spc="-1" dirty="0" err="1">
                <a:latin typeface="Arial"/>
              </a:rPr>
              <a:t>sk</a:t>
            </a:r>
            <a:r>
              <a:rPr lang="en-IN" sz="800" b="1" strike="noStrike" spc="-1" dirty="0">
                <a:latin typeface="Arial"/>
              </a:rPr>
              <a:t>,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Terminate Flow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0684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APPO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284480" y="1050480"/>
            <a:ext cx="360" cy="405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4463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6336000" y="105948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284480" y="1718280"/>
            <a:ext cx="106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 flipH="1" flipV="1">
            <a:off x="1284120" y="4002840"/>
            <a:ext cx="2098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 cap="rnd">
            <a:solidFill>
              <a:srgbClr val="000322"/>
            </a:solidFill>
            <a:custDash>
              <a:ds d="1300000" sp="9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33480" y="1383120"/>
            <a:ext cx="1250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1640" y="1018080"/>
            <a:ext cx="97992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441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Terminate APP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196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APM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68" name="Line 11"/>
          <p:cNvSpPr/>
          <p:nvPr/>
        </p:nvSpPr>
        <p:spPr>
          <a:xfrm>
            <a:off x="2345760" y="1050120"/>
            <a:ext cx="360" cy="4052520"/>
          </a:xfrm>
          <a:prstGeom prst="line">
            <a:avLst/>
          </a:prstGeom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1439280" y="1553400"/>
            <a:ext cx="979920" cy="2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Get package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1284480" y="1908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4"/>
          <p:cNvSpPr/>
          <p:nvPr/>
        </p:nvSpPr>
        <p:spPr>
          <a:xfrm>
            <a:off x="3384000" y="2592000"/>
            <a:ext cx="107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1440000" y="1942592"/>
            <a:ext cx="204192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441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Terminate APP with </a:t>
            </a:r>
            <a:r>
              <a:rPr lang="en-IN" sz="800" b="0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appinstance</a:t>
            </a: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-id</a:t>
            </a:r>
            <a:endParaRPr lang="en-IN" sz="800" b="0" strike="noStrike" spc="-1" dirty="0"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4212000" y="2597400"/>
            <a:ext cx="2519640" cy="6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7"/>
          <p:cNvSpPr/>
          <p:nvPr/>
        </p:nvSpPr>
        <p:spPr>
          <a:xfrm>
            <a:off x="1284480" y="2316600"/>
            <a:ext cx="2098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8"/>
          <p:cNvSpPr/>
          <p:nvPr/>
        </p:nvSpPr>
        <p:spPr>
          <a:xfrm>
            <a:off x="40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Plugin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76" name="CustomShape 19"/>
          <p:cNvSpPr/>
          <p:nvPr/>
        </p:nvSpPr>
        <p:spPr>
          <a:xfrm>
            <a:off x="5904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MEP-Agent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77" name="CustomShape 20"/>
          <p:cNvSpPr/>
          <p:nvPr/>
        </p:nvSpPr>
        <p:spPr>
          <a:xfrm>
            <a:off x="3311280" y="237996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Terminate with id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78" name="CustomShape 21"/>
          <p:cNvSpPr/>
          <p:nvPr/>
        </p:nvSpPr>
        <p:spPr>
          <a:xfrm>
            <a:off x="1589136" y="1842112"/>
            <a:ext cx="9799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Update</a:t>
            </a:r>
            <a:endParaRPr lang="en-IN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Information</a:t>
            </a:r>
            <a:endParaRPr lang="en-IN" sz="800" b="0" strike="noStrike" spc="-1" dirty="0">
              <a:latin typeface="Arial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49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Mgr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7092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MepAuth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81" name="CustomShape 24"/>
          <p:cNvSpPr/>
          <p:nvPr/>
        </p:nvSpPr>
        <p:spPr>
          <a:xfrm>
            <a:off x="7560000" y="105948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5"/>
          <p:cNvSpPr/>
          <p:nvPr/>
        </p:nvSpPr>
        <p:spPr>
          <a:xfrm>
            <a:off x="5399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6"/>
          <p:cNvSpPr/>
          <p:nvPr/>
        </p:nvSpPr>
        <p:spPr>
          <a:xfrm>
            <a:off x="4391280" y="3060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Delete Deployment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84" name="CustomShape 27"/>
          <p:cNvSpPr/>
          <p:nvPr/>
        </p:nvSpPr>
        <p:spPr>
          <a:xfrm>
            <a:off x="304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Lcm</a:t>
            </a:r>
            <a:endParaRPr lang="en-IN" sz="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666666"/>
                </a:solidFill>
                <a:latin typeface="Calibri"/>
                <a:ea typeface="DejaVu Sans"/>
              </a:rPr>
              <a:t>Controller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85" name="CustomShape 28"/>
          <p:cNvSpPr/>
          <p:nvPr/>
        </p:nvSpPr>
        <p:spPr>
          <a:xfrm>
            <a:off x="3383640" y="1044360"/>
            <a:ext cx="360" cy="40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9"/>
          <p:cNvSpPr/>
          <p:nvPr/>
        </p:nvSpPr>
        <p:spPr>
          <a:xfrm flipV="1">
            <a:off x="3383280" y="3714840"/>
            <a:ext cx="417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0"/>
          <p:cNvSpPr/>
          <p:nvPr/>
        </p:nvSpPr>
        <p:spPr>
          <a:xfrm>
            <a:off x="4823280" y="3528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1D1D1A"/>
                </a:solidFill>
                <a:latin typeface="Microsoft YaHei"/>
                <a:ea typeface="Microsoft YaHei"/>
              </a:rPr>
              <a:t>Unconfigure with ID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88" name="CustomShape 31"/>
          <p:cNvSpPr/>
          <p:nvPr/>
        </p:nvSpPr>
        <p:spPr>
          <a:xfrm>
            <a:off x="4518360" y="26892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2"/>
          <p:cNvSpPr/>
          <p:nvPr/>
        </p:nvSpPr>
        <p:spPr>
          <a:xfrm>
            <a:off x="4680000" y="2559960"/>
            <a:ext cx="1439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Find all associated </a:t>
            </a:r>
            <a:r>
              <a:rPr lang="en-IN" sz="800" b="1" strike="noStrike" spc="-1" dirty="0" err="1">
                <a:solidFill>
                  <a:srgbClr val="1D1D1A"/>
                </a:solidFill>
                <a:latin typeface="Microsoft YaHei"/>
                <a:ea typeface="Microsoft YaHei"/>
              </a:rPr>
              <a:t>artifacts</a:t>
            </a:r>
            <a:r>
              <a:rPr lang="en-IN" sz="800" b="1" strike="noStrike" spc="-1" dirty="0">
                <a:solidFill>
                  <a:srgbClr val="1D1D1A"/>
                </a:solidFill>
                <a:latin typeface="Microsoft YaHei"/>
                <a:ea typeface="Microsoft YaHei"/>
              </a:rPr>
              <a:t> including secret</a:t>
            </a:r>
            <a:endParaRPr lang="en-IN" sz="800" b="1" strike="noStrike" spc="-1" dirty="0">
              <a:latin typeface="Arial"/>
            </a:endParaRPr>
          </a:p>
        </p:txBody>
      </p:sp>
      <p:sp>
        <p:nvSpPr>
          <p:cNvPr id="190" name="CustomShape 33"/>
          <p:cNvSpPr/>
          <p:nvPr/>
        </p:nvSpPr>
        <p:spPr>
          <a:xfrm flipV="1">
            <a:off x="4463280" y="3238560"/>
            <a:ext cx="936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4"/>
          <p:cNvSpPr/>
          <p:nvPr/>
        </p:nvSpPr>
        <p:spPr>
          <a:xfrm flipH="1">
            <a:off x="3383280" y="3455640"/>
            <a:ext cx="1080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 cap="rnd">
            <a:solidFill>
              <a:srgbClr val="000322"/>
            </a:solidFill>
            <a:custDash>
              <a:ds d="1300000" sp="900000"/>
            </a:custDash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5"/>
          <p:cNvSpPr/>
          <p:nvPr/>
        </p:nvSpPr>
        <p:spPr>
          <a:xfrm>
            <a:off x="3456000" y="3240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  <p:sp>
        <p:nvSpPr>
          <p:cNvPr id="193" name="CustomShape 36"/>
          <p:cNvSpPr/>
          <p:nvPr/>
        </p:nvSpPr>
        <p:spPr>
          <a:xfrm>
            <a:off x="2418480" y="3168000"/>
            <a:ext cx="103716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 dirty="0">
                <a:latin typeface="Arial"/>
              </a:rPr>
              <a:t>If failure, </a:t>
            </a:r>
          </a:p>
          <a:p>
            <a:pPr>
              <a:lnSpc>
                <a:spcPct val="100000"/>
              </a:lnSpc>
            </a:pPr>
            <a:r>
              <a:rPr lang="en-IN" sz="800" b="0" strike="noStrike" spc="-1" dirty="0" err="1">
                <a:latin typeface="Arial"/>
              </a:rPr>
              <a:t>feturn</a:t>
            </a:r>
            <a:r>
              <a:rPr lang="en-IN" sz="800" b="0" strike="noStrike" spc="-1" dirty="0">
                <a:latin typeface="Arial"/>
              </a:rPr>
              <a:t> failure from here</a:t>
            </a:r>
          </a:p>
        </p:txBody>
      </p:sp>
      <p:sp>
        <p:nvSpPr>
          <p:cNvPr id="194" name="CustomShape 37"/>
          <p:cNvSpPr/>
          <p:nvPr/>
        </p:nvSpPr>
        <p:spPr>
          <a:xfrm>
            <a:off x="3456000" y="324036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  <p:sp>
        <p:nvSpPr>
          <p:cNvPr id="195" name="CustomShape 38"/>
          <p:cNvSpPr/>
          <p:nvPr/>
        </p:nvSpPr>
        <p:spPr>
          <a:xfrm>
            <a:off x="1512000" y="3816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latin typeface="Arial"/>
              </a:rPr>
              <a:t>Success/Failure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K8s Secret Usage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3999" y="1152000"/>
            <a:ext cx="3197511" cy="14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 dirty="0" err="1">
                <a:solidFill>
                  <a:srgbClr val="0070C0"/>
                </a:solidFill>
                <a:latin typeface="Arial"/>
              </a:rPr>
              <a:t>apiVersion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kind: Secret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IN" sz="900" b="0" strike="noStrike" spc="-1" dirty="0" smtClean="0">
                <a:solidFill>
                  <a:srgbClr val="0070C0"/>
                </a:solidFill>
                <a:latin typeface="Arial"/>
              </a:rPr>
              <a:t>name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</a:rPr>
              <a:t>Values.appconfig.aksk.secretname</a:t>
            </a:r>
            <a:r>
              <a:rPr lang="en-IN" sz="900" b="0" strike="noStrike" spc="-1" dirty="0" smtClean="0">
                <a:solidFill>
                  <a:srgbClr val="0070C0"/>
                </a:solidFill>
                <a:latin typeface="Arial"/>
              </a:rPr>
              <a:t>}}</a:t>
            </a:r>
          </a:p>
          <a:p>
            <a:r>
              <a:rPr lang="en-IN" sz="900" spc="-1" dirty="0" smtClean="0">
                <a:solidFill>
                  <a:srgbClr val="0070C0"/>
                </a:solidFill>
                <a:ea typeface="Noto Sans CJK SC"/>
              </a:rPr>
              <a:t>  namespace</a:t>
            </a:r>
            <a:r>
              <a:rPr lang="en-IN" sz="900" spc="-1" dirty="0">
                <a:solidFill>
                  <a:srgbClr val="0070C0"/>
                </a:solidFill>
                <a:ea typeface="Noto Sans CJK SC"/>
              </a:rPr>
              <a:t>: {{.</a:t>
            </a:r>
            <a:r>
              <a:rPr lang="en-IN" sz="900" spc="-1" dirty="0" err="1">
                <a:solidFill>
                  <a:srgbClr val="0070C0"/>
                </a:solidFill>
                <a:ea typeface="Noto Sans CJK SC"/>
              </a:rPr>
              <a:t>Values.appconfig.aksk.appnamespace</a:t>
            </a:r>
            <a:r>
              <a:rPr lang="en-IN" sz="900" spc="-1" dirty="0" smtClean="0">
                <a:solidFill>
                  <a:srgbClr val="0070C0"/>
                </a:solidFill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type: Opaque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immutable: true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rgbClr val="0070C0"/>
                </a:solidFill>
                <a:latin typeface="Arial"/>
                <a:ea typeface="Noto Sans CJK SC"/>
              </a:rPr>
              <a:t>data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accesskey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Values.appconfig.aksk.accesskey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Values.appconfig.aksk.secretkey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appInsId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Values.appconfig.aksk.appInsId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528000" y="1080000"/>
            <a:ext cx="3205440" cy="329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0" strike="noStrike" spc="-1" dirty="0" err="1">
                <a:latin typeface="Arial"/>
              </a:rPr>
              <a:t>apiVersion</a:t>
            </a:r>
            <a:r>
              <a:rPr lang="en-IN" sz="900" b="0" strike="noStrike" spc="-1" dirty="0">
                <a:latin typeface="Arial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kind: Pod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  name: </a:t>
            </a:r>
            <a:r>
              <a:rPr lang="en-IN" sz="900" b="0" strike="noStrike" spc="-1" dirty="0" smtClean="0">
                <a:latin typeface="Arial"/>
              </a:rPr>
              <a:t>secret-</a:t>
            </a:r>
            <a:r>
              <a:rPr lang="en-IN" sz="900" b="0" strike="noStrike" spc="-1" dirty="0" err="1" smtClean="0">
                <a:latin typeface="Arial"/>
              </a:rPr>
              <a:t>env</a:t>
            </a:r>
            <a:r>
              <a:rPr lang="en-IN" sz="900" b="0" strike="noStrike" spc="-1" dirty="0" smtClean="0">
                <a:latin typeface="Arial"/>
              </a:rPr>
              <a:t>-pod</a:t>
            </a:r>
          </a:p>
          <a:p>
            <a:r>
              <a:rPr lang="en-IN" sz="900" spc="-1" dirty="0">
                <a:latin typeface="Arial"/>
              </a:rPr>
              <a:t> </a:t>
            </a:r>
            <a:r>
              <a:rPr lang="en-IN" sz="900" spc="-1" dirty="0" smtClean="0">
                <a:latin typeface="Arial"/>
              </a:rPr>
              <a:t> namespace</a:t>
            </a:r>
            <a:r>
              <a:rPr lang="en-IN" sz="900" spc="-1" dirty="0">
                <a:solidFill>
                  <a:srgbClr val="0070C0"/>
                </a:solidFill>
                <a:ea typeface="Noto Sans CJK SC"/>
              </a:rPr>
              <a:t>: {{.</a:t>
            </a:r>
            <a:r>
              <a:rPr lang="en-IN" sz="900" spc="-1" dirty="0" err="1">
                <a:solidFill>
                  <a:srgbClr val="0070C0"/>
                </a:solidFill>
                <a:ea typeface="Noto Sans CJK SC"/>
              </a:rPr>
              <a:t>Values.appconfig.aksk.appnamespace</a:t>
            </a:r>
            <a:r>
              <a:rPr lang="en-IN" sz="900" spc="-1" dirty="0" smtClean="0">
                <a:solidFill>
                  <a:srgbClr val="0070C0"/>
                </a:solidFill>
                <a:ea typeface="Noto Sans CJK SC"/>
              </a:rPr>
              <a:t>}}</a:t>
            </a:r>
            <a:endParaRPr lang="en-IN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  containers: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  - name: </a:t>
            </a:r>
            <a:r>
              <a:rPr lang="en-IN" sz="900" b="0" strike="noStrike" spc="-1" dirty="0" err="1">
                <a:latin typeface="Arial"/>
              </a:rPr>
              <a:t>mycontainer</a:t>
            </a:r>
            <a:endParaRPr lang="en-IN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    image: </a:t>
            </a:r>
            <a:r>
              <a:rPr lang="en-IN" sz="900" b="0" strike="noStrike" spc="-1" dirty="0" err="1">
                <a:latin typeface="Arial"/>
              </a:rPr>
              <a:t>zoneminder</a:t>
            </a:r>
            <a:endParaRPr lang="en-IN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</a:rPr>
              <a:t>    </a:t>
            </a:r>
            <a:r>
              <a:rPr lang="en-IN" sz="900" b="0" strike="noStrike" spc="-1" dirty="0" err="1">
                <a:latin typeface="Arial"/>
              </a:rPr>
              <a:t>env</a:t>
            </a:r>
            <a:r>
              <a:rPr lang="en-IN" sz="900" b="0" strike="noStrike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      - name: AK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</a:rPr>
              <a:t>valueFrom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</a:rPr>
              <a:t>secretKeyRef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name: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Values.appconfig.aksk.secretname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key: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accesskey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- name: SK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valueFrom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secretKeyRef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name: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Values.appconfig.aksk.secretname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key: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secretkey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- name: APPINSTID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valueFrom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secretKeyRef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name: {{.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Values.appconfig.aksk.secretname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}}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        key: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appInsId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latin typeface="Arial"/>
                <a:ea typeface="Noto Sans CJK SC"/>
              </a:rPr>
              <a:t>  </a:t>
            </a:r>
            <a:r>
              <a:rPr lang="en-IN" sz="900" b="0" strike="noStrike" spc="-1" dirty="0" err="1">
                <a:latin typeface="Arial"/>
                <a:ea typeface="Noto Sans CJK SC"/>
              </a:rPr>
              <a:t>restartPolicy</a:t>
            </a:r>
            <a:r>
              <a:rPr lang="en-IN" sz="900" b="0" strike="noStrike" spc="-1" dirty="0">
                <a:latin typeface="Arial"/>
                <a:ea typeface="Noto Sans CJK SC"/>
              </a:rPr>
              <a:t>: Never</a:t>
            </a:r>
            <a:endParaRPr lang="en-IN" sz="900" b="0" strike="noStrike" spc="-1" dirty="0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16000" y="3312000"/>
            <a:ext cx="235656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000" b="0" strike="noStrike" spc="-1" dirty="0" err="1">
                <a:solidFill>
                  <a:srgbClr val="0070C0"/>
                </a:solidFill>
                <a:latin typeface="Arial"/>
              </a:rPr>
              <a:t>appconfig</a:t>
            </a:r>
            <a:r>
              <a:rPr lang="en-IN" sz="1000" b="0" strike="noStrike" spc="-1" dirty="0">
                <a:solidFill>
                  <a:srgbClr val="0070C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IN" sz="1000" b="0" strike="noStrike" spc="-1" dirty="0" err="1">
                <a:solidFill>
                  <a:srgbClr val="0070C0"/>
                </a:solidFill>
                <a:latin typeface="Arial"/>
              </a:rPr>
              <a:t>appnamespace</a:t>
            </a:r>
            <a:r>
              <a:rPr lang="en-IN" sz="1000" b="0" strike="noStrike" spc="-1" dirty="0">
                <a:solidFill>
                  <a:srgbClr val="0070C0"/>
                </a:solidFill>
                <a:latin typeface="Arial"/>
              </a:rPr>
              <a:t>: </a:t>
            </a:r>
            <a:r>
              <a:rPr lang="en-IN" sz="1000" b="0" strike="noStrike" spc="-1" dirty="0" smtClean="0">
                <a:solidFill>
                  <a:srgbClr val="0070C0"/>
                </a:solidFill>
                <a:latin typeface="Arial"/>
              </a:rPr>
              <a:t>&lt;</a:t>
            </a:r>
            <a:r>
              <a:rPr lang="en-IN" sz="1000" b="0" strike="noStrike" spc="-1" dirty="0" err="1" smtClean="0">
                <a:solidFill>
                  <a:srgbClr val="0070C0"/>
                </a:solidFill>
                <a:latin typeface="Arial"/>
              </a:rPr>
              <a:t>tenant_id</a:t>
            </a:r>
            <a:r>
              <a:rPr lang="en-IN" sz="1000" b="0" strike="noStrike" spc="-1" dirty="0" smtClean="0">
                <a:solidFill>
                  <a:srgbClr val="0070C0"/>
                </a:solidFill>
                <a:latin typeface="Arial"/>
              </a:rPr>
              <a:t>&gt;</a:t>
            </a:r>
            <a:endParaRPr lang="en-IN" sz="10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IN" sz="1000" b="0" strike="noStrike" spc="-1" dirty="0" err="1">
                <a:solidFill>
                  <a:srgbClr val="0070C0"/>
                </a:solidFill>
                <a:latin typeface="Arial"/>
              </a:rPr>
              <a:t>aksk</a:t>
            </a:r>
            <a:r>
              <a:rPr lang="en-IN" sz="1000" b="0" strike="noStrike" spc="-1" dirty="0">
                <a:solidFill>
                  <a:srgbClr val="0070C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</a:t>
            </a:r>
            <a:r>
              <a:rPr lang="en-IN" sz="10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secretname</a:t>
            </a:r>
            <a:r>
              <a:rPr lang="en-IN" sz="10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</a:t>
            </a:r>
            <a:r>
              <a:rPr lang="en-IN" sz="900" b="0" strike="noStrike" spc="-1" dirty="0" smtClean="0">
                <a:solidFill>
                  <a:srgbClr val="0070C0"/>
                </a:solidFill>
                <a:latin typeface="Arial"/>
                <a:ea typeface="Noto Sans CJK SC"/>
              </a:rPr>
              <a:t>&lt;</a:t>
            </a:r>
            <a:r>
              <a:rPr lang="en-IN" sz="900" b="0" strike="noStrike" spc="-1" dirty="0" err="1" smtClean="0">
                <a:solidFill>
                  <a:srgbClr val="0070C0"/>
                </a:solidFill>
                <a:latin typeface="Arial"/>
                <a:ea typeface="Noto Sans CJK SC"/>
              </a:rPr>
              <a:t>random_value</a:t>
            </a:r>
            <a:r>
              <a:rPr lang="en-IN" sz="900" b="0" strike="noStrike" spc="-1" dirty="0" smtClean="0">
                <a:solidFill>
                  <a:srgbClr val="0070C0"/>
                </a:solidFill>
                <a:latin typeface="Arial"/>
                <a:ea typeface="Noto Sans CJK SC"/>
              </a:rPr>
              <a:t>&gt;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accesskey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&lt;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akvalue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&gt;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secretkey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&lt;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skvalue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&gt;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    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appInsId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: &lt;</a:t>
            </a:r>
            <a:r>
              <a:rPr lang="en-IN" sz="900" b="0" strike="noStrike" spc="-1" dirty="0" err="1">
                <a:solidFill>
                  <a:srgbClr val="0070C0"/>
                </a:solidFill>
                <a:latin typeface="Arial"/>
                <a:ea typeface="Noto Sans CJK SC"/>
              </a:rPr>
              <a:t>idvalue</a:t>
            </a:r>
            <a:r>
              <a:rPr lang="en-IN" sz="900" b="0" strike="noStrike" spc="-1" dirty="0">
                <a:solidFill>
                  <a:srgbClr val="0070C0"/>
                </a:solidFill>
                <a:latin typeface="Arial"/>
                <a:ea typeface="Noto Sans CJK SC"/>
              </a:rPr>
              <a:t>&gt;</a:t>
            </a:r>
            <a:endParaRPr lang="en-IN" sz="9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25640" y="864000"/>
            <a:ext cx="2178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u="sng" strike="noStrike" spc="-1">
                <a:uFillTx/>
                <a:latin typeface="Arial"/>
              </a:rPr>
              <a:t>K8sSecret</a:t>
            </a:r>
            <a:r>
              <a:rPr lang="en-IN" sz="1200" b="0" strike="noStrike" spc="-1">
                <a:latin typeface="Arial"/>
              </a:rPr>
              <a:t> (Fixed)</a:t>
            </a:r>
          </a:p>
        </p:txBody>
      </p:sp>
      <p:sp>
        <p:nvSpPr>
          <p:cNvPr id="201" name="CustomShape 6"/>
          <p:cNvSpPr/>
          <p:nvPr/>
        </p:nvSpPr>
        <p:spPr>
          <a:xfrm>
            <a:off x="3528000" y="792000"/>
            <a:ext cx="2178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u="sng" strike="noStrike" spc="-1" dirty="0">
                <a:uFillTx/>
                <a:latin typeface="Arial"/>
              </a:rPr>
              <a:t>App </a:t>
            </a:r>
            <a:r>
              <a:rPr lang="en-IN" sz="1200" b="0" u="sng" strike="noStrike" spc="-1" dirty="0" err="1">
                <a:uFillTx/>
                <a:latin typeface="Arial"/>
              </a:rPr>
              <a:t>Deployement</a:t>
            </a:r>
            <a:r>
              <a:rPr lang="en-IN" sz="1200" b="0" strike="noStrike" spc="-1" dirty="0">
                <a:latin typeface="Arial"/>
              </a:rPr>
              <a:t> (Fixed)</a:t>
            </a:r>
          </a:p>
        </p:txBody>
      </p:sp>
      <p:sp>
        <p:nvSpPr>
          <p:cNvPr id="202" name="CustomShape 7"/>
          <p:cNvSpPr/>
          <p:nvPr/>
        </p:nvSpPr>
        <p:spPr>
          <a:xfrm>
            <a:off x="197640" y="3024000"/>
            <a:ext cx="3042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u="sng" strike="noStrike" spc="-1" dirty="0" err="1">
                <a:uFillTx/>
                <a:latin typeface="Arial"/>
              </a:rPr>
              <a:t>Values.YAML</a:t>
            </a:r>
            <a:r>
              <a:rPr lang="en-IN" sz="1200" b="1" strike="noStrike" spc="-1" dirty="0">
                <a:latin typeface="Arial"/>
              </a:rPr>
              <a:t> (Per Application instance)</a:t>
            </a:r>
          </a:p>
        </p:txBody>
      </p:sp>
      <p:sp>
        <p:nvSpPr>
          <p:cNvPr id="203" name="CustomShape 8"/>
          <p:cNvSpPr/>
          <p:nvPr/>
        </p:nvSpPr>
        <p:spPr>
          <a:xfrm>
            <a:off x="6624360" y="2085840"/>
            <a:ext cx="2375640" cy="101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 dirty="0" smtClean="0">
                <a:latin typeface="Arial"/>
              </a:rPr>
              <a:t>Application to obtain value from following variables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 smtClean="0">
                <a:latin typeface="Arial"/>
              </a:rPr>
              <a:t>1. AK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 smtClean="0">
                <a:latin typeface="Arial"/>
              </a:rPr>
              <a:t>2. SK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 smtClean="0">
                <a:latin typeface="Arial"/>
              </a:rPr>
              <a:t>3. APPINSTID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6624360" y="3488266"/>
            <a:ext cx="2519640" cy="1519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 smtClean="0">
                <a:latin typeface="Arial"/>
              </a:rPr>
              <a:t>Note: </a:t>
            </a:r>
            <a:endParaRPr lang="en-IN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1200" b="1" strike="noStrike" spc="-1" dirty="0">
                <a:latin typeface="Arial"/>
              </a:rPr>
              <a:t>Immutable should be true to avoid change to secret</a:t>
            </a:r>
            <a:endParaRPr lang="en-IN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1200" b="1" strike="noStrike" spc="-1" dirty="0" smtClean="0">
                <a:latin typeface="Arial"/>
              </a:rPr>
              <a:t>Type </a:t>
            </a:r>
            <a:r>
              <a:rPr lang="en-IN" sz="1200" b="1" strike="noStrike" spc="-1" dirty="0">
                <a:latin typeface="Arial"/>
              </a:rPr>
              <a:t>should be </a:t>
            </a:r>
            <a:r>
              <a:rPr lang="en-IN" sz="1200" b="1" strike="noStrike" spc="-1" dirty="0" smtClean="0">
                <a:latin typeface="Arial"/>
              </a:rPr>
              <a:t>Opaque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1200" b="1" spc="-1" dirty="0" smtClean="0">
                <a:latin typeface="Arial"/>
              </a:rPr>
              <a:t>Namespace should be configured for every tenant, for secrets isolation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640" y="4806360"/>
            <a:ext cx="513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Application Packaging needs to include secrets template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062134" y="226152"/>
            <a:ext cx="315511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u="sng" spc="-1" dirty="0">
                <a:latin typeface="Arial"/>
              </a:rPr>
              <a:t>Namespace (Fixed)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apiVersion</a:t>
            </a:r>
            <a:r>
              <a:rPr lang="en-US" sz="1000" dirty="0" smtClean="0"/>
              <a:t>: v1</a:t>
            </a:r>
          </a:p>
          <a:p>
            <a:r>
              <a:rPr lang="en-US" sz="1000" dirty="0" smtClean="0"/>
              <a:t>kind: Namespace</a:t>
            </a:r>
          </a:p>
          <a:p>
            <a:r>
              <a:rPr lang="en-US" sz="1000" dirty="0" smtClean="0"/>
              <a:t>metadata:</a:t>
            </a:r>
          </a:p>
          <a:p>
            <a:r>
              <a:rPr lang="en-US" sz="1000" dirty="0" smtClean="0"/>
              <a:t>  name: </a:t>
            </a:r>
            <a:r>
              <a:rPr lang="en-IN" sz="1000" spc="-1" dirty="0" smtClean="0">
                <a:solidFill>
                  <a:srgbClr val="0070C0"/>
                </a:solidFill>
                <a:ea typeface="Noto Sans CJK SC"/>
              </a:rPr>
              <a:t>{{.</a:t>
            </a:r>
            <a:r>
              <a:rPr lang="en-IN" sz="1000" spc="-1" dirty="0" err="1" smtClean="0">
                <a:solidFill>
                  <a:srgbClr val="0070C0"/>
                </a:solidFill>
                <a:ea typeface="Noto Sans CJK SC"/>
              </a:rPr>
              <a:t>Values.appconfig.aksk.appnamespace</a:t>
            </a:r>
            <a:r>
              <a:rPr lang="en-IN" sz="1000" spc="-1" dirty="0" smtClean="0">
                <a:solidFill>
                  <a:srgbClr val="0070C0"/>
                </a:solidFill>
                <a:ea typeface="Noto Sans CJK SC"/>
              </a:rPr>
              <a:t>}}</a:t>
            </a:r>
            <a:endParaRPr lang="en-US" sz="1000" dirty="0" smtClean="0"/>
          </a:p>
          <a:p>
            <a:r>
              <a:rPr lang="en-US" sz="1000" dirty="0" smtClean="0"/>
              <a:t>  labels:</a:t>
            </a:r>
          </a:p>
          <a:p>
            <a:r>
              <a:rPr lang="en-US" sz="1000" dirty="0" smtClean="0"/>
              <a:t>    name: </a:t>
            </a:r>
            <a:r>
              <a:rPr lang="en-IN" sz="1000" spc="-1" dirty="0" smtClean="0">
                <a:solidFill>
                  <a:srgbClr val="0070C0"/>
                </a:solidFill>
                <a:ea typeface="Noto Sans CJK SC"/>
              </a:rPr>
              <a:t>{{.</a:t>
            </a:r>
            <a:r>
              <a:rPr lang="en-IN" sz="1000" spc="-1" dirty="0" err="1" smtClean="0">
                <a:solidFill>
                  <a:srgbClr val="0070C0"/>
                </a:solidFill>
                <a:ea typeface="Noto Sans CJK SC"/>
              </a:rPr>
              <a:t>Values.appconfig.aksk.appnamespace</a:t>
            </a:r>
            <a:r>
              <a:rPr lang="en-IN" sz="1000" spc="-1" dirty="0" smtClean="0">
                <a:solidFill>
                  <a:srgbClr val="0070C0"/>
                </a:solidFill>
                <a:ea typeface="Noto Sans CJK SC"/>
              </a:rPr>
              <a:t>}}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API Changes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16080" y="1341720"/>
            <a:ext cx="3211560" cy="29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message InstantiateRequest {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oneof data {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  string accessToken = 1;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  string appInstanceId = 2;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  string hostIp = 3;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  bytes package = 4;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    string ak = 5; </a:t>
            </a:r>
            <a:r>
              <a:rPr lang="en-IN" sz="1800" b="1" strike="noStrike" spc="-1">
                <a:latin typeface="Arial"/>
              </a:rPr>
              <a:t>// NEW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  <a:ea typeface="Noto Sans CJK SC"/>
              </a:rPr>
              <a:t>    string sk = 6; </a:t>
            </a:r>
            <a:r>
              <a:rPr lang="en-IN" sz="1800" b="1" strike="noStrike" spc="-1">
                <a:latin typeface="Arial"/>
                <a:ea typeface="Noto Sans CJK SC"/>
              </a:rPr>
              <a:t>// NEW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  <a:ea typeface="Noto Sans CJK SC"/>
              </a:rPr>
              <a:t>  };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  <a:ea typeface="Noto Sans CJK SC"/>
              </a:rPr>
              <a:t>}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968000" y="1368000"/>
            <a:ext cx="36550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MEP-Auth to provide following API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1. Configure AK/SK with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AK, SK, Instance-id as parameter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2. UnConfigure AK/SK with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Instance ID as part of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Security Considerations</a:t>
            </a:r>
            <a:endParaRPr lang="en-IN" sz="2800" b="0" strike="noStrike" spc="-1">
              <a:latin typeface="Arial"/>
            </a:endParaRPr>
          </a:p>
        </p:txBody>
      </p:sp>
      <p:graphicFrame>
        <p:nvGraphicFramePr>
          <p:cNvPr id="210" name="Object 2"/>
          <p:cNvGraphicFramePr/>
          <p:nvPr/>
        </p:nvGraphicFramePr>
        <p:xfrm>
          <a:off x="417960" y="3657960"/>
          <a:ext cx="949680" cy="9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0" imgH="0" progId="Excel.Sheet.12">
                  <p:embed/>
                </p:oleObj>
              </mc:Choice>
              <mc:Fallback>
                <p:oleObj r:id="rId4" imgW="0" imgH="0" progId="Excel.Sheet.12">
                  <p:embed/>
                  <p:pic>
                    <p:nvPicPr>
                      <p:cNvPr id="211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7960" y="3657960"/>
                        <a:ext cx="949680" cy="9496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CustomShape 3"/>
          <p:cNvSpPr/>
          <p:nvPr/>
        </p:nvSpPr>
        <p:spPr>
          <a:xfrm>
            <a:off x="432000" y="1008000"/>
            <a:ext cx="5893560" cy="7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MEP-Auth to expose secure API end point with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lang="en-IN" sz="1600" b="0" strike="noStrike" spc="-1">
                <a:latin typeface="Arial"/>
              </a:rPr>
              <a:t>Authentication/Encryption using HTTPS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lang="en-IN" sz="1600" b="0" strike="noStrike" spc="-1">
                <a:latin typeface="Arial"/>
              </a:rPr>
              <a:t>Authorization by validating User-Management provided token</a:t>
            </a:r>
          </a:p>
        </p:txBody>
      </p:sp>
      <p:sp>
        <p:nvSpPr>
          <p:cNvPr id="213" name="CustomShape 4"/>
          <p:cNvSpPr/>
          <p:nvPr/>
        </p:nvSpPr>
        <p:spPr>
          <a:xfrm>
            <a:off x="432000" y="2088000"/>
            <a:ext cx="66391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SK storage in ETCD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https://kubernetes.io/docs/tasks/administer-cluster/encrypt-data/</a:t>
            </a:r>
          </a:p>
        </p:txBody>
      </p:sp>
      <p:sp>
        <p:nvSpPr>
          <p:cNvPr id="214" name="CustomShape 5"/>
          <p:cNvSpPr/>
          <p:nvPr/>
        </p:nvSpPr>
        <p:spPr>
          <a:xfrm>
            <a:off x="416520" y="3168000"/>
            <a:ext cx="40208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MECM Secure Design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42280" y="2571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694</Words>
  <Application>Microsoft Office PowerPoint</Application>
  <PresentationFormat>On-screen Show (16:9)</PresentationFormat>
  <Paragraphs>192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Microsoft YaHei</vt:lpstr>
      <vt:lpstr>Arial</vt:lpstr>
      <vt:lpstr>Calibri</vt:lpstr>
      <vt:lpstr>DejaVu Sans</vt:lpstr>
      <vt:lpstr>Liberation Serif</vt:lpstr>
      <vt:lpstr>Noto Sans CJK SC</vt:lpstr>
      <vt:lpstr>Symbol</vt:lpstr>
      <vt:lpstr>Times New Roman</vt:lpstr>
      <vt:lpstr>Wingdings</vt:lpstr>
      <vt:lpstr>Office Theme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Gaurav agrawal</dc:creator>
  <dc:description/>
  <cp:lastModifiedBy>Gaurav agrawal</cp:lastModifiedBy>
  <cp:revision>20</cp:revision>
  <dcterms:modified xsi:type="dcterms:W3CDTF">2020-11-03T06:08:52Z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(3)Zfwq+WeqazayOKu9hHlcQGzAzr3lutFJ/OJTRVKGzgHCxfjX8gdexpZC/unv6uu5VFclDU8s
Z/CUH9ROhMlLh4VgD9oHZr3pjXUtCxJ2DHgYSwvD/JSce3m9wfg7UJS66SWWUMGdy3t2N+A9
v9tHwq0KTeF4m++FyU3AJPVZcoTz/mFuV9j2CweGtYgKnqI04wo9xyQLByvJO8KWyFZCDyFc
Z4yfgEbb8X954ewwG4</vt:lpwstr>
  </property>
  <property fmtid="{D5CDD505-2E9C-101B-9397-08002B2CF9AE}" pid="3" name="_2015_ms_pID_7253431">
    <vt:lpwstr>cFdJZqnuMJK5woxRkbH4cPg5G7+l1AovPsFDL7HptZlJRFH2IWCnkg
5bF/5/5f9JEtZ5c2IrfQiOnMtCIPCdx5OjITWJqB5Xhkmiwor6O6KG28k8vZNTwPpyXaZCcV
4QnbgxsB3vRdu6A6KUjVAWvLtUaW93RGEGHTSij7S2pEr9Kzqi/6PGn2nrKzPLYHSKZQc1xd
ndzQSnO5kBfIy+yoO2DwwahtdRRiClg+44RY</vt:lpwstr>
  </property>
  <property fmtid="{D5CDD505-2E9C-101B-9397-08002B2CF9AE}" pid="4" name="_2015_ms_pID_7253432">
    <vt:lpwstr>L+1lciCWphkY60udiGwUlNg=</vt:lpwstr>
  </property>
</Properties>
</file>