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  <p:sldMasterId id="2147483892" r:id="rId5"/>
  </p:sldMasterIdLst>
  <p:notesMasterIdLst>
    <p:notesMasterId r:id="rId23"/>
  </p:notesMasterIdLst>
  <p:handoutMasterIdLst>
    <p:handoutMasterId r:id="rId24"/>
  </p:handoutMasterIdLst>
  <p:sldIdLst>
    <p:sldId id="283" r:id="rId6"/>
    <p:sldId id="281" r:id="rId7"/>
    <p:sldId id="301" r:id="rId8"/>
    <p:sldId id="297" r:id="rId9"/>
    <p:sldId id="292" r:id="rId10"/>
    <p:sldId id="303" r:id="rId11"/>
    <p:sldId id="304" r:id="rId12"/>
    <p:sldId id="305" r:id="rId13"/>
    <p:sldId id="306" r:id="rId14"/>
    <p:sldId id="311" r:id="rId15"/>
    <p:sldId id="307" r:id="rId16"/>
    <p:sldId id="308" r:id="rId17"/>
    <p:sldId id="309" r:id="rId18"/>
    <p:sldId id="310" r:id="rId19"/>
    <p:sldId id="302" r:id="rId20"/>
    <p:sldId id="295" r:id="rId21"/>
    <p:sldId id="280" r:id="rId2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1"/>
            <p14:sldId id="301"/>
            <p14:sldId id="297"/>
            <p14:sldId id="292"/>
            <p14:sldId id="303"/>
            <p14:sldId id="304"/>
            <p14:sldId id="305"/>
            <p14:sldId id="306"/>
            <p14:sldId id="311"/>
            <p14:sldId id="307"/>
            <p14:sldId id="308"/>
            <p14:sldId id="309"/>
            <p14:sldId id="310"/>
            <p14:sldId id="302"/>
            <p14:sldId id="295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99FF"/>
    <a:srgbClr val="40C095"/>
    <a:srgbClr val="171DB6"/>
    <a:srgbClr val="000322"/>
    <a:srgbClr val="003668"/>
    <a:srgbClr val="021446"/>
    <a:srgbClr val="151515"/>
    <a:srgbClr val="C7000B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D1D1A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8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548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54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/>
          <a:lstStyle/>
          <a:p>
            <a:r>
              <a:rPr lang="en-US" altLang="zh-CN" dirty="0"/>
              <a:t>Package</a:t>
            </a:r>
            <a:r>
              <a:rPr lang="zh-CN" altLang="en-US" dirty="0"/>
              <a:t>包</a:t>
            </a:r>
            <a:r>
              <a:rPr lang="zh-CN" altLang="zh-CN" dirty="0"/>
              <a:t>的测试过程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3731" y="736883"/>
            <a:ext cx="1979802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测试任务管理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71" y="1621260"/>
            <a:ext cx="98869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3" y="753267"/>
            <a:ext cx="7907147" cy="5576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5617" y="224917"/>
            <a:ext cx="1979802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测试进展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46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2" y="1307158"/>
            <a:ext cx="9120121" cy="42026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3731" y="472708"/>
            <a:ext cx="1979802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测试报告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3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94" y="1683828"/>
            <a:ext cx="100393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0" y="1469588"/>
            <a:ext cx="9260462" cy="42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6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0588" y="732017"/>
            <a:ext cx="1338828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遵从性测试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0588" y="1528971"/>
            <a:ext cx="5556329" cy="3580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200" b="1" kern="0" dirty="0">
                <a:ea typeface="宋体" panose="02010600030101010101" pitchFamily="2" charset="-122"/>
              </a:rPr>
              <a:t>签名</a:t>
            </a:r>
            <a:r>
              <a:rPr lang="zh-CN" altLang="en-US" sz="1200" b="1" kern="0" dirty="0" smtClean="0">
                <a:ea typeface="宋体" panose="02010600030101010101" pitchFamily="2" charset="-122"/>
              </a:rPr>
              <a:t>校验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应用打包</a:t>
            </a:r>
            <a:endParaRPr lang="en-US" altLang="zh-CN" sz="1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包大小检查 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包结构检查 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文件类型检查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200" b="1" kern="0" dirty="0">
                <a:ea typeface="宋体" panose="02010600030101010101" pitchFamily="2" charset="-122"/>
              </a:rPr>
              <a:t>应用</a:t>
            </a:r>
            <a:r>
              <a:rPr lang="zh-CN" altLang="en-US" sz="1200" b="1" kern="0" dirty="0" smtClean="0">
                <a:ea typeface="宋体" panose="02010600030101010101" pitchFamily="2" charset="-122"/>
              </a:rPr>
              <a:t>部署</a:t>
            </a:r>
            <a:endParaRPr lang="en-US" altLang="zh-CN" sz="1200" b="1" kern="0" dirty="0" smtClean="0">
              <a:ea typeface="宋体" panose="02010600030101010101" pitchFamily="2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200" kern="0" dirty="0" smtClean="0">
                <a:ea typeface="宋体" panose="02010600030101010101" pitchFamily="2" charset="-122"/>
              </a:rPr>
              <a:t>Chart</a:t>
            </a:r>
            <a:r>
              <a:rPr lang="zh-CN" altLang="en-US" sz="1200" kern="0" dirty="0" smtClean="0">
                <a:ea typeface="宋体" panose="02010600030101010101" pitchFamily="2" charset="-122"/>
              </a:rPr>
              <a:t>包格式检查、文件类型检查、部署文件相关字段检查，如</a:t>
            </a:r>
            <a:r>
              <a:rPr lang="en-US" altLang="zh-CN" sz="1200" kern="0" dirty="0" smtClean="0">
                <a:ea typeface="宋体" panose="02010600030101010101" pitchFamily="2" charset="-122"/>
              </a:rPr>
              <a:t>CPU</a:t>
            </a:r>
            <a:r>
              <a:rPr lang="zh-CN" altLang="en-US" sz="1200" kern="0" dirty="0" smtClean="0">
                <a:ea typeface="宋体" panose="02010600030101010101" pitchFamily="2" charset="-122"/>
              </a:rPr>
              <a:t>、内存占用等</a:t>
            </a:r>
            <a:endParaRPr lang="en-US" altLang="zh-CN" sz="1200" kern="0" dirty="0" smtClean="0">
              <a:ea typeface="宋体" panose="02010600030101010101" pitchFamily="2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200" b="1" kern="0" dirty="0" smtClean="0">
                <a:ea typeface="宋体" panose="02010600030101010101" pitchFamily="2" charset="-122"/>
              </a:rPr>
              <a:t>扩展测试</a:t>
            </a:r>
            <a:endParaRPr lang="en-US" altLang="zh-CN" sz="1200" b="1" kern="0" dirty="0" smtClean="0">
              <a:ea typeface="宋体" panose="02010600030101010101" pitchFamily="2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200" kern="0" dirty="0" smtClean="0">
                <a:ea typeface="宋体" panose="02010600030101010101" pitchFamily="2" charset="-122"/>
              </a:rPr>
              <a:t>根据用户提供的测试用例进行测试。</a:t>
            </a:r>
            <a:endParaRPr lang="en-US" altLang="zh-CN" sz="1200" kern="0" dirty="0">
              <a:ea typeface="宋体" panose="02010600030101010101" pitchFamily="2" charset="-122"/>
            </a:endParaRPr>
          </a:p>
          <a:p>
            <a:pPr>
              <a:lnSpc>
                <a:spcPts val="3440"/>
              </a:lnSpc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98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1787" y="545284"/>
            <a:ext cx="341431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沙箱测试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1787" y="1380067"/>
            <a:ext cx="729842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生命周期测试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7622" y="1941973"/>
            <a:ext cx="7482980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应用实例化</a:t>
            </a:r>
            <a:endParaRPr lang="en-US" altLang="zh-CN" sz="12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检查实例化版本，服务名是否一致。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检查环境告警状态。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检查节点状态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.4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检查微服务状态：统计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pods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个数是否一致，检查所有进程是否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Ready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检查实例化所需要的时间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检查空载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应用卸载</a:t>
            </a:r>
            <a:endParaRPr lang="en-US" altLang="zh-CN" sz="12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卸载所需要的时间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检查是否有异常的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endParaRPr lang="zh-CN" altLang="en-US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31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1055" y="388296"/>
            <a:ext cx="4135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Appstore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Package</a:t>
            </a:r>
            <a:r>
              <a:rPr lang="zh-CN" altLang="en-US" sz="2000" dirty="0" smtClean="0"/>
              <a:t>包入口</a:t>
            </a:r>
            <a:endParaRPr lang="zh-CN" altLang="en-US" sz="20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5" y="1485083"/>
            <a:ext cx="5837743" cy="143451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73163" y="802876"/>
            <a:ext cx="845741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一：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包上传至</a:t>
            </a:r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endPara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281123" y="2216979"/>
            <a:ext cx="614703" cy="251670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826" y="1508097"/>
            <a:ext cx="4589778" cy="135623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502741" y="983866"/>
            <a:ext cx="216436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测试列表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32611" y="1754733"/>
            <a:ext cx="51172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73163" y="3300397"/>
            <a:ext cx="845741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</a:t>
            </a:r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35" y="4148891"/>
            <a:ext cx="7954986" cy="1420841"/>
          </a:xfrm>
          <a:prstGeom prst="rect">
            <a:avLst/>
          </a:prstGeom>
        </p:spPr>
      </p:pic>
      <p:sp>
        <p:nvSpPr>
          <p:cNvPr id="27" name="上箭头 26"/>
          <p:cNvSpPr/>
          <p:nvPr/>
        </p:nvSpPr>
        <p:spPr>
          <a:xfrm>
            <a:off x="7022799" y="3041536"/>
            <a:ext cx="226503" cy="1027282"/>
          </a:xfrm>
          <a:prstGeom prst="up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238003" y="3175517"/>
            <a:ext cx="1157681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385" y="3738978"/>
            <a:ext cx="2864779" cy="1939430"/>
          </a:xfrm>
          <a:prstGeom prst="rect">
            <a:avLst/>
          </a:prstGeom>
        </p:spPr>
      </p:pic>
      <p:sp>
        <p:nvSpPr>
          <p:cNvPr id="30" name="下箭头 29"/>
          <p:cNvSpPr/>
          <p:nvPr/>
        </p:nvSpPr>
        <p:spPr>
          <a:xfrm>
            <a:off x="10274689" y="2802203"/>
            <a:ext cx="248889" cy="974306"/>
          </a:xfrm>
          <a:prstGeom prst="down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523578" y="3181740"/>
            <a:ext cx="1061618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可部署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163" y="6015038"/>
            <a:ext cx="499895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三：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mecm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可能也需要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包的上传入口</a:t>
            </a: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48" y="1619074"/>
            <a:ext cx="6106080" cy="406866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98112" y="572626"/>
            <a:ext cx="1756956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测试架构图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25887" y="1820411"/>
            <a:ext cx="2063691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关键点：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实时查看测试状态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测试用例支持可扩展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历史测试任务状态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zh-CN" altLang="en-US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6590" y="5687736"/>
            <a:ext cx="8437382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V0.9</a:t>
            </a:r>
            <a:r>
              <a:rPr lang="zh-CN" altLang="en-US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版本先完成整个框架的搭建，应用打包、应用部署文件的格式、目录等检查校验，前台界面的</a:t>
            </a:r>
            <a:r>
              <a:rPr lang="zh-CN" altLang="en-US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设计，工作量：</a:t>
            </a:r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2k</a:t>
            </a:r>
            <a:endParaRPr lang="zh-CN" altLang="en-US" sz="14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8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>
            <a:norm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App package</a:t>
            </a:r>
            <a:r>
              <a:rPr lang="zh-CN" altLang="en-US" sz="1400" dirty="0" smtClean="0">
                <a:solidFill>
                  <a:schemeClr val="tx1"/>
                </a:solidFill>
              </a:rPr>
              <a:t>测试流程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3551" y="59386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D1D1A"/>
                </a:solidFill>
              </a:rPr>
              <a:t>App Store</a:t>
            </a:r>
            <a:endParaRPr lang="zh-CN" altLang="en-US" dirty="0">
              <a:solidFill>
                <a:srgbClr val="1D1D1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45609" y="5685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D1D1A"/>
                </a:solidFill>
              </a:rPr>
              <a:t>Developer</a:t>
            </a:r>
            <a:endParaRPr lang="zh-CN" altLang="en-US" dirty="0">
              <a:solidFill>
                <a:srgbClr val="1D1D1A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551435" y="1002596"/>
            <a:ext cx="0" cy="5255214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113898" y="1058520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D1D1A"/>
                </a:solidFill>
              </a:rPr>
              <a:t>开发</a:t>
            </a:r>
            <a:r>
              <a:rPr lang="en-US" altLang="zh-CN" sz="1200" dirty="0" smtClean="0">
                <a:solidFill>
                  <a:srgbClr val="1D1D1A"/>
                </a:solidFill>
              </a:rPr>
              <a:t>App</a:t>
            </a:r>
            <a:endParaRPr lang="zh-CN" altLang="en-US" sz="1200" dirty="0">
              <a:solidFill>
                <a:srgbClr val="1D1D1A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43553" y="1067906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D1D1A"/>
                </a:solidFill>
              </a:rPr>
              <a:t>上传发布</a:t>
            </a:r>
            <a:r>
              <a:rPr lang="en-US" altLang="zh-CN" sz="1200" dirty="0" smtClean="0">
                <a:solidFill>
                  <a:srgbClr val="1D1D1A"/>
                </a:solidFill>
              </a:rPr>
              <a:t>App</a:t>
            </a:r>
            <a:endParaRPr lang="zh-CN" altLang="en-US" sz="1200" dirty="0">
              <a:solidFill>
                <a:srgbClr val="1D1D1A"/>
              </a:solidFill>
            </a:endParaRPr>
          </a:p>
        </p:txBody>
      </p:sp>
      <p:sp>
        <p:nvSpPr>
          <p:cNvPr id="30" name="流程图: 终止 29"/>
          <p:cNvSpPr/>
          <p:nvPr/>
        </p:nvSpPr>
        <p:spPr>
          <a:xfrm>
            <a:off x="7188547" y="5776880"/>
            <a:ext cx="914400" cy="30175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D1D1A"/>
                </a:solidFill>
              </a:rPr>
              <a:t>上线</a:t>
            </a:r>
            <a:endParaRPr lang="zh-CN" altLang="en-US" sz="1200" dirty="0">
              <a:solidFill>
                <a:srgbClr val="1D1D1A"/>
              </a:solidFill>
            </a:endParaRPr>
          </a:p>
        </p:txBody>
      </p:sp>
      <p:sp>
        <p:nvSpPr>
          <p:cNvPr id="37" name="流程图: 决策 36"/>
          <p:cNvSpPr/>
          <p:nvPr/>
        </p:nvSpPr>
        <p:spPr>
          <a:xfrm>
            <a:off x="6851420" y="4824314"/>
            <a:ext cx="1588654" cy="612648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1D1D1A"/>
                </a:solidFill>
              </a:rPr>
              <a:t>结果审核</a:t>
            </a:r>
            <a:endParaRPr lang="zh-CN" altLang="en-US" sz="1100" dirty="0">
              <a:solidFill>
                <a:srgbClr val="1D1D1A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734763" y="54243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</a:rPr>
              <a:t>通过</a:t>
            </a:r>
            <a:endParaRPr lang="zh-CN" altLang="en-US" sz="1200" dirty="0">
              <a:solidFill>
                <a:srgbClr val="1D1D1A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311500" y="472770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</a:rPr>
              <a:t>不通过</a:t>
            </a:r>
            <a:endParaRPr lang="zh-CN" altLang="en-US" sz="1200" dirty="0">
              <a:solidFill>
                <a:srgbClr val="1D1D1A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09251" y="1570528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D1D1A"/>
                </a:solidFill>
              </a:rPr>
              <a:t>测试验证功能</a:t>
            </a:r>
            <a:endParaRPr lang="zh-CN" altLang="en-US" sz="1200" dirty="0">
              <a:solidFill>
                <a:srgbClr val="1D1D1A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09251" y="2129645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D1D1A"/>
                </a:solidFill>
              </a:rPr>
              <a:t>生成</a:t>
            </a:r>
            <a:r>
              <a:rPr lang="en-US" altLang="zh-CN" sz="1200" dirty="0" smtClean="0">
                <a:solidFill>
                  <a:srgbClr val="1D1D1A"/>
                </a:solidFill>
              </a:rPr>
              <a:t>CSAR</a:t>
            </a:r>
            <a:r>
              <a:rPr lang="zh-CN" altLang="en-US" sz="1200" dirty="0" smtClean="0">
                <a:solidFill>
                  <a:srgbClr val="1D1D1A"/>
                </a:solidFill>
              </a:rPr>
              <a:t>包</a:t>
            </a:r>
            <a:endParaRPr lang="zh-CN" altLang="en-US" sz="1200" dirty="0">
              <a:solidFill>
                <a:srgbClr val="1D1D1A"/>
              </a:solidFill>
            </a:endParaRPr>
          </a:p>
        </p:txBody>
      </p:sp>
      <p:cxnSp>
        <p:nvCxnSpPr>
          <p:cNvPr id="49" name="直接箭头连接符 48"/>
          <p:cNvCxnSpPr>
            <a:stCxn id="5" idx="2"/>
            <a:endCxn id="46" idx="0"/>
          </p:cNvCxnSpPr>
          <p:nvPr/>
        </p:nvCxnSpPr>
        <p:spPr>
          <a:xfrm flipH="1">
            <a:off x="3693225" y="1364585"/>
            <a:ext cx="4647" cy="20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6" idx="2"/>
            <a:endCxn id="47" idx="0"/>
          </p:cNvCxnSpPr>
          <p:nvPr/>
        </p:nvCxnSpPr>
        <p:spPr>
          <a:xfrm>
            <a:off x="3693225" y="1876593"/>
            <a:ext cx="0" cy="25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2"/>
            <a:endCxn id="86" idx="0"/>
          </p:cNvCxnSpPr>
          <p:nvPr/>
        </p:nvCxnSpPr>
        <p:spPr>
          <a:xfrm flipH="1">
            <a:off x="7727524" y="1373971"/>
            <a:ext cx="3" cy="22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961841" y="4969594"/>
            <a:ext cx="1167947" cy="306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D1D1A"/>
                </a:solidFill>
              </a:rPr>
              <a:t>刷新任务状态</a:t>
            </a:r>
            <a:endParaRPr lang="zh-CN" altLang="en-US" sz="1200" dirty="0">
              <a:solidFill>
                <a:srgbClr val="1D1D1A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43550" y="1596837"/>
            <a:ext cx="1167947" cy="2972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D1D1A"/>
                </a:solidFill>
              </a:rPr>
              <a:t>启动上线测试</a:t>
            </a:r>
            <a:endParaRPr lang="zh-CN" altLang="en-US" sz="1200" dirty="0">
              <a:solidFill>
                <a:srgbClr val="1D1D1A"/>
              </a:solidFill>
            </a:endParaRPr>
          </a:p>
        </p:txBody>
      </p:sp>
      <p:sp>
        <p:nvSpPr>
          <p:cNvPr id="93" name="流程图: 终止 92"/>
          <p:cNvSpPr/>
          <p:nvPr/>
        </p:nvSpPr>
        <p:spPr>
          <a:xfrm>
            <a:off x="9088615" y="5776880"/>
            <a:ext cx="914400" cy="30175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D1D1A"/>
                </a:solidFill>
              </a:rPr>
              <a:t>拒绝上线</a:t>
            </a:r>
            <a:endParaRPr lang="zh-CN" altLang="en-US" sz="1200" dirty="0">
              <a:solidFill>
                <a:srgbClr val="1D1D1A"/>
              </a:solidFill>
            </a:endParaRPr>
          </a:p>
        </p:txBody>
      </p:sp>
      <p:cxnSp>
        <p:nvCxnSpPr>
          <p:cNvPr id="95" name="直接箭头连接符 94"/>
          <p:cNvCxnSpPr>
            <a:stCxn id="78" idx="2"/>
            <a:endCxn id="93" idx="0"/>
          </p:cNvCxnSpPr>
          <p:nvPr/>
        </p:nvCxnSpPr>
        <p:spPr>
          <a:xfrm>
            <a:off x="9545815" y="5275659"/>
            <a:ext cx="0" cy="50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决策 97"/>
          <p:cNvSpPr/>
          <p:nvPr/>
        </p:nvSpPr>
        <p:spPr>
          <a:xfrm>
            <a:off x="2855689" y="4816303"/>
            <a:ext cx="1588654" cy="612648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1D1D1A"/>
                </a:solidFill>
              </a:rPr>
              <a:t>是否上线成功</a:t>
            </a:r>
            <a:endParaRPr lang="zh-CN" altLang="en-US" sz="1100" dirty="0">
              <a:solidFill>
                <a:srgbClr val="1D1D1A"/>
              </a:solidFill>
            </a:endParaRPr>
          </a:p>
        </p:txBody>
      </p:sp>
      <p:cxnSp>
        <p:nvCxnSpPr>
          <p:cNvPr id="105" name="肘形连接符 104"/>
          <p:cNvCxnSpPr>
            <a:stCxn id="98" idx="1"/>
            <a:endCxn id="5" idx="1"/>
          </p:cNvCxnSpPr>
          <p:nvPr/>
        </p:nvCxnSpPr>
        <p:spPr>
          <a:xfrm rot="10800000" flipH="1">
            <a:off x="2855688" y="1211553"/>
            <a:ext cx="258209" cy="3911074"/>
          </a:xfrm>
          <a:prstGeom prst="bentConnector3">
            <a:avLst>
              <a:gd name="adj1" fmla="val -88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4872286" y="2897181"/>
            <a:ext cx="1576210" cy="1538102"/>
            <a:chOff x="5660289" y="2802983"/>
            <a:chExt cx="1576210" cy="1538102"/>
          </a:xfrm>
        </p:grpSpPr>
        <p:sp>
          <p:nvSpPr>
            <p:cNvPr id="115" name="矩形 114"/>
            <p:cNvSpPr/>
            <p:nvPr/>
          </p:nvSpPr>
          <p:spPr>
            <a:xfrm>
              <a:off x="5859773" y="2924508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1D1D1A"/>
                  </a:solidFill>
                </a:rPr>
                <a:t>病毒扫描</a:t>
              </a:r>
              <a:endParaRPr lang="zh-CN" altLang="en-US" sz="1200" dirty="0">
                <a:solidFill>
                  <a:srgbClr val="1D1D1A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864418" y="3382973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1D1D1A"/>
                  </a:solidFill>
                </a:rPr>
                <a:t>遵从性测试</a:t>
              </a:r>
              <a:endParaRPr lang="zh-CN" altLang="en-US" sz="1200" dirty="0">
                <a:solidFill>
                  <a:srgbClr val="1D1D1A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864420" y="3847115"/>
              <a:ext cx="1167947" cy="3060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1D1D1A"/>
                  </a:solidFill>
                </a:rPr>
                <a:t>沙</a:t>
              </a:r>
              <a:r>
                <a:rPr lang="zh-CN" altLang="en-US" sz="1200" dirty="0" smtClean="0">
                  <a:solidFill>
                    <a:srgbClr val="1D1D1A"/>
                  </a:solidFill>
                </a:rPr>
                <a:t>箱测试</a:t>
              </a:r>
              <a:endParaRPr lang="zh-CN" altLang="en-US" sz="1200" dirty="0">
                <a:solidFill>
                  <a:srgbClr val="1D1D1A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660289" y="2802983"/>
              <a:ext cx="1576210" cy="1538102"/>
            </a:xfrm>
            <a:prstGeom prst="rect">
              <a:avLst/>
            </a:prstGeom>
            <a:noFill/>
            <a:ln w="222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D1D1A"/>
                </a:solidFill>
              </a:endParaRPr>
            </a:p>
          </p:txBody>
        </p:sp>
      </p:grpSp>
      <p:sp>
        <p:nvSpPr>
          <p:cNvPr id="128" name="文本框 127"/>
          <p:cNvSpPr txBox="1"/>
          <p:nvPr/>
        </p:nvSpPr>
        <p:spPr>
          <a:xfrm>
            <a:off x="552619" y="62578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D1D1A"/>
                </a:solidFill>
              </a:rPr>
              <a:t>上线测试模块单独服务</a:t>
            </a:r>
            <a:endParaRPr lang="en-US" altLang="zh-CN" dirty="0" smtClean="0">
              <a:solidFill>
                <a:srgbClr val="1D1D1A"/>
              </a:solidFill>
            </a:endParaRPr>
          </a:p>
        </p:txBody>
      </p:sp>
      <p:cxnSp>
        <p:nvCxnSpPr>
          <p:cNvPr id="34" name="肘形连接符 33"/>
          <p:cNvCxnSpPr>
            <a:stCxn id="47" idx="2"/>
            <a:endCxn id="118" idx="0"/>
          </p:cNvCxnSpPr>
          <p:nvPr/>
        </p:nvCxnSpPr>
        <p:spPr>
          <a:xfrm rot="16200000" flipH="1">
            <a:off x="4446073" y="1682862"/>
            <a:ext cx="461471" cy="1967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18" idx="1"/>
            <a:endCxn id="98" idx="0"/>
          </p:cNvCxnSpPr>
          <p:nvPr/>
        </p:nvCxnSpPr>
        <p:spPr>
          <a:xfrm rot="10800000" flipV="1">
            <a:off x="3650016" y="3666231"/>
            <a:ext cx="1222270" cy="1150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118" idx="3"/>
            <a:endCxn id="37" idx="0"/>
          </p:cNvCxnSpPr>
          <p:nvPr/>
        </p:nvCxnSpPr>
        <p:spPr>
          <a:xfrm>
            <a:off x="6448496" y="3666232"/>
            <a:ext cx="1197251" cy="1158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8" idx="3"/>
          </p:cNvCxnSpPr>
          <p:nvPr/>
        </p:nvCxnSpPr>
        <p:spPr>
          <a:xfrm flipV="1">
            <a:off x="4444343" y="5122626"/>
            <a:ext cx="24330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37" idx="3"/>
          </p:cNvCxnSpPr>
          <p:nvPr/>
        </p:nvCxnSpPr>
        <p:spPr>
          <a:xfrm>
            <a:off x="8440074" y="5130638"/>
            <a:ext cx="521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37" idx="2"/>
            <a:endCxn id="30" idx="0"/>
          </p:cNvCxnSpPr>
          <p:nvPr/>
        </p:nvCxnSpPr>
        <p:spPr>
          <a:xfrm>
            <a:off x="7645747" y="5436962"/>
            <a:ext cx="0" cy="33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6734763" y="1038625"/>
            <a:ext cx="0" cy="5255214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>
            <a:off x="6187784" y="1642038"/>
            <a:ext cx="1003050" cy="2067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86" idx="2"/>
          </p:cNvCxnSpPr>
          <p:nvPr/>
        </p:nvCxnSpPr>
        <p:spPr>
          <a:xfrm flipV="1">
            <a:off x="7727523" y="1894131"/>
            <a:ext cx="1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1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14768" y="1694986"/>
            <a:ext cx="1844049" cy="98399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病毒扫描</a:t>
            </a:r>
          </a:p>
        </p:txBody>
      </p:sp>
      <p:sp>
        <p:nvSpPr>
          <p:cNvPr id="6" name="矩形 5"/>
          <p:cNvSpPr/>
          <p:nvPr/>
        </p:nvSpPr>
        <p:spPr>
          <a:xfrm>
            <a:off x="6661508" y="1670893"/>
            <a:ext cx="1647838" cy="98399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沙箱测试</a:t>
            </a:r>
          </a:p>
        </p:txBody>
      </p:sp>
      <p:sp>
        <p:nvSpPr>
          <p:cNvPr id="7" name="矩形 6"/>
          <p:cNvSpPr/>
          <p:nvPr/>
        </p:nvSpPr>
        <p:spPr>
          <a:xfrm>
            <a:off x="4088230" y="1675498"/>
            <a:ext cx="1759596" cy="102296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zh-CN" altLang="en-US" kern="0" noProof="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遵从</a:t>
            </a:r>
            <a:r>
              <a:rPr lang="zh-CN" altLang="en-US" kern="0" dirty="0">
                <a:solidFill>
                  <a:prstClr val="white"/>
                </a:solidFill>
                <a:ea typeface="宋体" panose="02010600030101010101" pitchFamily="2" charset="-122"/>
              </a:rPr>
              <a:t>性</a:t>
            </a:r>
            <a:r>
              <a:rPr lang="zh-CN" altLang="en-US" kern="0" dirty="0" smtClean="0">
                <a:solidFill>
                  <a:prstClr val="white"/>
                </a:solidFill>
                <a:ea typeface="宋体" panose="02010600030101010101" pitchFamily="2" charset="-122"/>
              </a:rPr>
              <a:t>测试</a:t>
            </a:r>
            <a:r>
              <a:rPr lang="en-US" altLang="zh-CN" kern="0" dirty="0">
                <a:solidFill>
                  <a:prstClr val="white"/>
                </a:solidFill>
                <a:ea typeface="宋体" panose="02010600030101010101" pitchFamily="2" charset="-122"/>
              </a:rPr>
              <a:t>Compliance Test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87948" y="2910462"/>
            <a:ext cx="175329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生命周期测试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Lifecycle 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</a:p>
          <a:p>
            <a:pPr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应用的实例化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，扩缩容，动态上下线，</a:t>
            </a: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应用的</a:t>
            </a:r>
            <a:r>
              <a:rPr lang="zh-CN" altLang="en-US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卸载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应用业务测试</a:t>
            </a:r>
          </a:p>
        </p:txBody>
      </p:sp>
      <p:sp>
        <p:nvSpPr>
          <p:cNvPr id="9" name="矩形 8"/>
          <p:cNvSpPr/>
          <p:nvPr/>
        </p:nvSpPr>
        <p:spPr>
          <a:xfrm>
            <a:off x="9123028" y="1657236"/>
            <a:ext cx="1647838" cy="98399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审核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64833" y="2902073"/>
            <a:ext cx="1693984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扫描项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待定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：集成第三方）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防炸弹攻击</a:t>
            </a:r>
            <a:endParaRPr lang="en-US" altLang="zh-CN" sz="12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zh-CN" altLang="en-US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87117" y="2910462"/>
            <a:ext cx="1560709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签名</a:t>
            </a: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校验</a:t>
            </a:r>
            <a:endParaRPr lang="en-US" altLang="zh-CN" sz="12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应用打包规范</a:t>
            </a:r>
            <a:endParaRPr lang="en-US" altLang="zh-CN" sz="12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应用注册规范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应用部署规范</a:t>
            </a:r>
            <a:endParaRPr lang="en-US" altLang="zh-CN" sz="12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应用认证规范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应用安全规范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规范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zh-CN" altLang="en-US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76957" y="3514776"/>
            <a:ext cx="1593909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前面步骤全部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pass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，是否需要人工审核？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13982" y="595618"/>
            <a:ext cx="238247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详情设计</a:t>
            </a:r>
          </a:p>
        </p:txBody>
      </p:sp>
    </p:spTree>
    <p:extLst>
      <p:ext uri="{BB962C8B-B14F-4D97-AF65-F5344CB8AC3E}">
        <p14:creationId xmlns:p14="http://schemas.microsoft.com/office/powerpoint/2010/main" val="107197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9" y="1476156"/>
            <a:ext cx="10116292" cy="44099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3731" y="472708"/>
            <a:ext cx="1979802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界面设计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90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70" y="472708"/>
            <a:ext cx="7392428" cy="58987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3731" y="472708"/>
            <a:ext cx="197980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25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17" y="756457"/>
            <a:ext cx="7111570" cy="5634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3672" y="648877"/>
            <a:ext cx="197980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57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32" y="790797"/>
            <a:ext cx="6820192" cy="55974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3731" y="736883"/>
            <a:ext cx="197980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025583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1_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21900</TotalTime>
  <Words>350</Words>
  <Application>Microsoft Office PowerPoint</Application>
  <PresentationFormat>自定义</PresentationFormat>
  <Paragraphs>75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黑体</vt:lpstr>
      <vt:lpstr>宋体</vt:lpstr>
      <vt:lpstr>微软雅黑</vt:lpstr>
      <vt:lpstr>Arial</vt:lpstr>
      <vt:lpstr>Calibri</vt:lpstr>
      <vt:lpstr>1_Title Slide</vt:lpstr>
      <vt:lpstr>Chart page</vt:lpstr>
      <vt:lpstr>4_Chart page</vt:lpstr>
      <vt:lpstr>End page</vt:lpstr>
      <vt:lpstr>1_End page</vt:lpstr>
      <vt:lpstr>Package包的测试过程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zhanghailong (D)</cp:lastModifiedBy>
  <cp:revision>218</cp:revision>
  <dcterms:created xsi:type="dcterms:W3CDTF">2018-11-29T10:16:29Z</dcterms:created>
  <dcterms:modified xsi:type="dcterms:W3CDTF">2020-08-24T11:37:25Z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(3)7dSEBahojMHypje9wcYyOnB57vQyopF4YEy2YOCOtSuUkbYITl7+RqIL/looTRys5NrS4Lqb
JpOqAjHQtXAerPA6ZfW9BMarlzjgIDwIQzmdgZ7oPkHRJAmaRP6WHD5+sgLmrL8KOecGycza
9UJRXqgSAYMlTv4d7HkaZ2ZGjElZ/R/EbPyHA5KqX7uJcdnfmk4vogsc7u5ic2UD/sG5TviK
VS7qiiRhUtVQ5Mw2FV</vt:lpwstr>
  </property>
  <property fmtid="{D5CDD505-2E9C-101B-9397-08002B2CF9AE}" pid="3" name="_2015_ms_pID_7253431">
    <vt:lpwstr>1zcQq9Bl/2n4W4Vody1rlawlUR6c6t1JHwF+x2WLHZEitAQevyPIlQ
T4lnpyb3AU7vQvT71GouRIRax7etp7GGU4rnqv33MjPvRb9VG24G83U6vDb50PEhNhR1b9tw
M1KhooJ6chJodxAhhz8g0rUzfHrw6mTLa+o/eOI3/nRGPrNaFmYSw9K+kDIV4hJj00IKlKCC
RIacEyymuUpKRiM2dm5H8T/U/oimX2fllrQA</vt:lpwstr>
  </property>
  <property fmtid="{D5CDD505-2E9C-101B-9397-08002B2CF9AE}" pid="4" name="_2015_ms_pID_7253432">
    <vt:lpwstr>rw==</vt:lpwstr>
  </property>
</Properties>
</file>