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4fea006c2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4fea006c2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b4fea006c2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b4fea006c2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8b58ffa3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b8b58ffa3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4fea006c2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b4fea006c2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ae3d3639e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ae3d3639e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b4fea006c2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b4fea006c2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b4fea006c2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b4fea006c2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b8b58ffa3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b8b58ffa3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ae3d3639e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ae3d3639e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b8b58ffa3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b8b58ffa3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8b58ffa3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8b58ffa3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e61050d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ae61050d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ae3d3639e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ae3d3639e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b4fea006c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b4fea006c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ae61050d0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ae61050d0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ae61050d0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ae61050d0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ae3d3639e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ae3d3639e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ae3d3639e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ae3d3639e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8b58ffa3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8b58ffa3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8b58ffa35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8b58ffa35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8b58ffa35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8b58ffa35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e61050d0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e61050d0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4fea006c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4fea006c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4fea006c2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4fea006c2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8b58ffa3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8b58ffa3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hyperlink" Target="https://docs.openstack.org/ocata/user-guide/dashboard-log-in.html" TargetMode="External"/><Relationship Id="rId5" Type="http://schemas.openxmlformats.org/officeDocument/2006/relationships/hyperlink" Target="https://docs.openstack.org/horizon/latest/admin/manage-instances.html" TargetMode="External"/><Relationship Id="rId6" Type="http://schemas.openxmlformats.org/officeDocument/2006/relationships/hyperlink" Target="https://docs.openstack.org/horizon/latest/user/launch-instances.html" TargetMode="External"/><Relationship Id="rId7" Type="http://schemas.openxmlformats.org/officeDocument/2006/relationships/hyperlink" Target="https://docs.openstack.org/newton/admin-guide/networking-use.html#administrative-operation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hyperlink" Target="https://rancher.com/docs/rancher/v2.x/en/cluster-admin/cluster-access/cluster-members/?query=project" TargetMode="External"/><Relationship Id="rId5" Type="http://schemas.openxmlformats.org/officeDocument/2006/relationships/hyperlink" Target="https://rancher.com/docs/rancher/v2.x/en/deploy-across-clusters/multi-cluster-app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19959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4000">
                <a:solidFill>
                  <a:srgbClr val="000000"/>
                </a:solidFill>
              </a:rPr>
              <a:t>MECM Admin role support</a:t>
            </a:r>
            <a:endParaRPr b="1" sz="4000">
              <a:solidFill>
                <a:srgbClr val="000000"/>
              </a:solidFill>
            </a:endParaRPr>
          </a:p>
        </p:txBody>
      </p:sp>
      <p:sp>
        <p:nvSpPr>
          <p:cNvPr id="55" name="Google Shape;55;p13"/>
          <p:cNvSpPr txBox="1"/>
          <p:nvPr/>
        </p:nvSpPr>
        <p:spPr>
          <a:xfrm>
            <a:off x="3452225" y="3469900"/>
            <a:ext cx="5464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Shashikanth &amp; Yangyang</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n">
                <a:solidFill>
                  <a:srgbClr val="CC4125"/>
                </a:solidFill>
              </a:rPr>
              <a:t>MECM-FE design (TBD: yangyang)</a:t>
            </a:r>
            <a:endParaRPr b="1">
              <a:solidFill>
                <a:srgbClr val="CC4125"/>
              </a:solidFill>
            </a:endParaRPr>
          </a:p>
        </p:txBody>
      </p:sp>
      <p:sp>
        <p:nvSpPr>
          <p:cNvPr id="248" name="Google Shape;24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3"/>
          <p:cNvSpPr txBox="1"/>
          <p:nvPr>
            <p:ph idx="1" type="body"/>
          </p:nvPr>
        </p:nvSpPr>
        <p:spPr>
          <a:xfrm>
            <a:off x="-315575" y="5252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r>
              <a:rPr b="1" lang="en" sz="2800">
                <a:solidFill>
                  <a:srgbClr val="CC4125"/>
                </a:solidFill>
              </a:rPr>
              <a:t>THANK YOU</a:t>
            </a:r>
            <a:endParaRPr b="1" sz="4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Backup Slides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25"/>
          <p:cNvPicPr preferRelativeResize="0"/>
          <p:nvPr/>
        </p:nvPicPr>
        <p:blipFill>
          <a:blip r:embed="rId3">
            <a:alphaModFix/>
          </a:blip>
          <a:stretch>
            <a:fillRect/>
          </a:stretch>
        </p:blipFill>
        <p:spPr>
          <a:xfrm>
            <a:off x="1588125" y="76200"/>
            <a:ext cx="7270717" cy="4838700"/>
          </a:xfrm>
          <a:prstGeom prst="rect">
            <a:avLst/>
          </a:prstGeom>
          <a:noFill/>
          <a:ln>
            <a:noFill/>
          </a:ln>
        </p:spPr>
      </p:pic>
      <p:sp>
        <p:nvSpPr>
          <p:cNvPr id="264" name="Google Shape;264;p25"/>
          <p:cNvSpPr txBox="1"/>
          <p:nvPr/>
        </p:nvSpPr>
        <p:spPr>
          <a:xfrm>
            <a:off x="111500" y="223025"/>
            <a:ext cx="135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Openstack</a:t>
            </a:r>
            <a:endParaRPr b="1"/>
          </a:p>
        </p:txBody>
      </p:sp>
      <p:sp>
        <p:nvSpPr>
          <p:cNvPr id="265" name="Google Shape;265;p25"/>
          <p:cNvSpPr txBox="1"/>
          <p:nvPr/>
        </p:nvSpPr>
        <p:spPr>
          <a:xfrm>
            <a:off x="0" y="4757184"/>
            <a:ext cx="9144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hlinkClick r:id="rId4"/>
              </a:rPr>
              <a:t>https://docs.openstack.org/ocata/user-guide/dashboard-log-in.html</a:t>
            </a:r>
            <a:endParaRPr sz="1000"/>
          </a:p>
          <a:p>
            <a:pPr indent="0" lvl="0" marL="0" rtl="0" algn="l">
              <a:spcBef>
                <a:spcPts val="0"/>
              </a:spcBef>
              <a:spcAft>
                <a:spcPts val="0"/>
              </a:spcAft>
              <a:buNone/>
            </a:pPr>
            <a:r>
              <a:rPr lang="en" sz="1000" u="sng">
                <a:solidFill>
                  <a:schemeClr val="hlink"/>
                </a:solidFill>
                <a:hlinkClick r:id="rId5"/>
              </a:rPr>
              <a:t>https://docs.openstack.org/horizon/latest/admin/manage-instances.html</a:t>
            </a:r>
            <a:endParaRPr sz="1000"/>
          </a:p>
          <a:p>
            <a:pPr indent="0" lvl="0" marL="0" rtl="0" algn="l">
              <a:spcBef>
                <a:spcPts val="0"/>
              </a:spcBef>
              <a:spcAft>
                <a:spcPts val="0"/>
              </a:spcAft>
              <a:buNone/>
            </a:pPr>
            <a:r>
              <a:rPr lang="en" sz="1000" u="sng">
                <a:solidFill>
                  <a:schemeClr val="hlink"/>
                </a:solidFill>
                <a:hlinkClick r:id="rId6"/>
              </a:rPr>
              <a:t>https://docs.openstack.org/horizon/latest/user/launch-instances.html</a:t>
            </a:r>
            <a:endParaRPr sz="1000"/>
          </a:p>
          <a:p>
            <a:pPr indent="0" lvl="0" marL="0" rtl="0" algn="l">
              <a:spcBef>
                <a:spcPts val="0"/>
              </a:spcBef>
              <a:spcAft>
                <a:spcPts val="0"/>
              </a:spcAft>
              <a:buNone/>
            </a:pPr>
            <a:r>
              <a:rPr lang="en" sz="1000"/>
              <a:t>https://ask.openstack.org/en/question/2032/create-admin-user-within-single-tenant/#:~:text=By%20default%20the%20admin%20role,objects%20owned%20by%20ANY%20TENANT.</a:t>
            </a:r>
            <a:endParaRPr sz="1000"/>
          </a:p>
        </p:txBody>
      </p:sp>
      <p:sp>
        <p:nvSpPr>
          <p:cNvPr id="266" name="Google Shape;266;p25"/>
          <p:cNvSpPr txBox="1"/>
          <p:nvPr/>
        </p:nvSpPr>
        <p:spPr>
          <a:xfrm>
            <a:off x="35300" y="2687800"/>
            <a:ext cx="1766400" cy="18018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800"/>
              </a:spcBef>
              <a:spcAft>
                <a:spcPts val="0"/>
              </a:spcAft>
              <a:buNone/>
            </a:pPr>
            <a:r>
              <a:rPr lang="en" sz="1800">
                <a:solidFill>
                  <a:srgbClr val="2A4E68"/>
                </a:solidFill>
                <a:highlight>
                  <a:srgbClr val="FFFFFF"/>
                </a:highlight>
              </a:rPr>
              <a:t>Administrative operations</a:t>
            </a:r>
            <a:r>
              <a:rPr lang="en" sz="1800" u="sng">
                <a:solidFill>
                  <a:srgbClr val="FFFFFF"/>
                </a:solidFill>
                <a:highlight>
                  <a:srgbClr val="FFFFFF"/>
                </a:highlight>
                <a:hlinkClick r:id="rId7">
                  <a:extLst>
                    <a:ext uri="{A12FA001-AC4F-418D-AE19-62706E023703}">
                      <ahyp:hlinkClr val="tx"/>
                    </a:ext>
                  </a:extLst>
                </a:hlinkClick>
              </a:rPr>
              <a:t>¶</a:t>
            </a:r>
            <a:endParaRPr sz="1800" u="sng">
              <a:solidFill>
                <a:srgbClr val="FFFFFF"/>
              </a:solidFill>
              <a:highlight>
                <a:srgbClr val="FFFFFF"/>
              </a:highlight>
            </a:endParaRPr>
          </a:p>
          <a:p>
            <a:pPr indent="0" lvl="0" marL="0" rtl="0" algn="l">
              <a:lnSpc>
                <a:spcPct val="115000"/>
              </a:lnSpc>
              <a:spcBef>
                <a:spcPts val="800"/>
              </a:spcBef>
              <a:spcAft>
                <a:spcPts val="800"/>
              </a:spcAft>
              <a:buNone/>
            </a:pPr>
            <a:r>
              <a:rPr lang="en" sz="1050">
                <a:solidFill>
                  <a:srgbClr val="333333"/>
                </a:solidFill>
                <a:highlight>
                  <a:srgbClr val="FFFFFF"/>
                </a:highlight>
              </a:rPr>
              <a:t>The administrator can run any </a:t>
            </a:r>
            <a:r>
              <a:rPr b="1" lang="en" sz="1050">
                <a:solidFill>
                  <a:srgbClr val="333333"/>
                </a:solidFill>
                <a:highlight>
                  <a:srgbClr val="FFFFFF"/>
                </a:highlight>
              </a:rPr>
              <a:t>openstack</a:t>
            </a:r>
            <a:r>
              <a:rPr lang="en" sz="1050">
                <a:solidFill>
                  <a:srgbClr val="333333"/>
                </a:solidFill>
                <a:highlight>
                  <a:srgbClr val="FFFFFF"/>
                </a:highlight>
              </a:rPr>
              <a:t> command on behalf of projects by specifying an Identity </a:t>
            </a:r>
            <a:r>
              <a:rPr lang="en" sz="1050">
                <a:solidFill>
                  <a:srgbClr val="333333"/>
                </a:solidFill>
                <a:highlight>
                  <a:srgbClr val="FFFFFF"/>
                </a:highlight>
              </a:rPr>
              <a:t>project</a:t>
            </a:r>
            <a:endParaRPr sz="950">
              <a:solidFill>
                <a:srgbClr val="E74C3C"/>
              </a:solidFill>
              <a:highlight>
                <a:srgbClr val="F9F2F4"/>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26"/>
          <p:cNvPicPr preferRelativeResize="0"/>
          <p:nvPr/>
        </p:nvPicPr>
        <p:blipFill>
          <a:blip r:embed="rId3">
            <a:alphaModFix/>
          </a:blip>
          <a:stretch>
            <a:fillRect/>
          </a:stretch>
        </p:blipFill>
        <p:spPr>
          <a:xfrm>
            <a:off x="304800" y="304800"/>
            <a:ext cx="8492752" cy="4838699"/>
          </a:xfrm>
          <a:prstGeom prst="rect">
            <a:avLst/>
          </a:prstGeom>
          <a:noFill/>
          <a:ln>
            <a:noFill/>
          </a:ln>
        </p:spPr>
      </p:pic>
      <p:sp>
        <p:nvSpPr>
          <p:cNvPr id="272" name="Google Shape;272;p26"/>
          <p:cNvSpPr txBox="1"/>
          <p:nvPr/>
        </p:nvSpPr>
        <p:spPr>
          <a:xfrm>
            <a:off x="111500" y="-81775"/>
            <a:ext cx="135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Rancher</a:t>
            </a:r>
            <a:endParaRPr b="1"/>
          </a:p>
        </p:txBody>
      </p:sp>
      <p:sp>
        <p:nvSpPr>
          <p:cNvPr id="273" name="Google Shape;273;p26"/>
          <p:cNvSpPr txBox="1"/>
          <p:nvPr/>
        </p:nvSpPr>
        <p:spPr>
          <a:xfrm>
            <a:off x="3187550" y="2416250"/>
            <a:ext cx="6148200" cy="2096400"/>
          </a:xfrm>
          <a:prstGeom prst="rect">
            <a:avLst/>
          </a:prstGeom>
          <a:noFill/>
          <a:ln>
            <a:noFill/>
          </a:ln>
        </p:spPr>
        <p:txBody>
          <a:bodyPr anchorCtr="0" anchor="t" bIns="91425" lIns="91425" spcFirstLastPara="1" rIns="91425" wrap="square" tIns="91425">
            <a:spAutoFit/>
          </a:bodyPr>
          <a:lstStyle/>
          <a:p>
            <a:pPr indent="-301625" lvl="0" marL="673100" rtl="0" algn="l">
              <a:lnSpc>
                <a:spcPct val="140000"/>
              </a:lnSpc>
              <a:spcBef>
                <a:spcPts val="0"/>
              </a:spcBef>
              <a:spcAft>
                <a:spcPts val="0"/>
              </a:spcAft>
              <a:buClr>
                <a:srgbClr val="3D3D3D"/>
              </a:buClr>
              <a:buSzPts val="1150"/>
              <a:buFont typeface="Roboto"/>
              <a:buChar char="●"/>
            </a:pPr>
            <a:r>
              <a:rPr b="1" lang="en" sz="1150">
                <a:solidFill>
                  <a:srgbClr val="3D3D3D"/>
                </a:solidFill>
                <a:highlight>
                  <a:srgbClr val="F2F5F5"/>
                </a:highlight>
                <a:latin typeface="Roboto"/>
                <a:ea typeface="Roboto"/>
                <a:cs typeface="Roboto"/>
                <a:sym typeface="Roboto"/>
              </a:rPr>
              <a:t>Administrator:</a:t>
            </a:r>
            <a:r>
              <a:rPr lang="en" sz="1150">
                <a:solidFill>
                  <a:srgbClr val="3D3D3D"/>
                </a:solidFill>
                <a:highlight>
                  <a:srgbClr val="F2F5F5"/>
                </a:highlight>
                <a:latin typeface="Roboto"/>
                <a:ea typeface="Roboto"/>
                <a:cs typeface="Roboto"/>
                <a:sym typeface="Roboto"/>
              </a:rPr>
              <a:t> These users have full control over the entire Rancher system and all clusters within it.</a:t>
            </a:r>
            <a:endParaRPr sz="1150">
              <a:solidFill>
                <a:srgbClr val="3D3D3D"/>
              </a:solidFill>
              <a:highlight>
                <a:srgbClr val="F2F5F5"/>
              </a:highlight>
              <a:latin typeface="Roboto"/>
              <a:ea typeface="Roboto"/>
              <a:cs typeface="Roboto"/>
              <a:sym typeface="Roboto"/>
            </a:endParaRPr>
          </a:p>
          <a:p>
            <a:pPr indent="-301625" lvl="0" marL="673100" rtl="0" algn="l">
              <a:lnSpc>
                <a:spcPct val="140000"/>
              </a:lnSpc>
              <a:spcBef>
                <a:spcPts val="0"/>
              </a:spcBef>
              <a:spcAft>
                <a:spcPts val="0"/>
              </a:spcAft>
              <a:buClr>
                <a:srgbClr val="3D3D3D"/>
              </a:buClr>
              <a:buSzPts val="1150"/>
              <a:buFont typeface="Roboto"/>
              <a:buChar char="●"/>
            </a:pPr>
            <a:r>
              <a:rPr b="1" lang="en" sz="1150">
                <a:solidFill>
                  <a:srgbClr val="3D3D3D"/>
                </a:solidFill>
                <a:highlight>
                  <a:srgbClr val="F2F5F5"/>
                </a:highlight>
                <a:latin typeface="Roboto"/>
                <a:ea typeface="Roboto"/>
                <a:cs typeface="Roboto"/>
                <a:sym typeface="Roboto"/>
              </a:rPr>
              <a:t>Restricted-admin</a:t>
            </a:r>
            <a:r>
              <a:rPr b="1" lang="en" sz="1150">
                <a:solidFill>
                  <a:srgbClr val="0075A8"/>
                </a:solidFill>
                <a:highlight>
                  <a:srgbClr val="F2F5F5"/>
                </a:highlight>
                <a:latin typeface="Courier New"/>
                <a:ea typeface="Courier New"/>
                <a:cs typeface="Courier New"/>
                <a:sym typeface="Courier New"/>
              </a:rPr>
              <a:t>:</a:t>
            </a:r>
            <a:r>
              <a:rPr lang="en" sz="1150">
                <a:solidFill>
                  <a:srgbClr val="3D3D3D"/>
                </a:solidFill>
                <a:highlight>
                  <a:srgbClr val="F2F5F5"/>
                </a:highlight>
                <a:latin typeface="Roboto"/>
                <a:ea typeface="Roboto"/>
                <a:cs typeface="Roboto"/>
                <a:sym typeface="Roboto"/>
              </a:rPr>
              <a:t> role was created in Rancher v2.5 in order to prevent privilege escalation from the local Rancher server Kubernetes cluster. This role has full administrator access to all downstream clusters managed by Rancher, but it does not have permission to alter the local Kubernetes cluster.</a:t>
            </a:r>
            <a:endParaRPr sz="1150">
              <a:solidFill>
                <a:srgbClr val="3D3D3D"/>
              </a:solidFill>
              <a:highlight>
                <a:srgbClr val="F2F5F5"/>
              </a:highlight>
              <a:latin typeface="Roboto"/>
              <a:ea typeface="Roboto"/>
              <a:cs typeface="Roboto"/>
              <a:sym typeface="Roboto"/>
            </a:endParaRPr>
          </a:p>
          <a:p>
            <a:pPr indent="-301625" lvl="0" marL="673100" rtl="0" algn="l">
              <a:lnSpc>
                <a:spcPct val="140000"/>
              </a:lnSpc>
              <a:spcBef>
                <a:spcPts val="0"/>
              </a:spcBef>
              <a:spcAft>
                <a:spcPts val="0"/>
              </a:spcAft>
              <a:buClr>
                <a:srgbClr val="3D3D3D"/>
              </a:buClr>
              <a:buSzPts val="1150"/>
              <a:buFont typeface="Roboto"/>
              <a:buChar char="●"/>
            </a:pPr>
            <a:r>
              <a:rPr b="1" lang="en" sz="1150">
                <a:solidFill>
                  <a:srgbClr val="3D3D3D"/>
                </a:solidFill>
                <a:highlight>
                  <a:srgbClr val="F2F5F5"/>
                </a:highlight>
                <a:latin typeface="Roboto"/>
                <a:ea typeface="Roboto"/>
                <a:cs typeface="Roboto"/>
                <a:sym typeface="Roboto"/>
              </a:rPr>
              <a:t>Standard User:</a:t>
            </a:r>
            <a:r>
              <a:rPr lang="en" sz="1150">
                <a:solidFill>
                  <a:srgbClr val="3D3D3D"/>
                </a:solidFill>
                <a:highlight>
                  <a:srgbClr val="F2F5F5"/>
                </a:highlight>
                <a:latin typeface="Roboto"/>
                <a:ea typeface="Roboto"/>
                <a:cs typeface="Roboto"/>
                <a:sym typeface="Roboto"/>
              </a:rPr>
              <a:t> These users can create new clusters and use them.</a:t>
            </a:r>
            <a:endParaRPr sz="1150">
              <a:solidFill>
                <a:srgbClr val="3D3D3D"/>
              </a:solidFill>
              <a:highlight>
                <a:srgbClr val="F2F5F5"/>
              </a:highlight>
              <a:latin typeface="Roboto"/>
              <a:ea typeface="Roboto"/>
              <a:cs typeface="Roboto"/>
              <a:sym typeface="Roboto"/>
            </a:endParaRPr>
          </a:p>
          <a:p>
            <a:pPr indent="-301625" lvl="0" marL="673100" rtl="0" algn="l">
              <a:lnSpc>
                <a:spcPct val="140000"/>
              </a:lnSpc>
              <a:spcBef>
                <a:spcPts val="0"/>
              </a:spcBef>
              <a:spcAft>
                <a:spcPts val="0"/>
              </a:spcAft>
              <a:buClr>
                <a:srgbClr val="3D3D3D"/>
              </a:buClr>
              <a:buSzPts val="1150"/>
              <a:buFont typeface="Roboto"/>
              <a:buChar char="●"/>
            </a:pPr>
            <a:r>
              <a:rPr b="1" lang="en" sz="1150">
                <a:solidFill>
                  <a:srgbClr val="3D3D3D"/>
                </a:solidFill>
                <a:highlight>
                  <a:srgbClr val="F2F5F5"/>
                </a:highlight>
                <a:latin typeface="Roboto"/>
                <a:ea typeface="Roboto"/>
                <a:cs typeface="Roboto"/>
                <a:sym typeface="Roboto"/>
              </a:rPr>
              <a:t>User-Base:</a:t>
            </a:r>
            <a:r>
              <a:rPr lang="en" sz="1150">
                <a:solidFill>
                  <a:srgbClr val="3D3D3D"/>
                </a:solidFill>
                <a:highlight>
                  <a:srgbClr val="F2F5F5"/>
                </a:highlight>
                <a:latin typeface="Roboto"/>
                <a:ea typeface="Roboto"/>
                <a:cs typeface="Roboto"/>
                <a:sym typeface="Roboto"/>
              </a:rPr>
              <a:t> User-Base users have login-access only.</a:t>
            </a:r>
            <a:endParaRPr sz="1150">
              <a:solidFill>
                <a:srgbClr val="3D3D3D"/>
              </a:solidFill>
              <a:highlight>
                <a:srgbClr val="F2F5F5"/>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7"/>
          <p:cNvSpPr txBox="1"/>
          <p:nvPr/>
        </p:nvSpPr>
        <p:spPr>
          <a:xfrm>
            <a:off x="228600" y="4841488"/>
            <a:ext cx="775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https://www.youtube.com/watch?v=-ZhiaF6BD5o</a:t>
            </a:r>
            <a:endParaRPr/>
          </a:p>
        </p:txBody>
      </p:sp>
      <p:pic>
        <p:nvPicPr>
          <p:cNvPr id="279" name="Google Shape;279;p27"/>
          <p:cNvPicPr preferRelativeResize="0"/>
          <p:nvPr/>
        </p:nvPicPr>
        <p:blipFill>
          <a:blip r:embed="rId3">
            <a:alphaModFix/>
          </a:blip>
          <a:stretch>
            <a:fillRect/>
          </a:stretch>
        </p:blipFill>
        <p:spPr>
          <a:xfrm>
            <a:off x="152400" y="535175"/>
            <a:ext cx="8839201" cy="367207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28"/>
          <p:cNvPicPr preferRelativeResize="0"/>
          <p:nvPr/>
        </p:nvPicPr>
        <p:blipFill>
          <a:blip r:embed="rId3">
            <a:alphaModFix/>
          </a:blip>
          <a:stretch>
            <a:fillRect/>
          </a:stretch>
        </p:blipFill>
        <p:spPr>
          <a:xfrm>
            <a:off x="633974" y="71750"/>
            <a:ext cx="7368124" cy="4545975"/>
          </a:xfrm>
          <a:prstGeom prst="rect">
            <a:avLst/>
          </a:prstGeom>
          <a:noFill/>
          <a:ln>
            <a:noFill/>
          </a:ln>
        </p:spPr>
      </p:pic>
      <p:sp>
        <p:nvSpPr>
          <p:cNvPr id="285" name="Google Shape;285;p28"/>
          <p:cNvSpPr txBox="1"/>
          <p:nvPr/>
        </p:nvSpPr>
        <p:spPr>
          <a:xfrm>
            <a:off x="101100" y="4688975"/>
            <a:ext cx="9042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https://rancher.com/docs/rancher/v2.x/en/cluster-admin/cluster-access/cluster-members/?query=project</a:t>
            </a:r>
            <a:endParaRPr/>
          </a:p>
          <a:p>
            <a:pPr indent="0" lvl="0" marL="0" rtl="0" algn="l">
              <a:spcBef>
                <a:spcPts val="0"/>
              </a:spcBef>
              <a:spcAft>
                <a:spcPts val="0"/>
              </a:spcAft>
              <a:buNone/>
            </a:pPr>
            <a:r>
              <a:rPr lang="en" u="sng">
                <a:solidFill>
                  <a:schemeClr val="hlink"/>
                </a:solidFill>
                <a:hlinkClick r:id="rId5"/>
              </a:rPr>
              <a:t>https://rancher.com/docs/rancher/v2.x/en/deploy-across-clusters/multi-cluster-apps/</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57558"/>
              <a:buFont typeface="Arial"/>
              <a:buNone/>
            </a:pPr>
            <a:r>
              <a:rPr b="1" lang="en" sz="1911">
                <a:solidFill>
                  <a:srgbClr val="000000"/>
                </a:solidFill>
              </a:rPr>
              <a:t>New </a:t>
            </a:r>
            <a:r>
              <a:rPr b="1" lang="en" sz="1911">
                <a:solidFill>
                  <a:srgbClr val="000000"/>
                </a:solidFill>
              </a:rPr>
              <a:t>MECM Administrator user role support</a:t>
            </a:r>
            <a:endParaRPr b="1" sz="2911">
              <a:solidFill>
                <a:srgbClr val="000000"/>
              </a:solidFill>
            </a:endParaRPr>
          </a:p>
        </p:txBody>
      </p:sp>
      <p:sp>
        <p:nvSpPr>
          <p:cNvPr id="291" name="Google Shape;291;p29"/>
          <p:cNvSpPr txBox="1"/>
          <p:nvPr>
            <p:ph idx="1" type="body"/>
          </p:nvPr>
        </p:nvSpPr>
        <p:spPr>
          <a:xfrm>
            <a:off x="311700" y="1002675"/>
            <a:ext cx="8929800" cy="4232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560">
                <a:solidFill>
                  <a:srgbClr val="000000"/>
                </a:solidFill>
              </a:rPr>
              <a:t>Administrator</a:t>
            </a:r>
            <a:r>
              <a:rPr b="1" lang="en" sz="1560">
                <a:solidFill>
                  <a:srgbClr val="000000"/>
                </a:solidFill>
              </a:rPr>
              <a:t>: </a:t>
            </a:r>
            <a:r>
              <a:rPr lang="en" sz="1560">
                <a:solidFill>
                  <a:srgbClr val="000000"/>
                </a:solidFill>
              </a:rPr>
              <a:t>These users have full permission on all tenants it includes</a:t>
            </a:r>
            <a:endParaRPr sz="1560">
              <a:solidFill>
                <a:srgbClr val="000000"/>
              </a:solidFill>
            </a:endParaRPr>
          </a:p>
          <a:p>
            <a:pPr indent="0" lvl="0" marL="457200" rtl="0" algn="l">
              <a:lnSpc>
                <a:spcPct val="95000"/>
              </a:lnSpc>
              <a:spcBef>
                <a:spcPts val="1200"/>
              </a:spcBef>
              <a:spcAft>
                <a:spcPts val="0"/>
              </a:spcAft>
              <a:buSzPts val="770"/>
              <a:buNone/>
            </a:pPr>
            <a:r>
              <a:rPr lang="en" sz="1560">
                <a:solidFill>
                  <a:srgbClr val="000000"/>
                </a:solidFill>
              </a:rPr>
              <a:t>     i. Edge configurations</a:t>
            </a:r>
            <a:r>
              <a:rPr lang="en" sz="1560">
                <a:solidFill>
                  <a:schemeClr val="dk1"/>
                </a:solidFill>
              </a:rPr>
              <a:t>(Host, Applcm, Apprule, Appstore) for selected tenant</a:t>
            </a:r>
            <a:r>
              <a:rPr lang="en" sz="1560">
                <a:solidFill>
                  <a:srgbClr val="000000"/>
                </a:solidFill>
              </a:rPr>
              <a:t>.</a:t>
            </a:r>
            <a:endParaRPr sz="1560">
              <a:solidFill>
                <a:srgbClr val="000000"/>
              </a:solidFill>
            </a:endParaRPr>
          </a:p>
          <a:p>
            <a:pPr indent="0" lvl="0" marL="457200" rtl="0" algn="l">
              <a:lnSpc>
                <a:spcPct val="95000"/>
              </a:lnSpc>
              <a:spcBef>
                <a:spcPts val="1200"/>
              </a:spcBef>
              <a:spcAft>
                <a:spcPts val="0"/>
              </a:spcAft>
              <a:buSzPts val="770"/>
              <a:buNone/>
            </a:pPr>
            <a:r>
              <a:rPr lang="en" sz="1560">
                <a:solidFill>
                  <a:srgbClr val="000000"/>
                </a:solidFill>
              </a:rPr>
              <a:t>     ii. Application package distribution </a:t>
            </a:r>
            <a:r>
              <a:rPr lang="en" sz="1560">
                <a:solidFill>
                  <a:schemeClr val="dk1"/>
                </a:solidFill>
              </a:rPr>
              <a:t>for selected tenant.</a:t>
            </a:r>
            <a:endParaRPr sz="1560">
              <a:solidFill>
                <a:srgbClr val="000000"/>
              </a:solidFill>
            </a:endParaRPr>
          </a:p>
          <a:p>
            <a:pPr indent="0" lvl="0" marL="457200" rtl="0" algn="l">
              <a:lnSpc>
                <a:spcPct val="95000"/>
              </a:lnSpc>
              <a:spcBef>
                <a:spcPts val="1200"/>
              </a:spcBef>
              <a:spcAft>
                <a:spcPts val="0"/>
              </a:spcAft>
              <a:buSzPts val="770"/>
              <a:buNone/>
            </a:pPr>
            <a:r>
              <a:rPr lang="en" sz="1560">
                <a:solidFill>
                  <a:srgbClr val="000000"/>
                </a:solidFill>
              </a:rPr>
              <a:t>     iii. Application LCM operations </a:t>
            </a:r>
            <a:r>
              <a:rPr lang="en" sz="1560">
                <a:solidFill>
                  <a:schemeClr val="dk1"/>
                </a:solidFill>
              </a:rPr>
              <a:t>for selected tenant</a:t>
            </a:r>
            <a:r>
              <a:rPr lang="en" sz="1560">
                <a:solidFill>
                  <a:srgbClr val="000000"/>
                </a:solidFill>
              </a:rPr>
              <a:t>. </a:t>
            </a:r>
            <a:endParaRPr sz="1560">
              <a:solidFill>
                <a:srgbClr val="000000"/>
              </a:solidFill>
            </a:endParaRPr>
          </a:p>
          <a:p>
            <a:pPr indent="0" lvl="0" marL="457200" rtl="0" algn="l">
              <a:lnSpc>
                <a:spcPct val="95000"/>
              </a:lnSpc>
              <a:spcBef>
                <a:spcPts val="1200"/>
              </a:spcBef>
              <a:spcAft>
                <a:spcPts val="0"/>
              </a:spcAft>
              <a:buSzPts val="770"/>
              <a:buNone/>
            </a:pPr>
            <a:r>
              <a:rPr lang="en" sz="1560">
                <a:solidFill>
                  <a:schemeClr val="dk1"/>
                </a:solidFill>
              </a:rPr>
              <a:t>     iv. Query host KPI and capabilities for selected tenant.</a:t>
            </a:r>
            <a:endParaRPr sz="1560">
              <a:solidFill>
                <a:schemeClr val="dk1"/>
              </a:solidFill>
            </a:endParaRPr>
          </a:p>
          <a:p>
            <a:pPr indent="0" lvl="0" marL="457200" rtl="0" algn="l">
              <a:lnSpc>
                <a:spcPct val="95000"/>
              </a:lnSpc>
              <a:spcBef>
                <a:spcPts val="1200"/>
              </a:spcBef>
              <a:spcAft>
                <a:spcPts val="0"/>
              </a:spcAft>
              <a:buSzPts val="770"/>
              <a:buNone/>
            </a:pPr>
            <a:r>
              <a:rPr lang="en" sz="1560">
                <a:solidFill>
                  <a:schemeClr val="dk1"/>
                </a:solidFill>
              </a:rPr>
              <a:t>     v.  Query distribution status of application packages of all tenants.</a:t>
            </a:r>
            <a:endParaRPr sz="1560">
              <a:solidFill>
                <a:schemeClr val="dk1"/>
              </a:solidFill>
            </a:endParaRPr>
          </a:p>
          <a:p>
            <a:pPr indent="0" lvl="0" marL="457200" rtl="0" algn="l">
              <a:lnSpc>
                <a:spcPct val="95000"/>
              </a:lnSpc>
              <a:spcBef>
                <a:spcPts val="1200"/>
              </a:spcBef>
              <a:spcAft>
                <a:spcPts val="0"/>
              </a:spcAft>
              <a:buSzPts val="770"/>
              <a:buNone/>
            </a:pPr>
            <a:r>
              <a:rPr lang="en" sz="1560">
                <a:solidFill>
                  <a:schemeClr val="dk1"/>
                </a:solidFill>
              </a:rPr>
              <a:t>     vi. Query application instance info records of all tenants.  </a:t>
            </a:r>
            <a:endParaRPr sz="1560">
              <a:solidFill>
                <a:schemeClr val="dk1"/>
              </a:solidFill>
            </a:endParaRPr>
          </a:p>
          <a:p>
            <a:pPr indent="0" lvl="0" marL="457200" rtl="0" algn="l">
              <a:lnSpc>
                <a:spcPct val="95000"/>
              </a:lnSpc>
              <a:spcBef>
                <a:spcPts val="1200"/>
              </a:spcBef>
              <a:spcAft>
                <a:spcPts val="0"/>
              </a:spcAft>
              <a:buSzPts val="770"/>
              <a:buNone/>
            </a:pPr>
            <a:r>
              <a:rPr lang="en" sz="1560">
                <a:solidFill>
                  <a:schemeClr val="dk1"/>
                </a:solidFill>
              </a:rPr>
              <a:t>     vii. Query edge configurations(Host, Applcm, Apprule, Appstore) of all tenants.</a:t>
            </a:r>
            <a:endParaRPr sz="1560">
              <a:solidFill>
                <a:schemeClr val="dk1"/>
              </a:solidFill>
            </a:endParaRPr>
          </a:p>
          <a:p>
            <a:pPr indent="0" lvl="0" marL="0" rtl="0" algn="l">
              <a:lnSpc>
                <a:spcPct val="95000"/>
              </a:lnSpc>
              <a:spcBef>
                <a:spcPts val="1200"/>
              </a:spcBef>
              <a:spcAft>
                <a:spcPts val="0"/>
              </a:spcAft>
              <a:buClr>
                <a:schemeClr val="dk1"/>
              </a:buClr>
              <a:buSzPts val="770"/>
              <a:buFont typeface="Arial"/>
              <a:buNone/>
            </a:pPr>
            <a:r>
              <a:rPr lang="en" sz="1560">
                <a:solidFill>
                  <a:schemeClr val="dk1"/>
                </a:solidFill>
              </a:rPr>
              <a:t>Edge configurations(Host, Applcm, Apprule, Appstore) permission should be allowed only to admin as admin has better understanding of underlying infra and is shared among all tenants.</a:t>
            </a:r>
            <a:endParaRPr sz="1560">
              <a:solidFill>
                <a:schemeClr val="dk1"/>
              </a:solidFill>
            </a:endParaRPr>
          </a:p>
          <a:p>
            <a:pPr indent="0" lvl="0" marL="457200" rtl="0" algn="l">
              <a:lnSpc>
                <a:spcPct val="95000"/>
              </a:lnSpc>
              <a:spcBef>
                <a:spcPts val="1200"/>
              </a:spcBef>
              <a:spcAft>
                <a:spcPts val="0"/>
              </a:spcAft>
              <a:buSzPts val="770"/>
              <a:buNone/>
            </a:pPr>
            <a:r>
              <a:rPr lang="en" sz="1560">
                <a:solidFill>
                  <a:srgbClr val="000000"/>
                </a:solidFill>
              </a:rPr>
              <a:t>          </a:t>
            </a:r>
            <a:endParaRPr sz="1560">
              <a:solidFill>
                <a:srgbClr val="000000"/>
              </a:solidFill>
            </a:endParaRPr>
          </a:p>
          <a:p>
            <a:pPr indent="0" lvl="0" marL="457200" rtl="0" algn="l">
              <a:lnSpc>
                <a:spcPct val="95000"/>
              </a:lnSpc>
              <a:spcBef>
                <a:spcPts val="1200"/>
              </a:spcBef>
              <a:spcAft>
                <a:spcPts val="1200"/>
              </a:spcAft>
              <a:buSzPts val="770"/>
              <a:buNone/>
            </a:pPr>
            <a:r>
              <a:t/>
            </a:r>
            <a:endParaRPr sz="1560">
              <a:solidFill>
                <a:srgbClr val="000000"/>
              </a:solidFill>
            </a:endParaRPr>
          </a:p>
        </p:txBody>
      </p:sp>
      <p:grpSp>
        <p:nvGrpSpPr>
          <p:cNvPr id="292" name="Google Shape;292;p29"/>
          <p:cNvGrpSpPr/>
          <p:nvPr/>
        </p:nvGrpSpPr>
        <p:grpSpPr>
          <a:xfrm>
            <a:off x="7728367" y="2143075"/>
            <a:ext cx="1095950" cy="1238250"/>
            <a:chOff x="4856017" y="772675"/>
            <a:chExt cx="1095950" cy="1238250"/>
          </a:xfrm>
        </p:grpSpPr>
        <p:pic>
          <p:nvPicPr>
            <p:cNvPr id="293" name="Google Shape;293;p29"/>
            <p:cNvPicPr preferRelativeResize="0"/>
            <p:nvPr/>
          </p:nvPicPr>
          <p:blipFill rotWithShape="1">
            <a:blip r:embed="rId3">
              <a:alphaModFix/>
            </a:blip>
            <a:srcRect b="0" l="0" r="66841" t="0"/>
            <a:stretch/>
          </p:blipFill>
          <p:spPr>
            <a:xfrm>
              <a:off x="4856017" y="772675"/>
              <a:ext cx="1095950" cy="1238250"/>
            </a:xfrm>
            <a:prstGeom prst="rect">
              <a:avLst/>
            </a:prstGeom>
            <a:noFill/>
            <a:ln>
              <a:noFill/>
            </a:ln>
          </p:spPr>
        </p:pic>
        <p:sp>
          <p:nvSpPr>
            <p:cNvPr id="294" name="Google Shape;294;p29"/>
            <p:cNvSpPr txBox="1"/>
            <p:nvPr/>
          </p:nvSpPr>
          <p:spPr>
            <a:xfrm>
              <a:off x="5014350" y="1547225"/>
              <a:ext cx="840000" cy="3387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Admin</a:t>
              </a:r>
              <a:endParaRPr sz="1000"/>
            </a:p>
          </p:txBody>
        </p:sp>
      </p:grpSp>
      <p:sp>
        <p:nvSpPr>
          <p:cNvPr id="295" name="Google Shape;295;p29"/>
          <p:cNvSpPr txBox="1"/>
          <p:nvPr/>
        </p:nvSpPr>
        <p:spPr>
          <a:xfrm>
            <a:off x="7195361" y="521225"/>
            <a:ext cx="2282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t>MECM-FE has to query user-mgmt for the available tenants</a:t>
            </a:r>
            <a:endParaRPr i="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0"/>
          <p:cNvSpPr txBox="1"/>
          <p:nvPr/>
        </p:nvSpPr>
        <p:spPr>
          <a:xfrm>
            <a:off x="0" y="4876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https://docs.openstack.org/ocata/user-guide/dashboard-log-in.html</a:t>
            </a:r>
            <a:endParaRPr/>
          </a:p>
        </p:txBody>
      </p:sp>
      <p:sp>
        <p:nvSpPr>
          <p:cNvPr id="301" name="Google Shape;301;p30"/>
          <p:cNvSpPr txBox="1"/>
          <p:nvPr/>
        </p:nvSpPr>
        <p:spPr>
          <a:xfrm>
            <a:off x="126700" y="157625"/>
            <a:ext cx="8485800" cy="4002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1500"/>
              </a:spcBef>
              <a:spcAft>
                <a:spcPts val="800"/>
              </a:spcAft>
              <a:buNone/>
            </a:pPr>
            <a:r>
              <a:rPr b="1" lang="en"/>
              <a:t>Administrators(system admin, project admin, domain admin)</a:t>
            </a:r>
            <a:endParaRPr b="1" sz="2250">
              <a:solidFill>
                <a:srgbClr val="2A4E68"/>
              </a:solidFill>
              <a:highlight>
                <a:srgbClr val="FFFFFF"/>
              </a:highlight>
              <a:latin typeface="Roboto"/>
              <a:ea typeface="Roboto"/>
              <a:cs typeface="Roboto"/>
              <a:sym typeface="Roboto"/>
            </a:endParaRPr>
          </a:p>
        </p:txBody>
      </p:sp>
      <p:sp>
        <p:nvSpPr>
          <p:cNvPr id="302" name="Google Shape;302;p30"/>
          <p:cNvSpPr txBox="1"/>
          <p:nvPr/>
        </p:nvSpPr>
        <p:spPr>
          <a:xfrm>
            <a:off x="228600" y="609600"/>
            <a:ext cx="8754600" cy="492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50">
                <a:solidFill>
                  <a:srgbClr val="333333"/>
                </a:solidFill>
                <a:highlight>
                  <a:srgbClr val="FFFFFF"/>
                </a:highlight>
                <a:latin typeface="Roboto"/>
                <a:ea typeface="Roboto"/>
                <a:cs typeface="Roboto"/>
                <a:sym typeface="Roboto"/>
              </a:rPr>
              <a:t>U</a:t>
            </a:r>
            <a:r>
              <a:rPr lang="en" sz="1250">
                <a:solidFill>
                  <a:srgbClr val="333333"/>
                </a:solidFill>
                <a:highlight>
                  <a:srgbClr val="FFFFFF"/>
                </a:highlight>
                <a:latin typeface="Roboto"/>
                <a:ea typeface="Roboto"/>
                <a:cs typeface="Roboto"/>
                <a:sym typeface="Roboto"/>
              </a:rPr>
              <a:t>sers with </a:t>
            </a:r>
            <a:r>
              <a:rPr b="1" lang="en" sz="1250">
                <a:solidFill>
                  <a:schemeClr val="dk1"/>
                </a:solidFill>
                <a:highlight>
                  <a:srgbClr val="FFFFFF"/>
                </a:highlight>
                <a:latin typeface="Courier New"/>
                <a:ea typeface="Courier New"/>
                <a:cs typeface="Courier New"/>
                <a:sym typeface="Courier New"/>
              </a:rPr>
              <a:t>admin</a:t>
            </a:r>
            <a:r>
              <a:rPr lang="en" sz="1250">
                <a:solidFill>
                  <a:srgbClr val="333333"/>
                </a:solidFill>
                <a:highlight>
                  <a:srgbClr val="FFFFFF"/>
                </a:highlight>
                <a:latin typeface="Roboto"/>
                <a:ea typeface="Roboto"/>
                <a:cs typeface="Roboto"/>
                <a:sym typeface="Roboto"/>
              </a:rPr>
              <a:t> on the </a:t>
            </a:r>
            <a:r>
              <a:rPr b="1" lang="en" sz="1250">
                <a:solidFill>
                  <a:srgbClr val="333333"/>
                </a:solidFill>
                <a:highlight>
                  <a:srgbClr val="FFFFFF"/>
                </a:highlight>
                <a:latin typeface="Roboto"/>
                <a:ea typeface="Roboto"/>
                <a:cs typeface="Roboto"/>
                <a:sym typeface="Roboto"/>
              </a:rPr>
              <a:t>system</a:t>
            </a:r>
            <a:r>
              <a:rPr lang="en" sz="1250">
                <a:solidFill>
                  <a:srgbClr val="333333"/>
                </a:solidFill>
                <a:highlight>
                  <a:srgbClr val="FFFFFF"/>
                </a:highlight>
                <a:latin typeface="Roboto"/>
                <a:ea typeface="Roboto"/>
                <a:cs typeface="Roboto"/>
                <a:sym typeface="Roboto"/>
              </a:rPr>
              <a:t> should be able to manage every aspect of the deployment.</a:t>
            </a:r>
            <a:endParaRPr sz="12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lang="en" sz="1250">
                <a:solidFill>
                  <a:srgbClr val="333333"/>
                </a:solidFill>
                <a:highlight>
                  <a:srgbClr val="FFFFFF"/>
                </a:highlight>
                <a:latin typeface="Roboto"/>
                <a:ea typeface="Roboto"/>
                <a:cs typeface="Roboto"/>
                <a:sym typeface="Roboto"/>
              </a:rPr>
              <a:t>Users with </a:t>
            </a:r>
            <a:r>
              <a:rPr b="1" lang="en" sz="1250">
                <a:solidFill>
                  <a:schemeClr val="dk1"/>
                </a:solidFill>
                <a:highlight>
                  <a:srgbClr val="FFFFFF"/>
                </a:highlight>
                <a:latin typeface="Courier New"/>
                <a:ea typeface="Courier New"/>
                <a:cs typeface="Courier New"/>
                <a:sym typeface="Courier New"/>
              </a:rPr>
              <a:t>admin</a:t>
            </a:r>
            <a:r>
              <a:rPr lang="en" sz="1250">
                <a:solidFill>
                  <a:srgbClr val="333333"/>
                </a:solidFill>
                <a:highlight>
                  <a:srgbClr val="FFFFFF"/>
                </a:highlight>
                <a:latin typeface="Roboto"/>
                <a:ea typeface="Roboto"/>
                <a:cs typeface="Roboto"/>
                <a:sym typeface="Roboto"/>
              </a:rPr>
              <a:t> on a </a:t>
            </a:r>
            <a:r>
              <a:rPr b="1" lang="en" sz="1250">
                <a:solidFill>
                  <a:srgbClr val="333333"/>
                </a:solidFill>
                <a:highlight>
                  <a:srgbClr val="FFFFFF"/>
                </a:highlight>
                <a:latin typeface="Roboto"/>
                <a:ea typeface="Roboto"/>
                <a:cs typeface="Roboto"/>
                <a:sym typeface="Roboto"/>
              </a:rPr>
              <a:t>project</a:t>
            </a:r>
            <a:r>
              <a:rPr lang="en" sz="1250">
                <a:solidFill>
                  <a:srgbClr val="333333"/>
                </a:solidFill>
                <a:highlight>
                  <a:srgbClr val="FFFFFF"/>
                </a:highlight>
                <a:latin typeface="Roboto"/>
                <a:ea typeface="Roboto"/>
                <a:cs typeface="Roboto"/>
                <a:sym typeface="Roboto"/>
              </a:rPr>
              <a:t> shouldn’t be able to manage things outside the project because it would violate the tenancy of their role assignment</a:t>
            </a:r>
            <a:endParaRPr sz="12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i="1" lang="en" sz="1250">
                <a:solidFill>
                  <a:srgbClr val="333333"/>
                </a:solidFill>
                <a:highlight>
                  <a:srgbClr val="FFFFFF"/>
                </a:highlight>
                <a:latin typeface="Roboto"/>
                <a:ea typeface="Roboto"/>
                <a:cs typeface="Roboto"/>
                <a:sym typeface="Roboto"/>
              </a:rPr>
              <a:t>System administrators</a:t>
            </a:r>
            <a:r>
              <a:rPr lang="en" sz="1250">
                <a:solidFill>
                  <a:srgbClr val="333333"/>
                </a:solidFill>
                <a:highlight>
                  <a:srgbClr val="FFFFFF"/>
                </a:highlight>
                <a:latin typeface="Roboto"/>
                <a:ea typeface="Roboto"/>
                <a:cs typeface="Roboto"/>
                <a:sym typeface="Roboto"/>
              </a:rPr>
              <a:t> are allowed to manage every resource</a:t>
            </a:r>
            <a:endParaRPr sz="12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50">
              <a:solidFill>
                <a:srgbClr val="333333"/>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 sz="1250">
                <a:solidFill>
                  <a:srgbClr val="333333"/>
                </a:solidFill>
                <a:highlight>
                  <a:srgbClr val="FFFFFF"/>
                </a:highlight>
                <a:latin typeface="Roboto"/>
                <a:ea typeface="Roboto"/>
                <a:cs typeface="Roboto"/>
                <a:sym typeface="Roboto"/>
              </a:rPr>
              <a:t>System administrators are typically operators and cloud administrators. They can control resources that ultimately affect the behavior of the deployment. For example, they can add or remove services and endpoints in the catalog, create new domains, add federated mappings, and clean up stale resources, like a user’s application credentials or trusts.</a:t>
            </a:r>
            <a:endParaRPr sz="1250">
              <a:solidFill>
                <a:srgbClr val="333333"/>
              </a:solidFill>
              <a:highlight>
                <a:srgbClr val="FFFFFF"/>
              </a:highlight>
              <a:latin typeface="Roboto"/>
              <a:ea typeface="Roboto"/>
              <a:cs typeface="Roboto"/>
              <a:sym typeface="Roboto"/>
            </a:endParaRPr>
          </a:p>
          <a:p>
            <a:pPr indent="0" lvl="0" marL="0" rtl="0" algn="l">
              <a:lnSpc>
                <a:spcPct val="110000"/>
              </a:lnSpc>
              <a:spcBef>
                <a:spcPts val="1500"/>
              </a:spcBef>
              <a:spcAft>
                <a:spcPts val="0"/>
              </a:spcAft>
              <a:buNone/>
            </a:pPr>
            <a:r>
              <a:rPr b="1" lang="en"/>
              <a:t>Domain Administrators:</a:t>
            </a:r>
            <a:endParaRPr b="1"/>
          </a:p>
          <a:p>
            <a:pPr indent="0" lvl="0" marL="0" marR="0" rtl="0" algn="l">
              <a:lnSpc>
                <a:spcPct val="115000"/>
              </a:lnSpc>
              <a:spcBef>
                <a:spcPts val="800"/>
              </a:spcBef>
              <a:spcAft>
                <a:spcPts val="0"/>
              </a:spcAft>
              <a:buNone/>
            </a:pPr>
            <a:r>
              <a:rPr lang="en" sz="1250">
                <a:solidFill>
                  <a:srgbClr val="333333"/>
                </a:solidFill>
                <a:highlight>
                  <a:srgbClr val="FFFFFF"/>
                </a:highlight>
                <a:latin typeface="Roboto"/>
                <a:ea typeface="Roboto"/>
                <a:cs typeface="Roboto"/>
                <a:sym typeface="Roboto"/>
              </a:rPr>
              <a:t>Domain administrators can manage most aspects of the domain or its contents. These users can create new projects and users within their domain. They can inspect the role assignments users have on projects within their domain.</a:t>
            </a:r>
            <a:endParaRPr sz="1250">
              <a:solidFill>
                <a:srgbClr val="333333"/>
              </a:solidFill>
              <a:highlight>
                <a:srgbClr val="FFFFFF"/>
              </a:highlight>
              <a:latin typeface="Roboto"/>
              <a:ea typeface="Roboto"/>
              <a:cs typeface="Roboto"/>
              <a:sym typeface="Roboto"/>
            </a:endParaRPr>
          </a:p>
          <a:p>
            <a:pPr indent="0" lvl="0" marL="0" marR="0" rtl="0" algn="l">
              <a:lnSpc>
                <a:spcPct val="115000"/>
              </a:lnSpc>
              <a:spcBef>
                <a:spcPts val="800"/>
              </a:spcBef>
              <a:spcAft>
                <a:spcPts val="0"/>
              </a:spcAft>
              <a:buNone/>
            </a:pPr>
            <a:r>
              <a:rPr lang="en" sz="1250">
                <a:solidFill>
                  <a:srgbClr val="333333"/>
                </a:solidFill>
                <a:highlight>
                  <a:srgbClr val="FFFFFF"/>
                </a:highlight>
                <a:latin typeface="Roboto"/>
                <a:ea typeface="Roboto"/>
                <a:cs typeface="Roboto"/>
                <a:sym typeface="Roboto"/>
              </a:rPr>
              <a:t>Domain administrators aren’t allowed to access system-specific resources or resources outside their domain. Users that need control over project, group, and user creation are a great fit for domain administrators</a:t>
            </a:r>
            <a:r>
              <a:rPr lang="en" sz="1050">
                <a:solidFill>
                  <a:srgbClr val="333333"/>
                </a:solidFill>
                <a:highlight>
                  <a:srgbClr val="FFFFFF"/>
                </a:highlight>
                <a:latin typeface="Roboto"/>
                <a:ea typeface="Roboto"/>
                <a:cs typeface="Roboto"/>
                <a:sym typeface="Roboto"/>
              </a:rPr>
              <a:t>.</a:t>
            </a:r>
            <a:endParaRPr sz="1050">
              <a:solidFill>
                <a:srgbClr val="333333"/>
              </a:solidFill>
              <a:highlight>
                <a:srgbClr val="FFFFFF"/>
              </a:highlight>
              <a:latin typeface="Roboto"/>
              <a:ea typeface="Roboto"/>
              <a:cs typeface="Roboto"/>
              <a:sym typeface="Roboto"/>
            </a:endParaRPr>
          </a:p>
          <a:p>
            <a:pPr indent="0" lvl="0" marL="0" rtl="0" algn="l">
              <a:lnSpc>
                <a:spcPct val="110000"/>
              </a:lnSpc>
              <a:spcBef>
                <a:spcPts val="1500"/>
              </a:spcBef>
              <a:spcAft>
                <a:spcPts val="0"/>
              </a:spcAft>
              <a:buNone/>
            </a:pPr>
            <a:r>
              <a:t/>
            </a:r>
            <a:endParaRPr b="1"/>
          </a:p>
          <a:p>
            <a:pPr indent="0" lvl="0" marL="0" rtl="0" algn="l">
              <a:lnSpc>
                <a:spcPct val="115000"/>
              </a:lnSpc>
              <a:spcBef>
                <a:spcPts val="800"/>
              </a:spcBef>
              <a:spcAft>
                <a:spcPts val="0"/>
              </a:spcAft>
              <a:buClr>
                <a:schemeClr val="dk1"/>
              </a:buClr>
              <a:buSzPts val="1100"/>
              <a:buFont typeface="Arial"/>
              <a:buNone/>
            </a:pPr>
            <a:r>
              <a:t/>
            </a:r>
            <a:endParaRPr sz="1250">
              <a:solidFill>
                <a:srgbClr val="333333"/>
              </a:solidFill>
              <a:highlight>
                <a:srgbClr val="FFFFFF"/>
              </a:highlight>
              <a:latin typeface="Roboto"/>
              <a:ea typeface="Roboto"/>
              <a:cs typeface="Roboto"/>
              <a:sym typeface="Roboto"/>
            </a:endParaRPr>
          </a:p>
          <a:p>
            <a:pPr indent="0" lvl="0" marL="0" rtl="0" algn="l">
              <a:lnSpc>
                <a:spcPct val="115000"/>
              </a:lnSpc>
              <a:spcBef>
                <a:spcPts val="8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sz="1050">
              <a:solidFill>
                <a:srgbClr val="333333"/>
              </a:solidFill>
              <a:highlight>
                <a:srgbClr val="FFFFFF"/>
              </a:highlight>
              <a:latin typeface="Roboto"/>
              <a:ea typeface="Roboto"/>
              <a:cs typeface="Roboto"/>
              <a:sym typeface="Roboto"/>
            </a:endParaRPr>
          </a:p>
        </p:txBody>
      </p:sp>
      <p:pic>
        <p:nvPicPr>
          <p:cNvPr id="303" name="Google Shape;303;p30"/>
          <p:cNvPicPr preferRelativeResize="0"/>
          <p:nvPr/>
        </p:nvPicPr>
        <p:blipFill>
          <a:blip r:embed="rId3">
            <a:alphaModFix/>
          </a:blip>
          <a:stretch>
            <a:fillRect/>
          </a:stretch>
        </p:blipFill>
        <p:spPr>
          <a:xfrm>
            <a:off x="5203299" y="4190405"/>
            <a:ext cx="3892851" cy="953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9" name="Google Shape;30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pSp>
        <p:nvGrpSpPr>
          <p:cNvPr id="310" name="Google Shape;310;p31"/>
          <p:cNvGrpSpPr/>
          <p:nvPr/>
        </p:nvGrpSpPr>
        <p:grpSpPr>
          <a:xfrm>
            <a:off x="6779608" y="3056850"/>
            <a:ext cx="1095950" cy="1238250"/>
            <a:chOff x="7135858" y="3514950"/>
            <a:chExt cx="1095950" cy="1238250"/>
          </a:xfrm>
        </p:grpSpPr>
        <p:pic>
          <p:nvPicPr>
            <p:cNvPr id="311" name="Google Shape;311;p31"/>
            <p:cNvPicPr preferRelativeResize="0"/>
            <p:nvPr/>
          </p:nvPicPr>
          <p:blipFill rotWithShape="1">
            <a:blip r:embed="rId3">
              <a:alphaModFix/>
            </a:blip>
            <a:srcRect b="0" l="66841" r="0" t="0"/>
            <a:stretch/>
          </p:blipFill>
          <p:spPr>
            <a:xfrm>
              <a:off x="7135858" y="3514950"/>
              <a:ext cx="1095950" cy="1238250"/>
            </a:xfrm>
            <a:prstGeom prst="rect">
              <a:avLst/>
            </a:prstGeom>
            <a:noFill/>
            <a:ln>
              <a:noFill/>
            </a:ln>
          </p:spPr>
        </p:pic>
        <p:sp>
          <p:nvSpPr>
            <p:cNvPr id="312" name="Google Shape;312;p31"/>
            <p:cNvSpPr txBox="1"/>
            <p:nvPr/>
          </p:nvSpPr>
          <p:spPr>
            <a:xfrm>
              <a:off x="7263825" y="4230175"/>
              <a:ext cx="840000" cy="3387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Guest </a:t>
              </a:r>
              <a:endParaRPr sz="1000"/>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4125"/>
                </a:solidFill>
              </a:rPr>
              <a:t>Requirement description</a:t>
            </a:r>
            <a:endParaRPr b="1">
              <a:solidFill>
                <a:srgbClr val="CC4125"/>
              </a:solidFill>
            </a:endParaRPr>
          </a:p>
        </p:txBody>
      </p:sp>
      <p:sp>
        <p:nvSpPr>
          <p:cNvPr id="61" name="Google Shape;61;p14"/>
          <p:cNvSpPr txBox="1"/>
          <p:nvPr>
            <p:ph idx="1" type="body"/>
          </p:nvPr>
        </p:nvSpPr>
        <p:spPr>
          <a:xfrm>
            <a:off x="311700" y="125932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b="1" lang="en" sz="1900">
                <a:solidFill>
                  <a:schemeClr val="dk1"/>
                </a:solidFill>
              </a:rPr>
              <a:t>MECM User Roles:</a:t>
            </a:r>
            <a:endParaRPr b="1" sz="1900">
              <a:solidFill>
                <a:schemeClr val="dk1"/>
              </a:solidFill>
            </a:endParaRPr>
          </a:p>
          <a:p>
            <a:pPr indent="0" lvl="0" marL="0" rtl="0" algn="l">
              <a:lnSpc>
                <a:spcPct val="100000"/>
              </a:lnSpc>
              <a:spcBef>
                <a:spcPts val="0"/>
              </a:spcBef>
              <a:spcAft>
                <a:spcPts val="0"/>
              </a:spcAft>
              <a:buNone/>
            </a:pPr>
            <a:r>
              <a:rPr lang="en" sz="1900">
                <a:solidFill>
                  <a:schemeClr val="dk1"/>
                </a:solidFill>
              </a:rPr>
              <a:t>    A</a:t>
            </a:r>
            <a:r>
              <a:rPr lang="en" sz="1700">
                <a:solidFill>
                  <a:schemeClr val="dk1"/>
                </a:solidFill>
              </a:rPr>
              <a:t>dministration role support is required to have better control over underlying infrastructure and resources of all the tenant.</a:t>
            </a:r>
            <a:endParaRPr sz="1700">
              <a:solidFill>
                <a:schemeClr val="dk1"/>
              </a:solidFill>
            </a:endParaRPr>
          </a:p>
          <a:p>
            <a:pPr indent="0" lvl="0" marL="0" rtl="0" algn="l">
              <a:lnSpc>
                <a:spcPct val="100000"/>
              </a:lnSpc>
              <a:spcBef>
                <a:spcPts val="0"/>
              </a:spcBef>
              <a:spcAft>
                <a:spcPts val="0"/>
              </a:spcAft>
              <a:buNone/>
            </a:pPr>
            <a:r>
              <a:t/>
            </a:r>
            <a:endParaRPr sz="2600">
              <a:solidFill>
                <a:schemeClr val="dk1"/>
              </a:solidFill>
            </a:endParaRPr>
          </a:p>
          <a:p>
            <a:pPr indent="0" lvl="0" marL="0" rtl="0" algn="l">
              <a:lnSpc>
                <a:spcPct val="100000"/>
              </a:lnSpc>
              <a:spcBef>
                <a:spcPts val="0"/>
              </a:spcBef>
              <a:spcAft>
                <a:spcPts val="0"/>
              </a:spcAft>
              <a:buNone/>
            </a:pPr>
            <a:r>
              <a:t/>
            </a:r>
            <a:endParaRPr sz="2600">
              <a:solidFill>
                <a:schemeClr val="dk1"/>
              </a:solidFill>
            </a:endParaRPr>
          </a:p>
          <a:p>
            <a:pPr indent="0" lvl="0" marL="0" rtl="0" algn="l">
              <a:lnSpc>
                <a:spcPct val="100000"/>
              </a:lnSpc>
              <a:spcBef>
                <a:spcPts val="0"/>
              </a:spcBef>
              <a:spcAft>
                <a:spcPts val="0"/>
              </a:spcAft>
              <a:buNone/>
            </a:pPr>
            <a:r>
              <a:rPr lang="en" sz="1700">
                <a:solidFill>
                  <a:schemeClr val="dk1"/>
                </a:solidFill>
              </a:rPr>
              <a:t>Currently MECM support following roles</a:t>
            </a:r>
            <a:endParaRPr sz="1900">
              <a:solidFill>
                <a:schemeClr val="dk1"/>
              </a:solidFill>
            </a:endParaRPr>
          </a:p>
          <a:p>
            <a:pPr indent="-330200" lvl="0" marL="457200" rtl="0" algn="l">
              <a:spcBef>
                <a:spcPts val="0"/>
              </a:spcBef>
              <a:spcAft>
                <a:spcPts val="0"/>
              </a:spcAft>
              <a:buClr>
                <a:srgbClr val="000000"/>
              </a:buClr>
              <a:buSzPts val="1600"/>
              <a:buAutoNum type="arabicPeriod"/>
            </a:pPr>
            <a:r>
              <a:rPr b="1" lang="en" sz="1700">
                <a:solidFill>
                  <a:schemeClr val="dk1"/>
                </a:solidFill>
              </a:rPr>
              <a:t>Tenant </a:t>
            </a:r>
            <a:r>
              <a:rPr lang="en" sz="1700">
                <a:solidFill>
                  <a:schemeClr val="dk1"/>
                </a:solidFill>
              </a:rPr>
              <a:t>                     already supported in v0.9 </a:t>
            </a:r>
            <a:endParaRPr sz="1700">
              <a:solidFill>
                <a:schemeClr val="dk1"/>
              </a:solidFill>
            </a:endParaRPr>
          </a:p>
          <a:p>
            <a:pPr indent="-330200" lvl="0" marL="457200" rtl="0" algn="l">
              <a:spcBef>
                <a:spcPts val="0"/>
              </a:spcBef>
              <a:spcAft>
                <a:spcPts val="0"/>
              </a:spcAft>
              <a:buClr>
                <a:srgbClr val="000000"/>
              </a:buClr>
              <a:buSzPts val="1600"/>
              <a:buAutoNum type="arabicPeriod"/>
            </a:pPr>
            <a:r>
              <a:rPr b="1" lang="en" sz="1700">
                <a:solidFill>
                  <a:schemeClr val="dk1"/>
                </a:solidFill>
              </a:rPr>
              <a:t>Guest</a:t>
            </a:r>
            <a:r>
              <a:rPr lang="en" sz="1700">
                <a:solidFill>
                  <a:schemeClr val="dk1"/>
                </a:solidFill>
              </a:rPr>
              <a:t>                       already supported in v1.0</a:t>
            </a:r>
            <a:endParaRPr sz="1600">
              <a:solidFill>
                <a:srgbClr val="000000"/>
              </a:solidFill>
            </a:endParaRPr>
          </a:p>
          <a:p>
            <a:pPr indent="0" lvl="0" marL="0" rtl="0" algn="l">
              <a:spcBef>
                <a:spcPts val="1200"/>
              </a:spcBef>
              <a:spcAft>
                <a:spcPts val="0"/>
              </a:spcAft>
              <a:buNone/>
            </a:pPr>
            <a:r>
              <a:t/>
            </a:r>
            <a:endParaRPr sz="1600">
              <a:solidFill>
                <a:srgbClr val="000000"/>
              </a:solidFill>
            </a:endParaRPr>
          </a:p>
          <a:p>
            <a:pPr indent="0" lvl="0" marL="45720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2"/>
          <p:cNvSpPr txBox="1"/>
          <p:nvPr>
            <p:ph idx="1" type="body"/>
          </p:nvPr>
        </p:nvSpPr>
        <p:spPr>
          <a:xfrm rot="-1557203">
            <a:off x="-315559" y="525165"/>
            <a:ext cx="8520710" cy="3416549"/>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Backup slides</a:t>
            </a:r>
            <a:endParaRPr b="1" sz="4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MECM </a:t>
            </a:r>
            <a:r>
              <a:rPr lang="en"/>
              <a:t>Administrator</a:t>
            </a:r>
            <a:r>
              <a:rPr lang="en"/>
              <a:t> user role support - soln 1</a:t>
            </a:r>
            <a:endParaRPr/>
          </a:p>
        </p:txBody>
      </p:sp>
      <p:sp>
        <p:nvSpPr>
          <p:cNvPr id="323" name="Google Shape;32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Allow A</a:t>
            </a:r>
            <a:r>
              <a:rPr lang="en"/>
              <a:t>dmin to have full access rights on all tenant’s resources.</a:t>
            </a:r>
            <a:endParaRPr/>
          </a:p>
          <a:p>
            <a:pPr indent="-342900" lvl="0" marL="457200" rtl="0" algn="l">
              <a:spcBef>
                <a:spcPts val="0"/>
              </a:spcBef>
              <a:spcAft>
                <a:spcPts val="0"/>
              </a:spcAft>
              <a:buSzPts val="1800"/>
              <a:buChar char="➢"/>
            </a:pPr>
            <a:r>
              <a:rPr lang="en"/>
              <a:t>Allow </a:t>
            </a:r>
            <a:r>
              <a:rPr lang="en"/>
              <a:t>Admin to view all the tenants (query user-mgmt for all tenants info).</a:t>
            </a:r>
            <a:endParaRPr/>
          </a:p>
          <a:p>
            <a:pPr indent="-342900" lvl="0" marL="457200" rtl="0" algn="l">
              <a:spcBef>
                <a:spcPts val="0"/>
              </a:spcBef>
              <a:spcAft>
                <a:spcPts val="0"/>
              </a:spcAft>
              <a:buSzPts val="1800"/>
              <a:buChar char="➢"/>
            </a:pPr>
            <a:r>
              <a:rPr lang="en"/>
              <a:t>Allow Admin to perform app/update/delete action(config/lcm) on any selected tenant.</a:t>
            </a:r>
            <a:endParaRPr/>
          </a:p>
          <a:p>
            <a:pPr indent="-342900" lvl="0" marL="457200" rtl="0" algn="l">
              <a:spcBef>
                <a:spcPts val="0"/>
              </a:spcBef>
              <a:spcAft>
                <a:spcPts val="0"/>
              </a:spcAft>
              <a:buSzPts val="1800"/>
              <a:buChar char="➢"/>
            </a:pPr>
            <a:r>
              <a:rPr lang="en"/>
              <a:t>Allow admin to view configurations, distribution/deployment info of all tenants.</a:t>
            </a:r>
            <a:endParaRPr/>
          </a:p>
          <a:p>
            <a:pPr indent="-342900" lvl="0" marL="457200" rtl="0" algn="l">
              <a:spcBef>
                <a:spcPts val="0"/>
              </a:spcBef>
              <a:spcAft>
                <a:spcPts val="0"/>
              </a:spcAft>
              <a:buSzPts val="1800"/>
              <a:buChar char="➢"/>
            </a:pPr>
            <a:r>
              <a:rPr lang="en"/>
              <a:t>Allow admin to</a:t>
            </a:r>
            <a:r>
              <a:rPr b="1" lang="en"/>
              <a:t> add</a:t>
            </a:r>
            <a:r>
              <a:rPr lang="en"/>
              <a:t>/update/delete edge configuration i.e, Applcm, AppruleMgr, AppStore, MecHost for a particular tenant.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Note: Allow only admin to create edge configurations(applcm, apprule, mechost, appstore).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Interface change to support admin operations.</a:t>
            </a:r>
            <a:endParaRPr/>
          </a:p>
        </p:txBody>
      </p:sp>
      <p:sp>
        <p:nvSpPr>
          <p:cNvPr id="329" name="Google Shape;32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a:p>
          <a:p>
            <a:pPr indent="-325755" lvl="0" marL="457200" rtl="0" algn="l">
              <a:spcBef>
                <a:spcPts val="1200"/>
              </a:spcBef>
              <a:spcAft>
                <a:spcPts val="0"/>
              </a:spcAft>
              <a:buSzPct val="100000"/>
              <a:buAutoNum type="arabicPeriod"/>
            </a:pPr>
            <a:r>
              <a:rPr lang="en"/>
              <a:t>Allow admin to add/update/delete edge configuration i.e, Applcm, AppruleMgr, AppStore, MecHost for a particular selected tenant with role as MECM_admin in the token.</a:t>
            </a:r>
            <a:endParaRPr/>
          </a:p>
          <a:p>
            <a:pPr indent="-325755" lvl="0" marL="457200" rtl="0" algn="l">
              <a:spcBef>
                <a:spcPts val="0"/>
              </a:spcBef>
              <a:spcAft>
                <a:spcPts val="0"/>
              </a:spcAft>
              <a:buSzPct val="100000"/>
              <a:buAutoNum type="arabicPeriod"/>
            </a:pPr>
            <a:r>
              <a:rPr lang="en"/>
              <a:t>mecm-fe has to form mecm-be URL’s with the admin selected tenant ID for any actions </a:t>
            </a:r>
            <a:r>
              <a:rPr lang="en"/>
              <a:t>(edge config i.e, Applcm, AppruleMge, AppStore, MecHost, application lcm operations and app rule configurations) or can delete tenant-id from URL’s and make tenant-id part of header.</a:t>
            </a:r>
            <a:endParaRPr/>
          </a:p>
          <a:p>
            <a:pPr indent="-325755" lvl="0" marL="457200" rtl="0" algn="l">
              <a:spcBef>
                <a:spcPts val="0"/>
              </a:spcBef>
              <a:spcAft>
                <a:spcPts val="0"/>
              </a:spcAft>
              <a:buSzPct val="100000"/>
              <a:buAutoNum type="arabicPeriod"/>
            </a:pPr>
            <a:r>
              <a:rPr lang="en"/>
              <a:t>mecm-be should provide new interface to query all the tenants configurations, distribution info and deployment informations etc… when user role is MECM_admin in the token</a:t>
            </a:r>
            <a:endParaRPr/>
          </a:p>
          <a:p>
            <a:pPr indent="-325755" lvl="0" marL="457200" rtl="0" algn="l">
              <a:spcBef>
                <a:spcPts val="0"/>
              </a:spcBef>
              <a:spcAft>
                <a:spcPts val="0"/>
              </a:spcAft>
              <a:buSzPct val="100000"/>
              <a:buAutoNum type="arabicPeriod"/>
            </a:pPr>
            <a:r>
              <a:rPr lang="en"/>
              <a:t>Modify all query interfaces to include tenant id in the response body.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MECM Administrator user support - Soln 2</a:t>
            </a:r>
            <a:endParaRPr/>
          </a:p>
        </p:txBody>
      </p:sp>
      <p:sp>
        <p:nvSpPr>
          <p:cNvPr id="335" name="Google Shape;335;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Allow Admin to have full access rights on tenants resources.</a:t>
            </a:r>
            <a:endParaRPr/>
          </a:p>
          <a:p>
            <a:pPr indent="-342900" lvl="0" marL="457200" rtl="0" algn="l">
              <a:spcBef>
                <a:spcPts val="0"/>
              </a:spcBef>
              <a:spcAft>
                <a:spcPts val="0"/>
              </a:spcAft>
              <a:buSzPts val="1800"/>
              <a:buChar char="➢"/>
            </a:pPr>
            <a:r>
              <a:rPr lang="en"/>
              <a:t>Allow admin to view configurations, distribution/deployment info of all tenants.</a:t>
            </a:r>
            <a:endParaRPr/>
          </a:p>
          <a:p>
            <a:pPr indent="-342900" lvl="0" marL="457200" rtl="0" algn="l">
              <a:spcBef>
                <a:spcPts val="0"/>
              </a:spcBef>
              <a:spcAft>
                <a:spcPts val="0"/>
              </a:spcAft>
              <a:buSzPts val="1800"/>
              <a:buChar char="➢"/>
            </a:pPr>
            <a:r>
              <a:rPr lang="en"/>
              <a:t>Allow Admin to perform update/delete action(config/lcm) on selected resource.</a:t>
            </a:r>
            <a:endParaRPr/>
          </a:p>
          <a:p>
            <a:pPr indent="0" lvl="0" marL="0" rtl="0" algn="l">
              <a:spcBef>
                <a:spcPts val="1200"/>
              </a:spcBef>
              <a:spcAft>
                <a:spcPts val="0"/>
              </a:spcAft>
              <a:buNone/>
            </a:pPr>
            <a:r>
              <a:t/>
            </a:r>
            <a:endParaRPr/>
          </a:p>
          <a:p>
            <a:pPr indent="0" lvl="0" marL="0" rtl="0" algn="l">
              <a:spcBef>
                <a:spcPts val="1200"/>
              </a:spcBef>
              <a:spcAft>
                <a:spcPts val="1200"/>
              </a:spcAft>
              <a:buClr>
                <a:schemeClr val="dk1"/>
              </a:buClr>
              <a:buSzPts val="1100"/>
              <a:buFont typeface="Arial"/>
              <a:buNone/>
            </a:pPr>
            <a:r>
              <a:rPr lang="en"/>
              <a:t>Note: Allow only tenants to perform edge configurations (applcm, apprule, appstore, mechost).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Interface change to support admin operations.</a:t>
            </a:r>
            <a:endParaRPr/>
          </a:p>
        </p:txBody>
      </p:sp>
      <p:sp>
        <p:nvSpPr>
          <p:cNvPr id="341" name="Google Shape;341;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SzPct val="100000"/>
              <a:buAutoNum type="arabicPeriod"/>
            </a:pPr>
            <a:r>
              <a:rPr lang="en"/>
              <a:t>Allow admin to update/delete edge configuration i.e, Applcm, AppruleMgr, AppStore, MecHost for a particular selected resource with role as MECM_admin in the token.</a:t>
            </a:r>
            <a:endParaRPr/>
          </a:p>
          <a:p>
            <a:pPr indent="-325755" lvl="0" marL="457200" rtl="0" algn="l">
              <a:spcBef>
                <a:spcPts val="0"/>
              </a:spcBef>
              <a:spcAft>
                <a:spcPts val="0"/>
              </a:spcAft>
              <a:buSzPct val="100000"/>
              <a:buAutoNum type="arabicPeriod"/>
            </a:pPr>
            <a:r>
              <a:rPr lang="en"/>
              <a:t>mecm-fe has to form mecm-be URL’s with the selected tenant resource for any actions (edge config i.e, Applcm, AppruleMge, AppStore, MecHost, application lcm operations and app rule configurations) </a:t>
            </a:r>
            <a:r>
              <a:rPr lang="en"/>
              <a:t>or can delete tenant-id from URL’s and make tenant-id part of header.</a:t>
            </a:r>
            <a:endParaRPr/>
          </a:p>
          <a:p>
            <a:pPr indent="-325755" lvl="0" marL="457200" rtl="0" algn="l">
              <a:spcBef>
                <a:spcPts val="0"/>
              </a:spcBef>
              <a:spcAft>
                <a:spcPts val="0"/>
              </a:spcAft>
              <a:buSzPct val="100000"/>
              <a:buAutoNum type="arabicPeriod"/>
            </a:pPr>
            <a:r>
              <a:rPr lang="en"/>
              <a:t>mecm-be should provide new interface to query all the tenants configurations, distribution info and deployment informations etc… when user role is MECM_admin in the token</a:t>
            </a:r>
            <a:endParaRPr/>
          </a:p>
          <a:p>
            <a:pPr indent="-325755" lvl="0" marL="457200" rtl="0" algn="l">
              <a:spcBef>
                <a:spcPts val="0"/>
              </a:spcBef>
              <a:spcAft>
                <a:spcPts val="0"/>
              </a:spcAft>
              <a:buSzPct val="100000"/>
              <a:buAutoNum type="arabicPeriod"/>
            </a:pPr>
            <a:r>
              <a:rPr lang="en"/>
              <a:t>Modify all query interfaces to include tenant id in the response body of all the queries.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Soln -2 : Interface change to support admin operations.</a:t>
            </a:r>
            <a:endParaRPr/>
          </a:p>
        </p:txBody>
      </p:sp>
      <p:sp>
        <p:nvSpPr>
          <p:cNvPr id="347" name="Google Shape;347;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Need modification in existing configurations APIs</a:t>
            </a:r>
            <a:endParaRPr/>
          </a:p>
          <a:p>
            <a:pPr indent="-342900" lvl="0" marL="457200" rtl="0" algn="l">
              <a:spcBef>
                <a:spcPts val="0"/>
              </a:spcBef>
              <a:spcAft>
                <a:spcPts val="0"/>
              </a:spcAft>
              <a:buSzPts val="1800"/>
              <a:buAutoNum type="arabicPeriod"/>
            </a:pPr>
            <a:r>
              <a:rPr lang="en"/>
              <a:t>Allow admin to configuration edge configurations </a:t>
            </a:r>
            <a:r>
              <a:rPr lang="en"/>
              <a:t>i.e, Applcm, AppruleMgr, AppStore, MecHost  at global level.</a:t>
            </a:r>
            <a:endParaRPr/>
          </a:p>
          <a:p>
            <a:pPr indent="-342900" lvl="0" marL="457200" rtl="0" algn="l">
              <a:spcBef>
                <a:spcPts val="0"/>
              </a:spcBef>
              <a:spcAft>
                <a:spcPts val="0"/>
              </a:spcAft>
              <a:buSzPts val="1800"/>
              <a:buAutoNum type="arabicPeriod"/>
            </a:pPr>
            <a:r>
              <a:rPr lang="en"/>
              <a:t>mecm-be should provide new interface to query all the tenants configurations, distribution info and deployment informations etc… when authorization role is MECM_admin in the token</a:t>
            </a:r>
            <a:endParaRPr/>
          </a:p>
          <a:p>
            <a:pPr indent="-342900" lvl="0" marL="457200" rtl="0" algn="l">
              <a:spcBef>
                <a:spcPts val="0"/>
              </a:spcBef>
              <a:spcAft>
                <a:spcPts val="0"/>
              </a:spcAft>
              <a:buSzPts val="1800"/>
              <a:buAutoNum type="arabicPeriod"/>
            </a:pPr>
            <a:r>
              <a:rPr lang="en"/>
              <a:t>Modify all query interfaces to include tenant id in the response body of all the queries.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8"/>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Soln 2: Interface changes</a:t>
            </a:r>
            <a:endParaRPr/>
          </a:p>
        </p:txBody>
      </p:sp>
      <p:sp>
        <p:nvSpPr>
          <p:cNvPr id="353" name="Google Shape;353;p38"/>
          <p:cNvSpPr txBox="1"/>
          <p:nvPr>
            <p:ph idx="1" type="body"/>
          </p:nvPr>
        </p:nvSpPr>
        <p:spPr>
          <a:xfrm>
            <a:off x="83100" y="1152475"/>
            <a:ext cx="4640400" cy="3416400"/>
          </a:xfrm>
          <a:prstGeom prst="rect">
            <a:avLst/>
          </a:prstGeom>
        </p:spPr>
        <p:txBody>
          <a:bodyPr anchorCtr="0" anchor="t" bIns="91425" lIns="91425" spcFirstLastPara="1" rIns="91425" wrap="square" tIns="91425">
            <a:noAutofit/>
          </a:bodyPr>
          <a:lstStyle/>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GET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POST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capabilities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GET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capabilities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{capability_type}</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applications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k8sconfig</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k8sconfig</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{app_rule_manager_ip}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{app_rule_manager_ip}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666666"/>
              </a:solidFill>
              <a:latin typeface="Courier New"/>
              <a:ea typeface="Courier New"/>
              <a:cs typeface="Courier New"/>
              <a:sym typeface="Courier New"/>
            </a:endParaRPr>
          </a:p>
          <a:p>
            <a:pPr indent="0" lvl="0" marL="114300" marR="114300" rtl="0" algn="l">
              <a:lnSpc>
                <a:spcPct val="130000"/>
              </a:lnSpc>
              <a:spcBef>
                <a:spcPts val="0"/>
              </a:spcBef>
              <a:spcAft>
                <a:spcPts val="0"/>
              </a:spcAft>
              <a:buClr>
                <a:schemeClr val="dk1"/>
              </a:buClr>
              <a:buSzPts val="440"/>
              <a:buFont typeface="Arial"/>
              <a:buNone/>
            </a:pPr>
            <a:r>
              <a:t/>
            </a:r>
            <a:endParaRPr sz="560">
              <a:solidFill>
                <a:srgbClr val="404040"/>
              </a:solidFill>
              <a:latin typeface="Courier New"/>
              <a:ea typeface="Courier New"/>
              <a:cs typeface="Courier New"/>
              <a:sym typeface="Courier New"/>
            </a:endParaRPr>
          </a:p>
          <a:p>
            <a:pPr indent="0" lvl="0" marL="0" rtl="0" algn="l">
              <a:lnSpc>
                <a:spcPct val="105000"/>
              </a:lnSpc>
              <a:spcBef>
                <a:spcPts val="0"/>
              </a:spcBef>
              <a:spcAft>
                <a:spcPts val="1200"/>
              </a:spcAft>
              <a:buSzPts val="440"/>
              <a:buNone/>
            </a:pPr>
            <a:r>
              <a:t/>
            </a:r>
            <a:endParaRPr sz="920"/>
          </a:p>
        </p:txBody>
      </p:sp>
      <p:sp>
        <p:nvSpPr>
          <p:cNvPr id="354" name="Google Shape;354;p38"/>
          <p:cNvSpPr txBox="1"/>
          <p:nvPr>
            <p:ph idx="1" type="body"/>
          </p:nvPr>
        </p:nvSpPr>
        <p:spPr>
          <a:xfrm>
            <a:off x="4572000" y="1128550"/>
            <a:ext cx="4640400" cy="3416400"/>
          </a:xfrm>
          <a:prstGeom prst="rect">
            <a:avLst/>
          </a:prstGeom>
        </p:spPr>
        <p:txBody>
          <a:bodyPr anchorCtr="0" anchor="t" bIns="91425" lIns="91425" spcFirstLastPara="1" rIns="91425" wrap="square" tIns="91425">
            <a:noAutofit/>
          </a:bodyPr>
          <a:lstStyle/>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GET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POST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capabilities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GET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capabilities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{capability_type}</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applications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k8sconfig</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k8sconfig</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{app_rule_manager_ip}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{app_rule_manager_ip}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666666"/>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0" rtl="0" algn="l">
              <a:lnSpc>
                <a:spcPct val="105000"/>
              </a:lnSpc>
              <a:spcBef>
                <a:spcPts val="0"/>
              </a:spcBef>
              <a:spcAft>
                <a:spcPts val="1200"/>
              </a:spcAft>
              <a:buSzPts val="440"/>
              <a:buNone/>
            </a:pPr>
            <a:r>
              <a:t/>
            </a:r>
            <a:endParaRPr sz="920"/>
          </a:p>
        </p:txBody>
      </p:sp>
      <p:sp>
        <p:nvSpPr>
          <p:cNvPr id="355" name="Google Shape;355;p38"/>
          <p:cNvSpPr txBox="1"/>
          <p:nvPr/>
        </p:nvSpPr>
        <p:spPr>
          <a:xfrm>
            <a:off x="370800" y="789475"/>
            <a:ext cx="183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Existing APIs</a:t>
            </a:r>
            <a:endParaRPr/>
          </a:p>
        </p:txBody>
      </p:sp>
      <p:sp>
        <p:nvSpPr>
          <p:cNvPr id="356" name="Google Shape;356;p38"/>
          <p:cNvSpPr txBox="1"/>
          <p:nvPr/>
        </p:nvSpPr>
        <p:spPr>
          <a:xfrm>
            <a:off x="4723500" y="789475"/>
            <a:ext cx="183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Modified</a:t>
            </a:r>
            <a:r>
              <a:rPr lang="en"/>
              <a:t> APIs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88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4125"/>
                </a:solidFill>
              </a:rPr>
              <a:t>MECM Architecture</a:t>
            </a:r>
            <a:endParaRPr/>
          </a:p>
        </p:txBody>
      </p:sp>
      <p:sp>
        <p:nvSpPr>
          <p:cNvPr id="67" name="Google Shape;67;p15"/>
          <p:cNvSpPr/>
          <p:nvPr/>
        </p:nvSpPr>
        <p:spPr>
          <a:xfrm>
            <a:off x="929592" y="3253375"/>
            <a:ext cx="6938100" cy="10464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417826" y="418175"/>
            <a:ext cx="7994100" cy="2784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MECM Portal</a:t>
            </a:r>
            <a:endParaRPr sz="2300"/>
          </a:p>
        </p:txBody>
      </p:sp>
      <p:sp>
        <p:nvSpPr>
          <p:cNvPr id="69" name="Google Shape;69;p15"/>
          <p:cNvSpPr/>
          <p:nvPr/>
        </p:nvSpPr>
        <p:spPr>
          <a:xfrm>
            <a:off x="2121178" y="847300"/>
            <a:ext cx="4676100" cy="22461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2239177" y="1034110"/>
            <a:ext cx="2152200" cy="5607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APPO</a:t>
            </a:r>
            <a:endParaRPr/>
          </a:p>
        </p:txBody>
      </p:sp>
      <p:sp>
        <p:nvSpPr>
          <p:cNvPr id="71" name="Google Shape;71;p15"/>
          <p:cNvSpPr/>
          <p:nvPr/>
        </p:nvSpPr>
        <p:spPr>
          <a:xfrm>
            <a:off x="2222179" y="1745863"/>
            <a:ext cx="4474200" cy="5607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Inventory</a:t>
            </a:r>
            <a:endParaRPr/>
          </a:p>
        </p:txBody>
      </p:sp>
      <p:sp>
        <p:nvSpPr>
          <p:cNvPr id="72" name="Google Shape;72;p15"/>
          <p:cNvSpPr/>
          <p:nvPr/>
        </p:nvSpPr>
        <p:spPr>
          <a:xfrm>
            <a:off x="4561517" y="1034110"/>
            <a:ext cx="2152200" cy="5607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APM</a:t>
            </a:r>
            <a:endParaRPr/>
          </a:p>
        </p:txBody>
      </p:sp>
      <p:sp>
        <p:nvSpPr>
          <p:cNvPr id="73" name="Google Shape;73;p15"/>
          <p:cNvSpPr/>
          <p:nvPr/>
        </p:nvSpPr>
        <p:spPr>
          <a:xfrm>
            <a:off x="1047240" y="3443909"/>
            <a:ext cx="3199500" cy="3225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LCM Controller</a:t>
            </a:r>
            <a:endParaRPr/>
          </a:p>
        </p:txBody>
      </p:sp>
      <p:sp>
        <p:nvSpPr>
          <p:cNvPr id="74" name="Google Shape;74;p15"/>
          <p:cNvSpPr/>
          <p:nvPr/>
        </p:nvSpPr>
        <p:spPr>
          <a:xfrm>
            <a:off x="1053977" y="3846593"/>
            <a:ext cx="1582800" cy="4113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K8sPlugin</a:t>
            </a:r>
            <a:endParaRPr/>
          </a:p>
        </p:txBody>
      </p:sp>
      <p:sp>
        <p:nvSpPr>
          <p:cNvPr id="75" name="Google Shape;75;p15"/>
          <p:cNvSpPr/>
          <p:nvPr/>
        </p:nvSpPr>
        <p:spPr>
          <a:xfrm>
            <a:off x="4561588" y="2468985"/>
            <a:ext cx="2152200" cy="5607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Policy&amp;Analytics</a:t>
            </a:r>
            <a:endParaRPr/>
          </a:p>
        </p:txBody>
      </p:sp>
      <p:sp>
        <p:nvSpPr>
          <p:cNvPr id="76" name="Google Shape;76;p15"/>
          <p:cNvSpPr/>
          <p:nvPr/>
        </p:nvSpPr>
        <p:spPr>
          <a:xfrm>
            <a:off x="2239177" y="2457616"/>
            <a:ext cx="2152200" cy="5607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Placement</a:t>
            </a:r>
            <a:endParaRPr/>
          </a:p>
        </p:txBody>
      </p:sp>
      <p:sp>
        <p:nvSpPr>
          <p:cNvPr id="77" name="Google Shape;77;p15"/>
          <p:cNvSpPr/>
          <p:nvPr/>
        </p:nvSpPr>
        <p:spPr>
          <a:xfrm>
            <a:off x="6858220" y="860212"/>
            <a:ext cx="1554300" cy="2233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rPr lang="en" sz="1300"/>
              <a:t>Common services</a:t>
            </a:r>
            <a:endParaRPr sz="1300"/>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p:txBody>
      </p:sp>
      <p:sp>
        <p:nvSpPr>
          <p:cNvPr id="78" name="Google Shape;78;p15"/>
          <p:cNvSpPr/>
          <p:nvPr/>
        </p:nvSpPr>
        <p:spPr>
          <a:xfrm>
            <a:off x="6188238" y="3337371"/>
            <a:ext cx="1582800" cy="9075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Element manager</a:t>
            </a:r>
            <a:endParaRPr/>
          </a:p>
        </p:txBody>
      </p:sp>
      <p:sp>
        <p:nvSpPr>
          <p:cNvPr id="79" name="Google Shape;79;p15"/>
          <p:cNvSpPr/>
          <p:nvPr/>
        </p:nvSpPr>
        <p:spPr>
          <a:xfrm>
            <a:off x="6946684" y="1168433"/>
            <a:ext cx="1354200" cy="4842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Security services</a:t>
            </a:r>
            <a:endParaRPr/>
          </a:p>
        </p:txBody>
      </p:sp>
      <p:sp>
        <p:nvSpPr>
          <p:cNvPr id="80" name="Google Shape;80;p15"/>
          <p:cNvSpPr/>
          <p:nvPr/>
        </p:nvSpPr>
        <p:spPr>
          <a:xfrm>
            <a:off x="6946684" y="1837265"/>
            <a:ext cx="1354200" cy="4842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Logging</a:t>
            </a:r>
            <a:endParaRPr/>
          </a:p>
        </p:txBody>
      </p:sp>
      <p:sp>
        <p:nvSpPr>
          <p:cNvPr id="81" name="Google Shape;81;p15"/>
          <p:cNvSpPr/>
          <p:nvPr/>
        </p:nvSpPr>
        <p:spPr>
          <a:xfrm>
            <a:off x="6946684" y="2511163"/>
            <a:ext cx="1354200" cy="4842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DB</a:t>
            </a:r>
            <a:endParaRPr/>
          </a:p>
        </p:txBody>
      </p:sp>
      <p:sp>
        <p:nvSpPr>
          <p:cNvPr id="82" name="Google Shape;82;p15"/>
          <p:cNvSpPr/>
          <p:nvPr/>
        </p:nvSpPr>
        <p:spPr>
          <a:xfrm>
            <a:off x="417826" y="860212"/>
            <a:ext cx="1554300" cy="2233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rPr lang="en"/>
              <a:t>Management</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p:txBody>
      </p:sp>
      <p:sp>
        <p:nvSpPr>
          <p:cNvPr id="83" name="Google Shape;83;p15"/>
          <p:cNvSpPr/>
          <p:nvPr/>
        </p:nvSpPr>
        <p:spPr>
          <a:xfrm>
            <a:off x="517700" y="2194235"/>
            <a:ext cx="1354200" cy="8232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Infra Manager</a:t>
            </a:r>
            <a:endParaRPr/>
          </a:p>
        </p:txBody>
      </p:sp>
      <p:sp>
        <p:nvSpPr>
          <p:cNvPr id="84" name="Google Shape;84;p15"/>
          <p:cNvSpPr/>
          <p:nvPr/>
        </p:nvSpPr>
        <p:spPr>
          <a:xfrm>
            <a:off x="517700" y="1190578"/>
            <a:ext cx="1354200" cy="8232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Platform manager</a:t>
            </a:r>
            <a:endParaRPr/>
          </a:p>
        </p:txBody>
      </p:sp>
      <p:sp>
        <p:nvSpPr>
          <p:cNvPr id="85" name="Google Shape;85;p15"/>
          <p:cNvSpPr/>
          <p:nvPr/>
        </p:nvSpPr>
        <p:spPr>
          <a:xfrm>
            <a:off x="4426169" y="3337381"/>
            <a:ext cx="1582800" cy="9075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Rules &amp; Requirement manager</a:t>
            </a:r>
            <a:endParaRPr/>
          </a:p>
        </p:txBody>
      </p:sp>
      <p:sp>
        <p:nvSpPr>
          <p:cNvPr id="86" name="Google Shape;86;p15"/>
          <p:cNvSpPr/>
          <p:nvPr/>
        </p:nvSpPr>
        <p:spPr>
          <a:xfrm>
            <a:off x="2776792" y="3827445"/>
            <a:ext cx="1470000" cy="4113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3rd party plugin</a:t>
            </a:r>
            <a:endParaRPr/>
          </a:p>
        </p:txBody>
      </p:sp>
      <p:sp>
        <p:nvSpPr>
          <p:cNvPr id="87" name="Google Shape;87;p15"/>
          <p:cNvSpPr/>
          <p:nvPr/>
        </p:nvSpPr>
        <p:spPr>
          <a:xfrm>
            <a:off x="929733" y="4472466"/>
            <a:ext cx="6937800" cy="3225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K8s/Openstack</a:t>
            </a:r>
            <a:endParaRPr/>
          </a:p>
        </p:txBody>
      </p:sp>
      <p:sp>
        <p:nvSpPr>
          <p:cNvPr id="88" name="Google Shape;88;p15"/>
          <p:cNvSpPr/>
          <p:nvPr/>
        </p:nvSpPr>
        <p:spPr>
          <a:xfrm>
            <a:off x="4246870" y="4299559"/>
            <a:ext cx="144000" cy="174600"/>
          </a:xfrm>
          <a:prstGeom prst="upDownArrow">
            <a:avLst>
              <a:gd fmla="val 50000" name="adj1"/>
              <a:gd fmla="val 50000" name="adj2"/>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
        <p:nvSpPr>
          <p:cNvPr id="89" name="Google Shape;89;p15"/>
          <p:cNvSpPr txBox="1"/>
          <p:nvPr/>
        </p:nvSpPr>
        <p:spPr>
          <a:xfrm>
            <a:off x="2121178" y="763689"/>
            <a:ext cx="776100" cy="1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
        <p:nvSpPr>
          <p:cNvPr id="90" name="Google Shape;90;p15"/>
          <p:cNvSpPr txBox="1"/>
          <p:nvPr/>
        </p:nvSpPr>
        <p:spPr>
          <a:xfrm>
            <a:off x="882003" y="3160488"/>
            <a:ext cx="776100" cy="1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MEPM</a:t>
            </a:r>
            <a:endParaRPr sz="1200"/>
          </a:p>
        </p:txBody>
      </p:sp>
      <p:cxnSp>
        <p:nvCxnSpPr>
          <p:cNvPr id="91" name="Google Shape;91;p15"/>
          <p:cNvCxnSpPr/>
          <p:nvPr/>
        </p:nvCxnSpPr>
        <p:spPr>
          <a:xfrm flipH="1" rot="10800000">
            <a:off x="250900" y="3154517"/>
            <a:ext cx="8581500" cy="37800"/>
          </a:xfrm>
          <a:prstGeom prst="straightConnector1">
            <a:avLst/>
          </a:prstGeom>
          <a:noFill/>
          <a:ln cap="flat" cmpd="sng" w="9525">
            <a:solidFill>
              <a:srgbClr val="595959"/>
            </a:solidFill>
            <a:prstDash val="dash"/>
            <a:round/>
            <a:headEnd len="med" w="med" type="none"/>
            <a:tailEnd len="med" w="med" type="none"/>
          </a:ln>
        </p:spPr>
      </p:cxnSp>
      <p:sp>
        <p:nvSpPr>
          <p:cNvPr id="92" name="Google Shape;92;p15"/>
          <p:cNvSpPr/>
          <p:nvPr/>
        </p:nvSpPr>
        <p:spPr>
          <a:xfrm>
            <a:off x="8114533" y="4853001"/>
            <a:ext cx="776100" cy="2784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
        <p:nvSpPr>
          <p:cNvPr id="93" name="Google Shape;93;p15"/>
          <p:cNvSpPr txBox="1"/>
          <p:nvPr/>
        </p:nvSpPr>
        <p:spPr>
          <a:xfrm>
            <a:off x="7883900" y="4590575"/>
            <a:ext cx="1354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Impacted modules</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p:nvPr/>
        </p:nvSpPr>
        <p:spPr>
          <a:xfrm>
            <a:off x="3271025" y="1592775"/>
            <a:ext cx="2481150" cy="2931825"/>
          </a:xfrm>
          <a:prstGeom prst="flowChartPunchedTap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70625" y="1592775"/>
            <a:ext cx="2481150" cy="2931825"/>
          </a:xfrm>
          <a:prstGeom prst="flowChartPunchedTap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txBox="1"/>
          <p:nvPr/>
        </p:nvSpPr>
        <p:spPr>
          <a:xfrm>
            <a:off x="1306550" y="659775"/>
            <a:ext cx="1742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Tenant </a:t>
            </a:r>
            <a:endParaRPr b="1" sz="1700"/>
          </a:p>
        </p:txBody>
      </p:sp>
      <p:sp>
        <p:nvSpPr>
          <p:cNvPr id="101" name="Google Shape;101;p16"/>
          <p:cNvSpPr txBox="1"/>
          <p:nvPr/>
        </p:nvSpPr>
        <p:spPr>
          <a:xfrm>
            <a:off x="3529850" y="659775"/>
            <a:ext cx="1742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Configurations</a:t>
            </a:r>
            <a:r>
              <a:rPr lang="en"/>
              <a:t> </a:t>
            </a:r>
            <a:endParaRPr/>
          </a:p>
        </p:txBody>
      </p:sp>
      <p:sp>
        <p:nvSpPr>
          <p:cNvPr id="102" name="Google Shape;102;p16"/>
          <p:cNvSpPr txBox="1"/>
          <p:nvPr/>
        </p:nvSpPr>
        <p:spPr>
          <a:xfrm>
            <a:off x="7367250" y="659775"/>
            <a:ext cx="1742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Administrator</a:t>
            </a:r>
            <a:endParaRPr/>
          </a:p>
        </p:txBody>
      </p:sp>
      <p:sp>
        <p:nvSpPr>
          <p:cNvPr id="103" name="Google Shape;103;p16"/>
          <p:cNvSpPr txBox="1"/>
          <p:nvPr/>
        </p:nvSpPr>
        <p:spPr>
          <a:xfrm>
            <a:off x="2608450" y="2638200"/>
            <a:ext cx="4743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100"/>
              <a:t>+</a:t>
            </a:r>
            <a:endParaRPr sz="5100"/>
          </a:p>
        </p:txBody>
      </p:sp>
      <p:sp>
        <p:nvSpPr>
          <p:cNvPr id="104" name="Google Shape;104;p16"/>
          <p:cNvSpPr txBox="1"/>
          <p:nvPr/>
        </p:nvSpPr>
        <p:spPr>
          <a:xfrm>
            <a:off x="5732650" y="2562000"/>
            <a:ext cx="4743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100"/>
              <a:t>=</a:t>
            </a:r>
            <a:endParaRPr sz="5100"/>
          </a:p>
        </p:txBody>
      </p:sp>
      <p:sp>
        <p:nvSpPr>
          <p:cNvPr id="105" name="Google Shape;105;p16"/>
          <p:cNvSpPr txBox="1"/>
          <p:nvPr/>
        </p:nvSpPr>
        <p:spPr>
          <a:xfrm>
            <a:off x="168200" y="2118725"/>
            <a:ext cx="2369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1.Distribute application package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2.Perform LCM on application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3.Query distribution status, deployment status, configurations, KPI and capabilities</a:t>
            </a:r>
            <a:endParaRPr/>
          </a:p>
        </p:txBody>
      </p:sp>
      <p:sp>
        <p:nvSpPr>
          <p:cNvPr id="106" name="Google Shape;106;p16"/>
          <p:cNvSpPr txBox="1"/>
          <p:nvPr/>
        </p:nvSpPr>
        <p:spPr>
          <a:xfrm>
            <a:off x="3444800" y="2499725"/>
            <a:ext cx="2369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Configure applcm, host, appstore, apprule manager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7" name="Google Shape;107;p16"/>
          <p:cNvSpPr/>
          <p:nvPr/>
        </p:nvSpPr>
        <p:spPr>
          <a:xfrm>
            <a:off x="6328325" y="1477525"/>
            <a:ext cx="2700450" cy="3530300"/>
          </a:xfrm>
          <a:prstGeom prst="flowChartPunchedTap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Clr>
                <a:schemeClr val="dk1"/>
              </a:buClr>
              <a:buSzPts val="1400"/>
              <a:buAutoNum type="arabicPeriod"/>
            </a:pPr>
            <a:r>
              <a:rPr lang="en">
                <a:solidFill>
                  <a:schemeClr val="dk1"/>
                </a:solidFill>
              </a:rPr>
              <a:t>Configure applcm, host, appstore, apprule manager.</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Distribute application package</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Perform LCM on application</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Query distribution status, deployment status, configurations, kpi</a:t>
            </a:r>
            <a:endParaRPr>
              <a:solidFill>
                <a:schemeClr val="dk1"/>
              </a:solidFill>
            </a:endParaRPr>
          </a:p>
          <a:p>
            <a:pPr indent="0" lvl="0" marL="0" rtl="0" algn="l">
              <a:spcBef>
                <a:spcPts val="0"/>
              </a:spcBef>
              <a:spcAft>
                <a:spcPts val="0"/>
              </a:spcAft>
              <a:buNone/>
            </a:pPr>
            <a:r>
              <a:t/>
            </a:r>
            <a:endParaRPr/>
          </a:p>
        </p:txBody>
      </p:sp>
      <p:grpSp>
        <p:nvGrpSpPr>
          <p:cNvPr id="108" name="Google Shape;108;p16"/>
          <p:cNvGrpSpPr/>
          <p:nvPr/>
        </p:nvGrpSpPr>
        <p:grpSpPr>
          <a:xfrm>
            <a:off x="121923" y="140975"/>
            <a:ext cx="1095950" cy="1238250"/>
            <a:chOff x="6324848" y="1930725"/>
            <a:chExt cx="1095950" cy="1238250"/>
          </a:xfrm>
        </p:grpSpPr>
        <p:pic>
          <p:nvPicPr>
            <p:cNvPr id="109" name="Google Shape;109;p16"/>
            <p:cNvPicPr preferRelativeResize="0"/>
            <p:nvPr/>
          </p:nvPicPr>
          <p:blipFill rotWithShape="1">
            <a:blip r:embed="rId3">
              <a:alphaModFix/>
            </a:blip>
            <a:srcRect b="0" l="33157" r="33684" t="0"/>
            <a:stretch/>
          </p:blipFill>
          <p:spPr>
            <a:xfrm>
              <a:off x="6324848" y="1930725"/>
              <a:ext cx="1095950" cy="1238250"/>
            </a:xfrm>
            <a:prstGeom prst="rect">
              <a:avLst/>
            </a:prstGeom>
            <a:noFill/>
            <a:ln>
              <a:noFill/>
            </a:ln>
          </p:spPr>
        </p:pic>
        <p:sp>
          <p:nvSpPr>
            <p:cNvPr id="110" name="Google Shape;110;p16"/>
            <p:cNvSpPr txBox="1"/>
            <p:nvPr/>
          </p:nvSpPr>
          <p:spPr>
            <a:xfrm>
              <a:off x="6460950" y="2676272"/>
              <a:ext cx="840000" cy="3387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Tenant </a:t>
              </a:r>
              <a:endParaRPr sz="1000"/>
            </a:p>
          </p:txBody>
        </p:sp>
      </p:grpSp>
      <p:grpSp>
        <p:nvGrpSpPr>
          <p:cNvPr id="111" name="Google Shape;111;p16"/>
          <p:cNvGrpSpPr/>
          <p:nvPr/>
        </p:nvGrpSpPr>
        <p:grpSpPr>
          <a:xfrm>
            <a:off x="6280567" y="161875"/>
            <a:ext cx="1095950" cy="1238250"/>
            <a:chOff x="4856017" y="772675"/>
            <a:chExt cx="1095950" cy="1238250"/>
          </a:xfrm>
        </p:grpSpPr>
        <p:pic>
          <p:nvPicPr>
            <p:cNvPr id="112" name="Google Shape;112;p16"/>
            <p:cNvPicPr preferRelativeResize="0"/>
            <p:nvPr/>
          </p:nvPicPr>
          <p:blipFill rotWithShape="1">
            <a:blip r:embed="rId3">
              <a:alphaModFix/>
            </a:blip>
            <a:srcRect b="0" l="0" r="66841" t="0"/>
            <a:stretch/>
          </p:blipFill>
          <p:spPr>
            <a:xfrm>
              <a:off x="4856017" y="772675"/>
              <a:ext cx="1095950" cy="1238250"/>
            </a:xfrm>
            <a:prstGeom prst="rect">
              <a:avLst/>
            </a:prstGeom>
            <a:noFill/>
            <a:ln>
              <a:noFill/>
            </a:ln>
          </p:spPr>
        </p:pic>
        <p:sp>
          <p:nvSpPr>
            <p:cNvPr id="113" name="Google Shape;113;p16"/>
            <p:cNvSpPr txBox="1"/>
            <p:nvPr/>
          </p:nvSpPr>
          <p:spPr>
            <a:xfrm>
              <a:off x="5014350" y="1547225"/>
              <a:ext cx="840000" cy="3387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Admin</a:t>
              </a:r>
              <a:endParaRPr sz="1000"/>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9285"/>
              <a:buFont typeface="Arial"/>
              <a:buNone/>
            </a:pPr>
            <a:r>
              <a:rPr b="1" lang="en">
                <a:solidFill>
                  <a:srgbClr val="CC4125"/>
                </a:solidFill>
              </a:rPr>
              <a:t>MECM Administrator user role</a:t>
            </a:r>
            <a:endParaRPr b="1">
              <a:solidFill>
                <a:srgbClr val="CC4125"/>
              </a:solidFill>
            </a:endParaRPr>
          </a:p>
        </p:txBody>
      </p:sp>
      <p:sp>
        <p:nvSpPr>
          <p:cNvPr id="119" name="Google Shape;119;p17"/>
          <p:cNvSpPr/>
          <p:nvPr/>
        </p:nvSpPr>
        <p:spPr>
          <a:xfrm>
            <a:off x="3197600" y="2383575"/>
            <a:ext cx="2417100" cy="12228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Admin query available tenants from user-mgmt</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20" name="Google Shape;120;p17"/>
          <p:cNvSpPr/>
          <p:nvPr/>
        </p:nvSpPr>
        <p:spPr>
          <a:xfrm>
            <a:off x="6029100" y="886525"/>
            <a:ext cx="2473800" cy="1712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Selects specific tenant to perform </a:t>
            </a:r>
            <a:endParaRPr/>
          </a:p>
          <a:p>
            <a:pPr indent="0" lvl="0" marL="0" rtl="0" algn="ctr">
              <a:spcBef>
                <a:spcPts val="0"/>
              </a:spcBef>
              <a:spcAft>
                <a:spcPts val="0"/>
              </a:spcAft>
              <a:buNone/>
            </a:pPr>
            <a:r>
              <a:rPr lang="en"/>
              <a:t>1.Application package </a:t>
            </a:r>
            <a:r>
              <a:rPr lang="en">
                <a:solidFill>
                  <a:schemeClr val="dk1"/>
                </a:solidFill>
              </a:rPr>
              <a:t>d</a:t>
            </a:r>
            <a:r>
              <a:rPr lang="en">
                <a:solidFill>
                  <a:schemeClr val="dk1"/>
                </a:solidFill>
              </a:rPr>
              <a:t>istribution</a:t>
            </a:r>
            <a:r>
              <a:rPr lang="en"/>
              <a:t>.</a:t>
            </a:r>
            <a:endParaRPr/>
          </a:p>
          <a:p>
            <a:pPr indent="0" lvl="0" marL="0" rtl="0" algn="ctr">
              <a:spcBef>
                <a:spcPts val="0"/>
              </a:spcBef>
              <a:spcAft>
                <a:spcPts val="0"/>
              </a:spcAft>
              <a:buNone/>
            </a:pPr>
            <a:r>
              <a:rPr lang="en"/>
              <a:t>2.Application LCM operations etc...</a:t>
            </a:r>
            <a:endParaRPr/>
          </a:p>
          <a:p>
            <a:pPr indent="0" lvl="0" marL="0" rtl="0" algn="ctr">
              <a:spcBef>
                <a:spcPts val="0"/>
              </a:spcBef>
              <a:spcAft>
                <a:spcPts val="0"/>
              </a:spcAft>
              <a:buNone/>
            </a:pPr>
            <a:r>
              <a:t/>
            </a:r>
            <a:endParaRPr/>
          </a:p>
        </p:txBody>
      </p:sp>
      <p:sp>
        <p:nvSpPr>
          <p:cNvPr id="121" name="Google Shape;121;p17"/>
          <p:cNvSpPr/>
          <p:nvPr/>
        </p:nvSpPr>
        <p:spPr>
          <a:xfrm>
            <a:off x="6029100" y="3249675"/>
            <a:ext cx="2710800" cy="1712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Selects specific tenant to view </a:t>
            </a:r>
            <a:endParaRPr/>
          </a:p>
          <a:p>
            <a:pPr indent="0" lvl="0" marL="0" rtl="0" algn="ctr">
              <a:spcBef>
                <a:spcPts val="0"/>
              </a:spcBef>
              <a:spcAft>
                <a:spcPts val="0"/>
              </a:spcAft>
              <a:buNone/>
            </a:pPr>
            <a:r>
              <a:rPr lang="en"/>
              <a:t>1. Deployed </a:t>
            </a:r>
            <a:r>
              <a:rPr lang="en"/>
              <a:t>applications and its status</a:t>
            </a:r>
            <a:endParaRPr/>
          </a:p>
          <a:p>
            <a:pPr indent="0" lvl="0" marL="0" rtl="0" algn="ctr">
              <a:spcBef>
                <a:spcPts val="0"/>
              </a:spcBef>
              <a:spcAft>
                <a:spcPts val="0"/>
              </a:spcAft>
              <a:buNone/>
            </a:pPr>
            <a:r>
              <a:rPr lang="en"/>
              <a:t>2. Distributed application packages and its status</a:t>
            </a:r>
            <a:endParaRPr/>
          </a:p>
          <a:p>
            <a:pPr indent="0" lvl="0" marL="0" rtl="0" algn="ctr">
              <a:spcBef>
                <a:spcPts val="0"/>
              </a:spcBef>
              <a:spcAft>
                <a:spcPts val="0"/>
              </a:spcAft>
              <a:buNone/>
            </a:pPr>
            <a:r>
              <a:rPr lang="en"/>
              <a:t>3. Configured application rules etc...</a:t>
            </a:r>
            <a:endParaRPr/>
          </a:p>
        </p:txBody>
      </p:sp>
      <p:sp>
        <p:nvSpPr>
          <p:cNvPr id="122" name="Google Shape;122;p17"/>
          <p:cNvSpPr/>
          <p:nvPr/>
        </p:nvSpPr>
        <p:spPr>
          <a:xfrm>
            <a:off x="340050" y="1017725"/>
            <a:ext cx="2315700" cy="1565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Display Host, Applcm, AppruleMgr and Appstore configurations etc... </a:t>
            </a:r>
            <a:endParaRPr/>
          </a:p>
        </p:txBody>
      </p:sp>
      <p:sp>
        <p:nvSpPr>
          <p:cNvPr id="123" name="Google Shape;123;p17"/>
          <p:cNvSpPr/>
          <p:nvPr/>
        </p:nvSpPr>
        <p:spPr>
          <a:xfrm>
            <a:off x="301075" y="3396750"/>
            <a:ext cx="2417100" cy="1565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Display edge KPI(CPU, MEM, DISK) and host software capabilities</a:t>
            </a:r>
            <a:endParaRPr/>
          </a:p>
        </p:txBody>
      </p:sp>
      <p:pic>
        <p:nvPicPr>
          <p:cNvPr id="124" name="Google Shape;124;p17"/>
          <p:cNvPicPr preferRelativeResize="0"/>
          <p:nvPr/>
        </p:nvPicPr>
        <p:blipFill rotWithShape="1">
          <a:blip r:embed="rId3">
            <a:alphaModFix/>
          </a:blip>
          <a:srcRect b="34645" l="9370" r="10603" t="7359"/>
          <a:stretch/>
        </p:blipFill>
        <p:spPr>
          <a:xfrm>
            <a:off x="3366504" y="3015100"/>
            <a:ext cx="612621"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15000"/>
              </a:lnSpc>
              <a:spcBef>
                <a:spcPts val="0"/>
              </a:spcBef>
              <a:spcAft>
                <a:spcPts val="1200"/>
              </a:spcAft>
              <a:buClr>
                <a:schemeClr val="dk1"/>
              </a:buClr>
              <a:buSzPct val="39285"/>
              <a:buFont typeface="Arial"/>
              <a:buNone/>
            </a:pPr>
            <a:r>
              <a:rPr b="1" lang="en">
                <a:solidFill>
                  <a:srgbClr val="CC4125"/>
                </a:solidFill>
              </a:rPr>
              <a:t>Changes to existing MECM Tenant user</a:t>
            </a:r>
            <a:r>
              <a:rPr b="1" lang="en">
                <a:solidFill>
                  <a:srgbClr val="CC4125"/>
                </a:solidFill>
              </a:rPr>
              <a:t> role</a:t>
            </a:r>
            <a:endParaRPr b="1">
              <a:solidFill>
                <a:srgbClr val="CC4125"/>
              </a:solidFill>
            </a:endParaRPr>
          </a:p>
        </p:txBody>
      </p:sp>
      <p:sp>
        <p:nvSpPr>
          <p:cNvPr id="130" name="Google Shape;130;p18"/>
          <p:cNvSpPr txBox="1"/>
          <p:nvPr>
            <p:ph idx="1" type="body"/>
          </p:nvPr>
        </p:nvSpPr>
        <p:spPr>
          <a:xfrm>
            <a:off x="311700" y="923875"/>
            <a:ext cx="88323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358"/>
              <a:buNone/>
            </a:pPr>
            <a:r>
              <a:rPr b="1" lang="en" sz="1385">
                <a:solidFill>
                  <a:srgbClr val="000000"/>
                </a:solidFill>
              </a:rPr>
              <a:t>Current:</a:t>
            </a:r>
            <a:endParaRPr b="1" sz="1385">
              <a:solidFill>
                <a:srgbClr val="000000"/>
              </a:solidFill>
            </a:endParaRPr>
          </a:p>
          <a:p>
            <a:pPr indent="0" lvl="0" marL="0" rtl="0" algn="l">
              <a:lnSpc>
                <a:spcPct val="95000"/>
              </a:lnSpc>
              <a:spcBef>
                <a:spcPts val="1200"/>
              </a:spcBef>
              <a:spcAft>
                <a:spcPts val="0"/>
              </a:spcAft>
              <a:buSzPts val="358"/>
              <a:buNone/>
            </a:pPr>
            <a:r>
              <a:rPr b="1" lang="en" sz="1385">
                <a:solidFill>
                  <a:srgbClr val="000000"/>
                </a:solidFill>
              </a:rPr>
              <a:t>    </a:t>
            </a:r>
            <a:r>
              <a:rPr b="1" lang="en" sz="1385">
                <a:solidFill>
                  <a:srgbClr val="000000"/>
                </a:solidFill>
              </a:rPr>
              <a:t>Tenant: </a:t>
            </a:r>
            <a:r>
              <a:rPr lang="en" sz="1385">
                <a:solidFill>
                  <a:srgbClr val="000000"/>
                </a:solidFill>
              </a:rPr>
              <a:t>These users have full permission on corresponding tenant it includes</a:t>
            </a:r>
            <a:endParaRPr sz="1385">
              <a:solidFill>
                <a:srgbClr val="000000"/>
              </a:solidFill>
            </a:endParaRPr>
          </a:p>
          <a:p>
            <a:pPr indent="0" lvl="0" marL="457200" rtl="0" algn="l">
              <a:lnSpc>
                <a:spcPct val="95000"/>
              </a:lnSpc>
              <a:spcBef>
                <a:spcPts val="1200"/>
              </a:spcBef>
              <a:spcAft>
                <a:spcPts val="0"/>
              </a:spcAft>
              <a:buSzPts val="358"/>
              <a:buNone/>
            </a:pPr>
            <a:r>
              <a:rPr lang="en" sz="1385">
                <a:solidFill>
                  <a:srgbClr val="000000"/>
                </a:solidFill>
              </a:rPr>
              <a:t>              i. Edge configurations(Host, Applcm, Apprule, Appstore).</a:t>
            </a:r>
            <a:endParaRPr sz="1385">
              <a:solidFill>
                <a:srgbClr val="000000"/>
              </a:solidFill>
            </a:endParaRPr>
          </a:p>
          <a:p>
            <a:pPr indent="0" lvl="0" marL="457200" rtl="0" algn="l">
              <a:lnSpc>
                <a:spcPct val="95000"/>
              </a:lnSpc>
              <a:spcBef>
                <a:spcPts val="1200"/>
              </a:spcBef>
              <a:spcAft>
                <a:spcPts val="0"/>
              </a:spcAft>
              <a:buSzPts val="358"/>
              <a:buNone/>
            </a:pPr>
            <a:r>
              <a:rPr lang="en" sz="1385">
                <a:solidFill>
                  <a:srgbClr val="000000"/>
                </a:solidFill>
              </a:rPr>
              <a:t>              ii. Application package distribution.</a:t>
            </a:r>
            <a:endParaRPr sz="1385">
              <a:solidFill>
                <a:srgbClr val="000000"/>
              </a:solidFill>
            </a:endParaRPr>
          </a:p>
          <a:p>
            <a:pPr indent="0" lvl="0" marL="457200" rtl="0" algn="l">
              <a:lnSpc>
                <a:spcPct val="95000"/>
              </a:lnSpc>
              <a:spcBef>
                <a:spcPts val="1200"/>
              </a:spcBef>
              <a:spcAft>
                <a:spcPts val="0"/>
              </a:spcAft>
              <a:buSzPts val="358"/>
              <a:buNone/>
            </a:pPr>
            <a:r>
              <a:rPr lang="en" sz="1385">
                <a:solidFill>
                  <a:srgbClr val="000000"/>
                </a:solidFill>
              </a:rPr>
              <a:t>              iii. Application LCM operations. </a:t>
            </a:r>
            <a:endParaRPr sz="1385">
              <a:solidFill>
                <a:srgbClr val="000000"/>
              </a:solidFill>
            </a:endParaRPr>
          </a:p>
          <a:p>
            <a:pPr indent="0" lvl="0" marL="457200" rtl="0" algn="l">
              <a:lnSpc>
                <a:spcPct val="95000"/>
              </a:lnSpc>
              <a:spcBef>
                <a:spcPts val="1200"/>
              </a:spcBef>
              <a:spcAft>
                <a:spcPts val="0"/>
              </a:spcAft>
              <a:buSzPts val="358"/>
              <a:buNone/>
            </a:pPr>
            <a:r>
              <a:rPr lang="en" sz="1385">
                <a:solidFill>
                  <a:schemeClr val="dk1"/>
                </a:solidFill>
              </a:rPr>
              <a:t>              iv. Query host KPI and capabilities.</a:t>
            </a:r>
            <a:endParaRPr sz="1385">
              <a:solidFill>
                <a:schemeClr val="dk1"/>
              </a:solidFill>
            </a:endParaRPr>
          </a:p>
          <a:p>
            <a:pPr indent="0" lvl="0" marL="457200" rtl="0" algn="l">
              <a:lnSpc>
                <a:spcPct val="95000"/>
              </a:lnSpc>
              <a:spcBef>
                <a:spcPts val="1200"/>
              </a:spcBef>
              <a:spcAft>
                <a:spcPts val="0"/>
              </a:spcAft>
              <a:buSzPts val="358"/>
              <a:buNone/>
            </a:pPr>
            <a:r>
              <a:rPr lang="en" sz="1385">
                <a:solidFill>
                  <a:schemeClr val="dk1"/>
                </a:solidFill>
              </a:rPr>
              <a:t>Query API’s returns data related to a tenant.</a:t>
            </a:r>
            <a:endParaRPr sz="1385">
              <a:solidFill>
                <a:schemeClr val="dk1"/>
              </a:solidFill>
            </a:endParaRPr>
          </a:p>
          <a:p>
            <a:pPr indent="0" lvl="0" marL="0" rtl="0" algn="l">
              <a:lnSpc>
                <a:spcPct val="95000"/>
              </a:lnSpc>
              <a:spcBef>
                <a:spcPts val="1200"/>
              </a:spcBef>
              <a:spcAft>
                <a:spcPts val="0"/>
              </a:spcAft>
              <a:buSzPts val="358"/>
              <a:buNone/>
            </a:pPr>
            <a:r>
              <a:rPr b="1" lang="en" sz="1385">
                <a:solidFill>
                  <a:srgbClr val="000000"/>
                </a:solidFill>
              </a:rPr>
              <a:t>New: </a:t>
            </a:r>
            <a:endParaRPr b="1" sz="1385">
              <a:solidFill>
                <a:srgbClr val="000000"/>
              </a:solidFill>
            </a:endParaRPr>
          </a:p>
          <a:p>
            <a:pPr indent="0" lvl="0" marL="0" rtl="0" algn="l">
              <a:lnSpc>
                <a:spcPct val="95000"/>
              </a:lnSpc>
              <a:spcBef>
                <a:spcPts val="1200"/>
              </a:spcBef>
              <a:spcAft>
                <a:spcPts val="0"/>
              </a:spcAft>
              <a:buSzPts val="358"/>
              <a:buNone/>
            </a:pPr>
            <a:r>
              <a:rPr b="1" lang="en" sz="1385">
                <a:solidFill>
                  <a:schemeClr val="dk1"/>
                </a:solidFill>
              </a:rPr>
              <a:t>    Tenant: </a:t>
            </a:r>
            <a:r>
              <a:rPr lang="en" sz="1385">
                <a:solidFill>
                  <a:schemeClr val="dk1"/>
                </a:solidFill>
              </a:rPr>
              <a:t>These users have permission to</a:t>
            </a:r>
            <a:endParaRPr sz="1385">
              <a:solidFill>
                <a:schemeClr val="dk1"/>
              </a:solidFill>
            </a:endParaRPr>
          </a:p>
          <a:p>
            <a:pPr indent="0" lvl="0" marL="457200" rtl="0" algn="l">
              <a:lnSpc>
                <a:spcPct val="95000"/>
              </a:lnSpc>
              <a:spcBef>
                <a:spcPts val="1200"/>
              </a:spcBef>
              <a:spcAft>
                <a:spcPts val="0"/>
              </a:spcAft>
              <a:buClr>
                <a:schemeClr val="dk1"/>
              </a:buClr>
              <a:buSzPts val="358"/>
              <a:buFont typeface="Arial"/>
              <a:buNone/>
            </a:pPr>
            <a:r>
              <a:rPr lang="en" sz="1385">
                <a:solidFill>
                  <a:schemeClr val="dk1"/>
                </a:solidFill>
              </a:rPr>
              <a:t>      i. Distribute Application Package.</a:t>
            </a:r>
            <a:endParaRPr sz="1385">
              <a:solidFill>
                <a:schemeClr val="dk1"/>
              </a:solidFill>
            </a:endParaRPr>
          </a:p>
          <a:p>
            <a:pPr indent="0" lvl="0" marL="457200" rtl="0" algn="l">
              <a:lnSpc>
                <a:spcPct val="95000"/>
              </a:lnSpc>
              <a:spcBef>
                <a:spcPts val="1200"/>
              </a:spcBef>
              <a:spcAft>
                <a:spcPts val="0"/>
              </a:spcAft>
              <a:buClr>
                <a:schemeClr val="dk1"/>
              </a:buClr>
              <a:buSzPts val="358"/>
              <a:buFont typeface="Arial"/>
              <a:buNone/>
            </a:pPr>
            <a:r>
              <a:rPr lang="en" sz="1385">
                <a:solidFill>
                  <a:schemeClr val="dk1"/>
                </a:solidFill>
              </a:rPr>
              <a:t>      ii. Application LCM operations.</a:t>
            </a:r>
            <a:endParaRPr sz="1385">
              <a:solidFill>
                <a:schemeClr val="dk1"/>
              </a:solidFill>
            </a:endParaRPr>
          </a:p>
          <a:p>
            <a:pPr indent="0" lvl="0" marL="457200" rtl="0" algn="l">
              <a:lnSpc>
                <a:spcPct val="95000"/>
              </a:lnSpc>
              <a:spcBef>
                <a:spcPts val="1200"/>
              </a:spcBef>
              <a:spcAft>
                <a:spcPts val="0"/>
              </a:spcAft>
              <a:buClr>
                <a:schemeClr val="dk1"/>
              </a:buClr>
              <a:buSzPts val="358"/>
              <a:buFont typeface="Arial"/>
              <a:buNone/>
            </a:pPr>
            <a:r>
              <a:rPr lang="en" sz="1385">
                <a:solidFill>
                  <a:schemeClr val="dk1"/>
                </a:solidFill>
              </a:rPr>
              <a:t>      iii. Query packages, deployment, host KPI and capabilities.</a:t>
            </a:r>
            <a:endParaRPr sz="1385">
              <a:solidFill>
                <a:schemeClr val="dk1"/>
              </a:solidFill>
            </a:endParaRPr>
          </a:p>
          <a:p>
            <a:pPr indent="0" lvl="0" marL="0" rtl="0" algn="l">
              <a:lnSpc>
                <a:spcPct val="95000"/>
              </a:lnSpc>
              <a:spcBef>
                <a:spcPts val="1200"/>
              </a:spcBef>
              <a:spcAft>
                <a:spcPts val="1200"/>
              </a:spcAft>
              <a:buSzPts val="358"/>
              <a:buNone/>
            </a:pPr>
            <a:r>
              <a:t/>
            </a:r>
            <a:endParaRPr sz="1385">
              <a:solidFill>
                <a:srgbClr val="000000"/>
              </a:solidFill>
            </a:endParaRPr>
          </a:p>
        </p:txBody>
      </p:sp>
      <p:grpSp>
        <p:nvGrpSpPr>
          <p:cNvPr id="131" name="Google Shape;131;p18"/>
          <p:cNvGrpSpPr/>
          <p:nvPr/>
        </p:nvGrpSpPr>
        <p:grpSpPr>
          <a:xfrm>
            <a:off x="7818123" y="1588775"/>
            <a:ext cx="1095950" cy="1238250"/>
            <a:chOff x="6324848" y="1930725"/>
            <a:chExt cx="1095950" cy="1238250"/>
          </a:xfrm>
        </p:grpSpPr>
        <p:pic>
          <p:nvPicPr>
            <p:cNvPr id="132" name="Google Shape;132;p18"/>
            <p:cNvPicPr preferRelativeResize="0"/>
            <p:nvPr/>
          </p:nvPicPr>
          <p:blipFill rotWithShape="1">
            <a:blip r:embed="rId3">
              <a:alphaModFix/>
            </a:blip>
            <a:srcRect b="0" l="33157" r="33684" t="0"/>
            <a:stretch/>
          </p:blipFill>
          <p:spPr>
            <a:xfrm>
              <a:off x="6324848" y="1930725"/>
              <a:ext cx="1095950" cy="1238250"/>
            </a:xfrm>
            <a:prstGeom prst="rect">
              <a:avLst/>
            </a:prstGeom>
            <a:noFill/>
            <a:ln>
              <a:noFill/>
            </a:ln>
          </p:spPr>
        </p:pic>
        <p:sp>
          <p:nvSpPr>
            <p:cNvPr id="133" name="Google Shape;133;p18"/>
            <p:cNvSpPr txBox="1"/>
            <p:nvPr/>
          </p:nvSpPr>
          <p:spPr>
            <a:xfrm>
              <a:off x="6460950" y="2676272"/>
              <a:ext cx="840000" cy="3387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Tenant </a:t>
              </a:r>
              <a:endParaRPr sz="1000"/>
            </a:p>
          </p:txBody>
        </p:sp>
      </p:grpSp>
      <p:sp>
        <p:nvSpPr>
          <p:cNvPr id="134" name="Google Shape;134;p18"/>
          <p:cNvSpPr txBox="1"/>
          <p:nvPr/>
        </p:nvSpPr>
        <p:spPr>
          <a:xfrm>
            <a:off x="5715000" y="3974475"/>
            <a:ext cx="3317400" cy="17076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385">
                <a:solidFill>
                  <a:srgbClr val="0000FF"/>
                </a:solidFill>
              </a:rPr>
              <a:t>Edge configurations(Host, Applcm, Apprule, Appstore) permission to be removed as hosts are shared among all tenants.</a:t>
            </a:r>
            <a:endParaRPr sz="1385">
              <a:solidFill>
                <a:srgbClr val="0000FF"/>
              </a:solidFill>
            </a:endParaRPr>
          </a:p>
          <a:p>
            <a:pPr indent="0" lvl="0" marL="0" rtl="0" algn="l">
              <a:lnSpc>
                <a:spcPct val="95000"/>
              </a:lnSpc>
              <a:spcBef>
                <a:spcPts val="1200"/>
              </a:spcBef>
              <a:spcAft>
                <a:spcPts val="0"/>
              </a:spcAft>
              <a:buNone/>
            </a:pPr>
            <a:r>
              <a:t/>
            </a:r>
            <a:endParaRPr b="1" sz="1385">
              <a:solidFill>
                <a:schemeClr val="dk1"/>
              </a:solidFill>
            </a:endParaRPr>
          </a:p>
          <a:p>
            <a:pPr indent="0" lvl="0" marL="0" rtl="0" algn="l">
              <a:lnSpc>
                <a:spcPct val="95000"/>
              </a:lnSpc>
              <a:spcBef>
                <a:spcPts val="1200"/>
              </a:spcBef>
              <a:spcAft>
                <a:spcPts val="1200"/>
              </a:spcAft>
              <a:buNone/>
            </a:pPr>
            <a:r>
              <a:t/>
            </a:r>
            <a:endParaRPr sz="1385">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p:nvPr/>
        </p:nvSpPr>
        <p:spPr>
          <a:xfrm>
            <a:off x="223025" y="5770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t>
            </a:r>
            <a:r>
              <a:rPr lang="en"/>
              <a:t>ecm-fe</a:t>
            </a:r>
            <a:endParaRPr/>
          </a:p>
        </p:txBody>
      </p:sp>
      <p:sp>
        <p:nvSpPr>
          <p:cNvPr id="140" name="Google Shape;140;p19"/>
          <p:cNvSpPr/>
          <p:nvPr/>
        </p:nvSpPr>
        <p:spPr>
          <a:xfrm>
            <a:off x="2724150" y="5770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user-mgmt</a:t>
            </a:r>
            <a:endParaRPr/>
          </a:p>
        </p:txBody>
      </p:sp>
      <p:sp>
        <p:nvSpPr>
          <p:cNvPr id="141" name="Google Shape;141;p19"/>
          <p:cNvSpPr/>
          <p:nvPr/>
        </p:nvSpPr>
        <p:spPr>
          <a:xfrm>
            <a:off x="5758675" y="5770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inventory</a:t>
            </a:r>
            <a:endParaRPr/>
          </a:p>
        </p:txBody>
      </p:sp>
      <p:sp>
        <p:nvSpPr>
          <p:cNvPr id="142" name="Google Shape;142;p19"/>
          <p:cNvSpPr/>
          <p:nvPr/>
        </p:nvSpPr>
        <p:spPr>
          <a:xfrm>
            <a:off x="6984369" y="5770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apm</a:t>
            </a:r>
            <a:endParaRPr/>
          </a:p>
        </p:txBody>
      </p:sp>
      <p:cxnSp>
        <p:nvCxnSpPr>
          <p:cNvPr id="143" name="Google Shape;143;p19"/>
          <p:cNvCxnSpPr/>
          <p:nvPr/>
        </p:nvCxnSpPr>
        <p:spPr>
          <a:xfrm>
            <a:off x="759725" y="9667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19"/>
          <p:cNvCxnSpPr/>
          <p:nvPr/>
        </p:nvCxnSpPr>
        <p:spPr>
          <a:xfrm>
            <a:off x="3260850" y="9667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19"/>
          <p:cNvCxnSpPr/>
          <p:nvPr/>
        </p:nvCxnSpPr>
        <p:spPr>
          <a:xfrm>
            <a:off x="6295375" y="9667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19"/>
          <p:cNvCxnSpPr/>
          <p:nvPr/>
        </p:nvCxnSpPr>
        <p:spPr>
          <a:xfrm>
            <a:off x="7521069" y="960874"/>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47" name="Google Shape;147;p19"/>
          <p:cNvCxnSpPr/>
          <p:nvPr/>
        </p:nvCxnSpPr>
        <p:spPr>
          <a:xfrm>
            <a:off x="780575" y="2939763"/>
            <a:ext cx="2508900" cy="0"/>
          </a:xfrm>
          <a:prstGeom prst="straightConnector1">
            <a:avLst/>
          </a:prstGeom>
          <a:noFill/>
          <a:ln cap="flat" cmpd="sng" w="9525">
            <a:solidFill>
              <a:schemeClr val="dk2"/>
            </a:solidFill>
            <a:prstDash val="solid"/>
            <a:round/>
            <a:headEnd len="med" w="med" type="none"/>
            <a:tailEnd len="med" w="med" type="triangle"/>
          </a:ln>
        </p:spPr>
      </p:cxnSp>
      <p:sp>
        <p:nvSpPr>
          <p:cNvPr id="148" name="Google Shape;148;p19"/>
          <p:cNvSpPr txBox="1"/>
          <p:nvPr/>
        </p:nvSpPr>
        <p:spPr>
          <a:xfrm>
            <a:off x="1156927" y="2619180"/>
            <a:ext cx="154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Get all Tenants</a:t>
            </a:r>
            <a:endParaRPr/>
          </a:p>
        </p:txBody>
      </p:sp>
      <p:sp>
        <p:nvSpPr>
          <p:cNvPr id="149" name="Google Shape;149;p19"/>
          <p:cNvSpPr/>
          <p:nvPr/>
        </p:nvSpPr>
        <p:spPr>
          <a:xfrm>
            <a:off x="4387075" y="5770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appo</a:t>
            </a:r>
            <a:endParaRPr/>
          </a:p>
        </p:txBody>
      </p:sp>
      <p:cxnSp>
        <p:nvCxnSpPr>
          <p:cNvPr id="150" name="Google Shape;150;p19"/>
          <p:cNvCxnSpPr/>
          <p:nvPr/>
        </p:nvCxnSpPr>
        <p:spPr>
          <a:xfrm>
            <a:off x="4923775" y="966726"/>
            <a:ext cx="0" cy="3948300"/>
          </a:xfrm>
          <a:prstGeom prst="straightConnector1">
            <a:avLst/>
          </a:prstGeom>
          <a:noFill/>
          <a:ln cap="flat" cmpd="sng" w="9525">
            <a:solidFill>
              <a:schemeClr val="dk2"/>
            </a:solidFill>
            <a:prstDash val="solid"/>
            <a:round/>
            <a:headEnd len="med" w="med" type="none"/>
            <a:tailEnd len="med" w="med" type="none"/>
          </a:ln>
        </p:spPr>
      </p:cxnSp>
      <p:sp>
        <p:nvSpPr>
          <p:cNvPr id="151" name="Google Shape;151;p19"/>
          <p:cNvSpPr/>
          <p:nvPr/>
        </p:nvSpPr>
        <p:spPr>
          <a:xfrm>
            <a:off x="794500" y="3052213"/>
            <a:ext cx="111600" cy="390300"/>
          </a:xfrm>
          <a:prstGeom prst="curvedLeftArrow">
            <a:avLst>
              <a:gd fmla="val 25000" name="adj1"/>
              <a:gd fmla="val 39034" name="adj2"/>
              <a:gd fmla="val 25000" name="adj3"/>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2" name="Google Shape;152;p19"/>
          <p:cNvSpPr txBox="1"/>
          <p:nvPr/>
        </p:nvSpPr>
        <p:spPr>
          <a:xfrm>
            <a:off x="934827" y="3076388"/>
            <a:ext cx="377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Select tenant to perform operations</a:t>
            </a:r>
            <a:endParaRPr/>
          </a:p>
        </p:txBody>
      </p:sp>
      <p:sp>
        <p:nvSpPr>
          <p:cNvPr id="153" name="Google Shape;153;p19"/>
          <p:cNvSpPr/>
          <p:nvPr/>
        </p:nvSpPr>
        <p:spPr>
          <a:xfrm>
            <a:off x="8183125" y="577075"/>
            <a:ext cx="9609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lcm controller</a:t>
            </a:r>
            <a:endParaRPr/>
          </a:p>
        </p:txBody>
      </p:sp>
      <p:cxnSp>
        <p:nvCxnSpPr>
          <p:cNvPr id="154" name="Google Shape;154;p19"/>
          <p:cNvCxnSpPr/>
          <p:nvPr/>
        </p:nvCxnSpPr>
        <p:spPr>
          <a:xfrm>
            <a:off x="8719825" y="960874"/>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55" name="Google Shape;155;p19"/>
          <p:cNvCxnSpPr/>
          <p:nvPr/>
        </p:nvCxnSpPr>
        <p:spPr>
          <a:xfrm>
            <a:off x="808475" y="1426425"/>
            <a:ext cx="5450100" cy="0"/>
          </a:xfrm>
          <a:prstGeom prst="straightConnector1">
            <a:avLst/>
          </a:prstGeom>
          <a:noFill/>
          <a:ln cap="flat" cmpd="sng" w="9525">
            <a:solidFill>
              <a:schemeClr val="dk2"/>
            </a:solidFill>
            <a:prstDash val="solid"/>
            <a:round/>
            <a:headEnd len="med" w="med" type="none"/>
            <a:tailEnd len="med" w="med" type="triangle"/>
          </a:ln>
        </p:spPr>
      </p:cxnSp>
      <p:sp>
        <p:nvSpPr>
          <p:cNvPr id="156" name="Google Shape;156;p19"/>
          <p:cNvSpPr txBox="1"/>
          <p:nvPr/>
        </p:nvSpPr>
        <p:spPr>
          <a:xfrm>
            <a:off x="3468738" y="1025925"/>
            <a:ext cx="259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Configure applcm, host, app rule etc….</a:t>
            </a:r>
            <a:endParaRPr/>
          </a:p>
        </p:txBody>
      </p:sp>
      <p:cxnSp>
        <p:nvCxnSpPr>
          <p:cNvPr id="157" name="Google Shape;157;p19"/>
          <p:cNvCxnSpPr/>
          <p:nvPr/>
        </p:nvCxnSpPr>
        <p:spPr>
          <a:xfrm>
            <a:off x="780575" y="3827650"/>
            <a:ext cx="6732600" cy="0"/>
          </a:xfrm>
          <a:prstGeom prst="straightConnector1">
            <a:avLst/>
          </a:prstGeom>
          <a:noFill/>
          <a:ln cap="flat" cmpd="sng" w="9525">
            <a:solidFill>
              <a:schemeClr val="dk2"/>
            </a:solidFill>
            <a:prstDash val="solid"/>
            <a:round/>
            <a:headEnd len="med" w="med" type="none"/>
            <a:tailEnd len="med" w="med" type="triangle"/>
          </a:ln>
        </p:spPr>
      </p:cxnSp>
      <p:sp>
        <p:nvSpPr>
          <p:cNvPr id="158" name="Google Shape;158;p19"/>
          <p:cNvSpPr txBox="1"/>
          <p:nvPr/>
        </p:nvSpPr>
        <p:spPr>
          <a:xfrm>
            <a:off x="3587902" y="3540525"/>
            <a:ext cx="355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On-board application package</a:t>
            </a:r>
            <a:endParaRPr/>
          </a:p>
        </p:txBody>
      </p:sp>
      <p:cxnSp>
        <p:nvCxnSpPr>
          <p:cNvPr id="159" name="Google Shape;159;p19"/>
          <p:cNvCxnSpPr/>
          <p:nvPr/>
        </p:nvCxnSpPr>
        <p:spPr>
          <a:xfrm>
            <a:off x="780575" y="4524600"/>
            <a:ext cx="4125900" cy="0"/>
          </a:xfrm>
          <a:prstGeom prst="straightConnector1">
            <a:avLst/>
          </a:prstGeom>
          <a:noFill/>
          <a:ln cap="flat" cmpd="sng" w="9525">
            <a:solidFill>
              <a:schemeClr val="dk2"/>
            </a:solidFill>
            <a:prstDash val="solid"/>
            <a:round/>
            <a:headEnd len="med" w="med" type="none"/>
            <a:tailEnd len="med" w="med" type="triangle"/>
          </a:ln>
        </p:spPr>
      </p:cxnSp>
      <p:sp>
        <p:nvSpPr>
          <p:cNvPr id="160" name="Google Shape;160;p19"/>
          <p:cNvSpPr txBox="1"/>
          <p:nvPr/>
        </p:nvSpPr>
        <p:spPr>
          <a:xfrm>
            <a:off x="3958675" y="4073925"/>
            <a:ext cx="140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Instantiate app </a:t>
            </a:r>
            <a:endParaRPr/>
          </a:p>
        </p:txBody>
      </p:sp>
      <p:cxnSp>
        <p:nvCxnSpPr>
          <p:cNvPr id="161" name="Google Shape;161;p19"/>
          <p:cNvCxnSpPr/>
          <p:nvPr/>
        </p:nvCxnSpPr>
        <p:spPr>
          <a:xfrm>
            <a:off x="4934425" y="4705825"/>
            <a:ext cx="3777600" cy="0"/>
          </a:xfrm>
          <a:prstGeom prst="straightConnector1">
            <a:avLst/>
          </a:prstGeom>
          <a:noFill/>
          <a:ln cap="flat" cmpd="sng" w="9525">
            <a:solidFill>
              <a:schemeClr val="dk2"/>
            </a:solidFill>
            <a:prstDash val="solid"/>
            <a:round/>
            <a:headEnd len="med" w="med" type="none"/>
            <a:tailEnd len="med" w="med" type="triangle"/>
          </a:ln>
        </p:spPr>
      </p:cxnSp>
      <p:sp>
        <p:nvSpPr>
          <p:cNvPr id="162" name="Google Shape;162;p19"/>
          <p:cNvSpPr txBox="1"/>
          <p:nvPr/>
        </p:nvSpPr>
        <p:spPr>
          <a:xfrm>
            <a:off x="609600" y="990600"/>
            <a:ext cx="3476100" cy="905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4A86E8"/>
                </a:solidFill>
                <a:latin typeface="Courier New"/>
                <a:ea typeface="Courier New"/>
                <a:cs typeface="Courier New"/>
                <a:sym typeface="Courier New"/>
              </a:rPr>
              <a:t>/inventory/v1/applcms</a:t>
            </a:r>
            <a:endParaRPr sz="900">
              <a:solidFill>
                <a:srgbClr val="4A86E8"/>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lang="en" sz="900">
                <a:solidFill>
                  <a:srgbClr val="4A86E8"/>
                </a:solidFill>
                <a:latin typeface="Courier New"/>
                <a:ea typeface="Courier New"/>
                <a:cs typeface="Courier New"/>
                <a:sym typeface="Courier New"/>
              </a:rPr>
              <a:t>/inventory/v1/hosts</a:t>
            </a:r>
            <a:endParaRPr sz="900">
              <a:solidFill>
                <a:srgbClr val="4A86E8"/>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lang="en" sz="900">
                <a:solidFill>
                  <a:srgbClr val="4A86E8"/>
                </a:solidFill>
                <a:latin typeface="Courier New"/>
                <a:ea typeface="Courier New"/>
                <a:cs typeface="Courier New"/>
                <a:sym typeface="Courier New"/>
              </a:rPr>
              <a:t>/inventory/v1/appstores</a:t>
            </a:r>
            <a:endParaRPr sz="900">
              <a:solidFill>
                <a:srgbClr val="4A86E8"/>
              </a:solidFill>
              <a:latin typeface="Courier New"/>
              <a:ea typeface="Courier New"/>
              <a:cs typeface="Courier New"/>
              <a:sym typeface="Courier New"/>
            </a:endParaRPr>
          </a:p>
          <a:p>
            <a:pPr indent="0" lvl="0" marL="114300" marR="114300" rtl="0" algn="l">
              <a:lnSpc>
                <a:spcPct val="140000"/>
              </a:lnSpc>
              <a:spcBef>
                <a:spcPts val="0"/>
              </a:spcBef>
              <a:spcAft>
                <a:spcPts val="0"/>
              </a:spcAft>
              <a:buClr>
                <a:schemeClr val="dk1"/>
              </a:buClr>
              <a:buSzPts val="1100"/>
              <a:buFont typeface="Arial"/>
              <a:buNone/>
            </a:pPr>
            <a:r>
              <a:rPr lang="en" sz="900">
                <a:solidFill>
                  <a:srgbClr val="4A86E8"/>
                </a:solidFill>
                <a:latin typeface="Courier New"/>
                <a:ea typeface="Courier New"/>
                <a:cs typeface="Courier New"/>
                <a:sym typeface="Courier New"/>
              </a:rPr>
              <a:t>/inventory/v1/apprulemgrs</a:t>
            </a:r>
            <a:endParaRPr sz="900">
              <a:solidFill>
                <a:srgbClr val="4A86E8"/>
              </a:solidFill>
              <a:latin typeface="Courier New"/>
              <a:ea typeface="Courier New"/>
              <a:cs typeface="Courier New"/>
              <a:sym typeface="Courier New"/>
            </a:endParaRPr>
          </a:p>
        </p:txBody>
      </p:sp>
      <p:sp>
        <p:nvSpPr>
          <p:cNvPr id="163" name="Google Shape;163;p19"/>
          <p:cNvSpPr txBox="1"/>
          <p:nvPr/>
        </p:nvSpPr>
        <p:spPr>
          <a:xfrm>
            <a:off x="685800" y="3581400"/>
            <a:ext cx="3000000" cy="323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apm</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tenants</a:t>
            </a:r>
            <a:r>
              <a:rPr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a:t>
            </a:r>
            <a:r>
              <a:rPr b="1" lang="en" sz="900">
                <a:latin typeface="Courier New"/>
                <a:ea typeface="Courier New"/>
                <a:cs typeface="Courier New"/>
                <a:sym typeface="Courier New"/>
              </a:rPr>
              <a:t>tenant_id</a:t>
            </a:r>
            <a:r>
              <a:rPr b="1" lang="en" sz="900">
                <a:solidFill>
                  <a:srgbClr val="404040"/>
                </a:solidFill>
                <a:latin typeface="Courier New"/>
                <a:ea typeface="Courier New"/>
                <a:cs typeface="Courier New"/>
                <a:sym typeface="Courier New"/>
              </a:rPr>
              <a:t>}</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packages</a:t>
            </a:r>
            <a:endParaRPr sz="900">
              <a:solidFill>
                <a:srgbClr val="404040"/>
              </a:solidFill>
              <a:latin typeface="Courier New"/>
              <a:ea typeface="Courier New"/>
              <a:cs typeface="Courier New"/>
              <a:sym typeface="Courier New"/>
            </a:endParaRPr>
          </a:p>
        </p:txBody>
      </p:sp>
      <p:sp>
        <p:nvSpPr>
          <p:cNvPr id="164" name="Google Shape;164;p19"/>
          <p:cNvSpPr txBox="1"/>
          <p:nvPr/>
        </p:nvSpPr>
        <p:spPr>
          <a:xfrm>
            <a:off x="609600" y="4301575"/>
            <a:ext cx="4552500" cy="323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appo</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tenants</a:t>
            </a:r>
            <a:r>
              <a:rPr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a:t>
            </a:r>
            <a:r>
              <a:rPr b="1" lang="en" sz="900">
                <a:latin typeface="Courier New"/>
                <a:ea typeface="Courier New"/>
                <a:cs typeface="Courier New"/>
                <a:sym typeface="Courier New"/>
              </a:rPr>
              <a:t>tenant_id</a:t>
            </a:r>
            <a:r>
              <a:rPr b="1" lang="en" sz="900">
                <a:solidFill>
                  <a:srgbClr val="404040"/>
                </a:solidFill>
                <a:latin typeface="Courier New"/>
                <a:ea typeface="Courier New"/>
                <a:cs typeface="Courier New"/>
                <a:sym typeface="Courier New"/>
              </a:rPr>
              <a:t>}</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app_instances</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{app_instance_id}</a:t>
            </a:r>
            <a:endParaRPr sz="900">
              <a:solidFill>
                <a:srgbClr val="404040"/>
              </a:solidFill>
              <a:latin typeface="Courier New"/>
              <a:ea typeface="Courier New"/>
              <a:cs typeface="Courier New"/>
              <a:sym typeface="Courier New"/>
            </a:endParaRPr>
          </a:p>
        </p:txBody>
      </p:sp>
      <p:sp>
        <p:nvSpPr>
          <p:cNvPr id="165" name="Google Shape;165;p19"/>
          <p:cNvSpPr txBox="1"/>
          <p:nvPr/>
        </p:nvSpPr>
        <p:spPr>
          <a:xfrm>
            <a:off x="5858100" y="1102100"/>
            <a:ext cx="270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MECM_ADMIN  is allowed</a:t>
            </a:r>
            <a:endParaRPr>
              <a:solidFill>
                <a:srgbClr val="FF0000"/>
              </a:solidFill>
            </a:endParaRPr>
          </a:p>
        </p:txBody>
      </p:sp>
      <p:sp>
        <p:nvSpPr>
          <p:cNvPr id="166" name="Google Shape;166;p19"/>
          <p:cNvSpPr txBox="1"/>
          <p:nvPr/>
        </p:nvSpPr>
        <p:spPr>
          <a:xfrm>
            <a:off x="6481650" y="3540500"/>
            <a:ext cx="2918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request,role  MECM_ADMIN/MECM_TENANT is allowed</a:t>
            </a:r>
            <a:endParaRPr>
              <a:solidFill>
                <a:srgbClr val="FF0000"/>
              </a:solidFill>
            </a:endParaRPr>
          </a:p>
        </p:txBody>
      </p:sp>
      <p:sp>
        <p:nvSpPr>
          <p:cNvPr id="167" name="Google Shape;167;p19"/>
          <p:cNvSpPr txBox="1"/>
          <p:nvPr/>
        </p:nvSpPr>
        <p:spPr>
          <a:xfrm>
            <a:off x="5320950" y="4372313"/>
            <a:ext cx="377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MECM_ADMIN/MECM_TENANT is allowed</a:t>
            </a:r>
            <a:endParaRPr>
              <a:solidFill>
                <a:srgbClr val="FF0000"/>
              </a:solidFill>
            </a:endParaRPr>
          </a:p>
        </p:txBody>
      </p:sp>
      <p:cxnSp>
        <p:nvCxnSpPr>
          <p:cNvPr id="168" name="Google Shape;168;p19"/>
          <p:cNvCxnSpPr/>
          <p:nvPr/>
        </p:nvCxnSpPr>
        <p:spPr>
          <a:xfrm>
            <a:off x="771308" y="2216363"/>
            <a:ext cx="5520000" cy="0"/>
          </a:xfrm>
          <a:prstGeom prst="straightConnector1">
            <a:avLst/>
          </a:prstGeom>
          <a:noFill/>
          <a:ln cap="flat" cmpd="sng" w="9525">
            <a:solidFill>
              <a:schemeClr val="dk2"/>
            </a:solidFill>
            <a:prstDash val="solid"/>
            <a:round/>
            <a:headEnd len="med" w="med" type="none"/>
            <a:tailEnd len="med" w="med" type="triangle"/>
          </a:ln>
        </p:spPr>
      </p:cxnSp>
      <p:cxnSp>
        <p:nvCxnSpPr>
          <p:cNvPr id="169" name="Google Shape;169;p19"/>
          <p:cNvCxnSpPr/>
          <p:nvPr/>
        </p:nvCxnSpPr>
        <p:spPr>
          <a:xfrm>
            <a:off x="6319025" y="2411513"/>
            <a:ext cx="2411400" cy="0"/>
          </a:xfrm>
          <a:prstGeom prst="straightConnector1">
            <a:avLst/>
          </a:prstGeom>
          <a:noFill/>
          <a:ln cap="flat" cmpd="sng" w="9525">
            <a:solidFill>
              <a:schemeClr val="dk2"/>
            </a:solidFill>
            <a:prstDash val="solid"/>
            <a:round/>
            <a:headEnd len="med" w="med" type="none"/>
            <a:tailEnd len="med" w="med" type="triangle"/>
          </a:ln>
        </p:spPr>
      </p:cxnSp>
      <p:sp>
        <p:nvSpPr>
          <p:cNvPr id="170" name="Google Shape;170;p19"/>
          <p:cNvSpPr txBox="1"/>
          <p:nvPr/>
        </p:nvSpPr>
        <p:spPr>
          <a:xfrm>
            <a:off x="614250" y="1945013"/>
            <a:ext cx="3556500" cy="323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4A86E8"/>
                </a:solidFill>
                <a:latin typeface="Courier New"/>
                <a:ea typeface="Courier New"/>
                <a:cs typeface="Courier New"/>
                <a:sym typeface="Courier New"/>
              </a:rPr>
              <a:t>/inventory/v1/mechosts/{mechost_ip}/k8sconfig</a:t>
            </a:r>
            <a:endParaRPr sz="900">
              <a:solidFill>
                <a:srgbClr val="4A86E8"/>
              </a:solidFill>
              <a:latin typeface="Courier New"/>
              <a:ea typeface="Courier New"/>
              <a:cs typeface="Courier New"/>
              <a:sym typeface="Courier New"/>
            </a:endParaRPr>
          </a:p>
        </p:txBody>
      </p:sp>
      <p:sp>
        <p:nvSpPr>
          <p:cNvPr id="171" name="Google Shape;171;p19"/>
          <p:cNvSpPr txBox="1"/>
          <p:nvPr/>
        </p:nvSpPr>
        <p:spPr>
          <a:xfrm>
            <a:off x="4872150" y="1904113"/>
            <a:ext cx="347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MECM_ADMIN is allowed</a:t>
            </a:r>
            <a:endParaRPr>
              <a:solidFill>
                <a:srgbClr val="FF0000"/>
              </a:solidFill>
            </a:endParaRPr>
          </a:p>
        </p:txBody>
      </p:sp>
      <p:sp>
        <p:nvSpPr>
          <p:cNvPr id="172" name="Google Shape;172;p19"/>
          <p:cNvSpPr txBox="1"/>
          <p:nvPr>
            <p:ph type="title"/>
          </p:nvPr>
        </p:nvSpPr>
        <p:spPr>
          <a:xfrm>
            <a:off x="235500" y="-88375"/>
            <a:ext cx="767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4125"/>
                </a:solidFill>
              </a:rPr>
              <a:t>Interface update: configuration APIs</a:t>
            </a:r>
            <a:endParaRPr/>
          </a:p>
        </p:txBody>
      </p:sp>
      <p:sp>
        <p:nvSpPr>
          <p:cNvPr id="173" name="Google Shape;173;p19"/>
          <p:cNvSpPr txBox="1"/>
          <p:nvPr/>
        </p:nvSpPr>
        <p:spPr>
          <a:xfrm>
            <a:off x="-81622" y="1198070"/>
            <a:ext cx="892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A86E8"/>
                </a:solidFill>
              </a:rPr>
              <a:t>Tenant agnostic API’s</a:t>
            </a:r>
            <a:endParaRPr>
              <a:solidFill>
                <a:srgbClr val="4A86E8"/>
              </a:solidFill>
            </a:endParaRPr>
          </a:p>
        </p:txBody>
      </p:sp>
      <p:sp>
        <p:nvSpPr>
          <p:cNvPr id="174" name="Google Shape;174;p19"/>
          <p:cNvSpPr txBox="1"/>
          <p:nvPr/>
        </p:nvSpPr>
        <p:spPr>
          <a:xfrm>
            <a:off x="6586701" y="4809900"/>
            <a:ext cx="172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Modified interfaces</a:t>
            </a:r>
            <a:endParaRPr/>
          </a:p>
        </p:txBody>
      </p:sp>
      <p:sp>
        <p:nvSpPr>
          <p:cNvPr id="175" name="Google Shape;175;p19"/>
          <p:cNvSpPr txBox="1"/>
          <p:nvPr/>
        </p:nvSpPr>
        <p:spPr>
          <a:xfrm>
            <a:off x="8237958" y="4962303"/>
            <a:ext cx="432300" cy="111600"/>
          </a:xfrm>
          <a:prstGeom prst="rect">
            <a:avLst/>
          </a:prstGeom>
          <a:solidFill>
            <a:srgbClr val="4A86E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pSp>
        <p:nvGrpSpPr>
          <p:cNvPr id="176" name="Google Shape;176;p19"/>
          <p:cNvGrpSpPr/>
          <p:nvPr/>
        </p:nvGrpSpPr>
        <p:grpSpPr>
          <a:xfrm>
            <a:off x="-1736" y="2720295"/>
            <a:ext cx="687489" cy="785051"/>
            <a:chOff x="4856017" y="772675"/>
            <a:chExt cx="1095950" cy="1238250"/>
          </a:xfrm>
        </p:grpSpPr>
        <p:pic>
          <p:nvPicPr>
            <p:cNvPr id="177" name="Google Shape;177;p19"/>
            <p:cNvPicPr preferRelativeResize="0"/>
            <p:nvPr/>
          </p:nvPicPr>
          <p:blipFill rotWithShape="1">
            <a:blip r:embed="rId3">
              <a:alphaModFix/>
            </a:blip>
            <a:srcRect b="0" l="0" r="66841" t="0"/>
            <a:stretch/>
          </p:blipFill>
          <p:spPr>
            <a:xfrm>
              <a:off x="4856017" y="772675"/>
              <a:ext cx="1095950" cy="1238250"/>
            </a:xfrm>
            <a:prstGeom prst="rect">
              <a:avLst/>
            </a:prstGeom>
            <a:noFill/>
            <a:ln>
              <a:noFill/>
            </a:ln>
          </p:spPr>
        </p:pic>
        <p:sp>
          <p:nvSpPr>
            <p:cNvPr id="178" name="Google Shape;178;p19"/>
            <p:cNvSpPr txBox="1"/>
            <p:nvPr/>
          </p:nvSpPr>
          <p:spPr>
            <a:xfrm>
              <a:off x="5014350" y="1547225"/>
              <a:ext cx="840000" cy="4611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t>Admin</a:t>
              </a:r>
              <a:endParaRPr sz="700"/>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p:nvPr/>
        </p:nvSpPr>
        <p:spPr>
          <a:xfrm>
            <a:off x="22302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mecm-fe</a:t>
            </a:r>
            <a:endParaRPr/>
          </a:p>
        </p:txBody>
      </p:sp>
      <p:sp>
        <p:nvSpPr>
          <p:cNvPr id="184" name="Google Shape;184;p20"/>
          <p:cNvSpPr/>
          <p:nvPr/>
        </p:nvSpPr>
        <p:spPr>
          <a:xfrm>
            <a:off x="2724150"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user-mgmt</a:t>
            </a:r>
            <a:endParaRPr/>
          </a:p>
        </p:txBody>
      </p:sp>
      <p:sp>
        <p:nvSpPr>
          <p:cNvPr id="185" name="Google Shape;185;p20"/>
          <p:cNvSpPr/>
          <p:nvPr/>
        </p:nvSpPr>
        <p:spPr>
          <a:xfrm>
            <a:off x="575867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inventory</a:t>
            </a:r>
            <a:endParaRPr/>
          </a:p>
        </p:txBody>
      </p:sp>
      <p:sp>
        <p:nvSpPr>
          <p:cNvPr id="186" name="Google Shape;186;p20"/>
          <p:cNvSpPr/>
          <p:nvPr/>
        </p:nvSpPr>
        <p:spPr>
          <a:xfrm>
            <a:off x="6984369"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apm</a:t>
            </a:r>
            <a:endParaRPr/>
          </a:p>
        </p:txBody>
      </p:sp>
      <p:cxnSp>
        <p:nvCxnSpPr>
          <p:cNvPr id="187" name="Google Shape;187;p20"/>
          <p:cNvCxnSpPr/>
          <p:nvPr/>
        </p:nvCxnSpPr>
        <p:spPr>
          <a:xfrm>
            <a:off x="759725"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88" name="Google Shape;188;p20"/>
          <p:cNvCxnSpPr/>
          <p:nvPr/>
        </p:nvCxnSpPr>
        <p:spPr>
          <a:xfrm>
            <a:off x="3260850"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89" name="Google Shape;189;p20"/>
          <p:cNvCxnSpPr/>
          <p:nvPr/>
        </p:nvCxnSpPr>
        <p:spPr>
          <a:xfrm>
            <a:off x="6295375"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90" name="Google Shape;190;p20"/>
          <p:cNvCxnSpPr/>
          <p:nvPr/>
        </p:nvCxnSpPr>
        <p:spPr>
          <a:xfrm>
            <a:off x="7521069" y="1189474"/>
            <a:ext cx="0" cy="3948300"/>
          </a:xfrm>
          <a:prstGeom prst="straightConnector1">
            <a:avLst/>
          </a:prstGeom>
          <a:noFill/>
          <a:ln cap="flat" cmpd="sng" w="9525">
            <a:solidFill>
              <a:schemeClr val="dk2"/>
            </a:solidFill>
            <a:prstDash val="solid"/>
            <a:round/>
            <a:headEnd len="med" w="med" type="none"/>
            <a:tailEnd len="med" w="med" type="none"/>
          </a:ln>
        </p:spPr>
      </p:cxnSp>
      <p:sp>
        <p:nvSpPr>
          <p:cNvPr id="191" name="Google Shape;191;p20"/>
          <p:cNvSpPr/>
          <p:nvPr/>
        </p:nvSpPr>
        <p:spPr>
          <a:xfrm>
            <a:off x="438707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appo</a:t>
            </a:r>
            <a:endParaRPr/>
          </a:p>
        </p:txBody>
      </p:sp>
      <p:cxnSp>
        <p:nvCxnSpPr>
          <p:cNvPr id="192" name="Google Shape;192;p20"/>
          <p:cNvCxnSpPr/>
          <p:nvPr/>
        </p:nvCxnSpPr>
        <p:spPr>
          <a:xfrm>
            <a:off x="4923775"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93" name="Google Shape;193;p20"/>
          <p:cNvCxnSpPr/>
          <p:nvPr/>
        </p:nvCxnSpPr>
        <p:spPr>
          <a:xfrm>
            <a:off x="808475" y="1959825"/>
            <a:ext cx="5450100" cy="0"/>
          </a:xfrm>
          <a:prstGeom prst="straightConnector1">
            <a:avLst/>
          </a:prstGeom>
          <a:noFill/>
          <a:ln cap="flat" cmpd="sng" w="9525">
            <a:solidFill>
              <a:schemeClr val="dk2"/>
            </a:solidFill>
            <a:prstDash val="solid"/>
            <a:round/>
            <a:headEnd len="med" w="med" type="none"/>
            <a:tailEnd len="med" w="med" type="triangle"/>
          </a:ln>
        </p:spPr>
      </p:cxnSp>
      <p:sp>
        <p:nvSpPr>
          <p:cNvPr id="194" name="Google Shape;194;p20"/>
          <p:cNvSpPr txBox="1"/>
          <p:nvPr/>
        </p:nvSpPr>
        <p:spPr>
          <a:xfrm>
            <a:off x="2755275" y="1871550"/>
            <a:ext cx="313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Query applcm, host, app rule etc….</a:t>
            </a:r>
            <a:endParaRPr/>
          </a:p>
        </p:txBody>
      </p:sp>
      <p:cxnSp>
        <p:nvCxnSpPr>
          <p:cNvPr id="195" name="Google Shape;195;p20"/>
          <p:cNvCxnSpPr/>
          <p:nvPr/>
        </p:nvCxnSpPr>
        <p:spPr>
          <a:xfrm>
            <a:off x="780575" y="3599050"/>
            <a:ext cx="6732600" cy="0"/>
          </a:xfrm>
          <a:prstGeom prst="straightConnector1">
            <a:avLst/>
          </a:prstGeom>
          <a:noFill/>
          <a:ln cap="flat" cmpd="sng" w="9525">
            <a:solidFill>
              <a:schemeClr val="dk2"/>
            </a:solidFill>
            <a:prstDash val="solid"/>
            <a:round/>
            <a:headEnd len="med" w="med" type="none"/>
            <a:tailEnd len="med" w="med" type="triangle"/>
          </a:ln>
        </p:spPr>
      </p:cxnSp>
      <p:sp>
        <p:nvSpPr>
          <p:cNvPr id="196" name="Google Shape;196;p20"/>
          <p:cNvSpPr txBox="1"/>
          <p:nvPr/>
        </p:nvSpPr>
        <p:spPr>
          <a:xfrm>
            <a:off x="3740302" y="3235725"/>
            <a:ext cx="355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Query application package</a:t>
            </a:r>
            <a:endParaRPr/>
          </a:p>
        </p:txBody>
      </p:sp>
      <p:cxnSp>
        <p:nvCxnSpPr>
          <p:cNvPr id="197" name="Google Shape;197;p20"/>
          <p:cNvCxnSpPr/>
          <p:nvPr/>
        </p:nvCxnSpPr>
        <p:spPr>
          <a:xfrm>
            <a:off x="780575" y="4296000"/>
            <a:ext cx="4125900" cy="0"/>
          </a:xfrm>
          <a:prstGeom prst="straightConnector1">
            <a:avLst/>
          </a:prstGeom>
          <a:noFill/>
          <a:ln cap="flat" cmpd="sng" w="9525">
            <a:solidFill>
              <a:schemeClr val="dk2"/>
            </a:solidFill>
            <a:prstDash val="solid"/>
            <a:round/>
            <a:headEnd len="med" w="med" type="none"/>
            <a:tailEnd len="med" w="med" type="triangle"/>
          </a:ln>
        </p:spPr>
      </p:cxnSp>
      <p:sp>
        <p:nvSpPr>
          <p:cNvPr id="198" name="Google Shape;198;p20"/>
          <p:cNvSpPr txBox="1"/>
          <p:nvPr/>
        </p:nvSpPr>
        <p:spPr>
          <a:xfrm>
            <a:off x="3206900" y="3921525"/>
            <a:ext cx="208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Get app Inst info</a:t>
            </a:r>
            <a:endParaRPr/>
          </a:p>
        </p:txBody>
      </p:sp>
      <p:sp>
        <p:nvSpPr>
          <p:cNvPr id="199" name="Google Shape;199;p20"/>
          <p:cNvSpPr txBox="1"/>
          <p:nvPr/>
        </p:nvSpPr>
        <p:spPr>
          <a:xfrm>
            <a:off x="609600" y="1524000"/>
            <a:ext cx="3777600" cy="905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4A86E8"/>
                </a:solidFill>
                <a:latin typeface="Courier New"/>
                <a:ea typeface="Courier New"/>
                <a:cs typeface="Courier New"/>
                <a:sym typeface="Courier New"/>
              </a:rPr>
              <a:t>GET /inventory/v1/applcms</a:t>
            </a:r>
            <a:endParaRPr sz="900">
              <a:solidFill>
                <a:srgbClr val="4A86E8"/>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lang="en" sz="900">
                <a:solidFill>
                  <a:srgbClr val="4A86E8"/>
                </a:solidFill>
                <a:latin typeface="Courier New"/>
                <a:ea typeface="Courier New"/>
                <a:cs typeface="Courier New"/>
                <a:sym typeface="Courier New"/>
              </a:rPr>
              <a:t>GET /inventory/v1/hosts</a:t>
            </a:r>
            <a:endParaRPr sz="900">
              <a:solidFill>
                <a:srgbClr val="4A86E8"/>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lang="en" sz="900">
                <a:solidFill>
                  <a:srgbClr val="4A86E8"/>
                </a:solidFill>
                <a:latin typeface="Courier New"/>
                <a:ea typeface="Courier New"/>
                <a:cs typeface="Courier New"/>
                <a:sym typeface="Courier New"/>
              </a:rPr>
              <a:t>GET /inventory/v1/apprules</a:t>
            </a:r>
            <a:endParaRPr sz="900">
              <a:solidFill>
                <a:srgbClr val="4A86E8"/>
              </a:solidFill>
              <a:latin typeface="Courier New"/>
              <a:ea typeface="Courier New"/>
              <a:cs typeface="Courier New"/>
              <a:sym typeface="Courier New"/>
            </a:endParaRPr>
          </a:p>
          <a:p>
            <a:pPr indent="0" lvl="0" marL="114300" marR="114300" rtl="0" algn="l">
              <a:lnSpc>
                <a:spcPct val="140000"/>
              </a:lnSpc>
              <a:spcBef>
                <a:spcPts val="0"/>
              </a:spcBef>
              <a:spcAft>
                <a:spcPts val="0"/>
              </a:spcAft>
              <a:buClr>
                <a:schemeClr val="dk1"/>
              </a:buClr>
              <a:buSzPts val="1100"/>
              <a:buFont typeface="Arial"/>
              <a:buNone/>
            </a:pPr>
            <a:r>
              <a:rPr lang="en" sz="900">
                <a:solidFill>
                  <a:srgbClr val="4A86E8"/>
                </a:solidFill>
                <a:latin typeface="Courier New"/>
                <a:ea typeface="Courier New"/>
                <a:cs typeface="Courier New"/>
                <a:sym typeface="Courier New"/>
              </a:rPr>
              <a:t>GET /inventory/v1/appstores</a:t>
            </a:r>
            <a:endParaRPr sz="900">
              <a:solidFill>
                <a:srgbClr val="4A86E8"/>
              </a:solidFill>
              <a:latin typeface="Courier New"/>
              <a:ea typeface="Courier New"/>
              <a:cs typeface="Courier New"/>
              <a:sym typeface="Courier New"/>
            </a:endParaRPr>
          </a:p>
        </p:txBody>
      </p:sp>
      <p:sp>
        <p:nvSpPr>
          <p:cNvPr id="200" name="Google Shape;200;p20"/>
          <p:cNvSpPr txBox="1"/>
          <p:nvPr/>
        </p:nvSpPr>
        <p:spPr>
          <a:xfrm>
            <a:off x="685800" y="3352800"/>
            <a:ext cx="3476100" cy="323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GET /</a:t>
            </a:r>
            <a:r>
              <a:rPr lang="en" sz="900">
                <a:solidFill>
                  <a:srgbClr val="404040"/>
                </a:solidFill>
                <a:latin typeface="Courier New"/>
                <a:ea typeface="Courier New"/>
                <a:cs typeface="Courier New"/>
                <a:sym typeface="Courier New"/>
              </a:rPr>
              <a:t>apm</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tenants</a:t>
            </a:r>
            <a:r>
              <a:rPr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a:t>
            </a:r>
            <a:r>
              <a:rPr b="1" lang="en" sz="900">
                <a:solidFill>
                  <a:schemeClr val="dk1"/>
                </a:solidFill>
                <a:latin typeface="Courier New"/>
                <a:ea typeface="Courier New"/>
                <a:cs typeface="Courier New"/>
                <a:sym typeface="Courier New"/>
              </a:rPr>
              <a:t>tenant_id</a:t>
            </a:r>
            <a:r>
              <a:rPr b="1" lang="en" sz="900">
                <a:solidFill>
                  <a:srgbClr val="404040"/>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packages</a:t>
            </a:r>
            <a:endParaRPr sz="900">
              <a:solidFill>
                <a:srgbClr val="404040"/>
              </a:solidFill>
              <a:latin typeface="Courier New"/>
              <a:ea typeface="Courier New"/>
              <a:cs typeface="Courier New"/>
              <a:sym typeface="Courier New"/>
            </a:endParaRPr>
          </a:p>
        </p:txBody>
      </p:sp>
      <p:sp>
        <p:nvSpPr>
          <p:cNvPr id="201" name="Google Shape;201;p20"/>
          <p:cNvSpPr txBox="1"/>
          <p:nvPr/>
        </p:nvSpPr>
        <p:spPr>
          <a:xfrm>
            <a:off x="685800" y="4072983"/>
            <a:ext cx="5609700" cy="5172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GET /</a:t>
            </a:r>
            <a:r>
              <a:rPr lang="en" sz="900">
                <a:solidFill>
                  <a:srgbClr val="404040"/>
                </a:solidFill>
                <a:latin typeface="Courier New"/>
                <a:ea typeface="Courier New"/>
                <a:cs typeface="Courier New"/>
                <a:sym typeface="Courier New"/>
              </a:rPr>
              <a:t>appo</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tenants</a:t>
            </a:r>
            <a:r>
              <a:rPr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a:t>
            </a:r>
            <a:r>
              <a:rPr b="1" lang="en" sz="900">
                <a:solidFill>
                  <a:schemeClr val="dk1"/>
                </a:solidFill>
                <a:latin typeface="Courier New"/>
                <a:ea typeface="Courier New"/>
                <a:cs typeface="Courier New"/>
                <a:sym typeface="Courier New"/>
              </a:rPr>
              <a:t>tenant_id</a:t>
            </a:r>
            <a:r>
              <a:rPr b="1" lang="en" sz="900">
                <a:solidFill>
                  <a:srgbClr val="404040"/>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app_instance_infos</a:t>
            </a:r>
            <a:endParaRPr sz="9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t/>
            </a:r>
            <a:endParaRPr sz="900">
              <a:solidFill>
                <a:srgbClr val="404040"/>
              </a:solidFill>
              <a:latin typeface="Courier New"/>
              <a:ea typeface="Courier New"/>
              <a:cs typeface="Courier New"/>
              <a:sym typeface="Courier New"/>
            </a:endParaRPr>
          </a:p>
        </p:txBody>
      </p:sp>
      <p:sp>
        <p:nvSpPr>
          <p:cNvPr id="202" name="Google Shape;202;p20"/>
          <p:cNvSpPr txBox="1"/>
          <p:nvPr/>
        </p:nvSpPr>
        <p:spPr>
          <a:xfrm>
            <a:off x="5581175" y="1635500"/>
            <a:ext cx="3666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MECM_ADMIN/</a:t>
            </a:r>
            <a:r>
              <a:rPr lang="en">
                <a:solidFill>
                  <a:srgbClr val="FF0000"/>
                </a:solidFill>
              </a:rPr>
              <a:t>MECM_TENANT/MECM_GUEST</a:t>
            </a:r>
            <a:r>
              <a:rPr lang="en">
                <a:solidFill>
                  <a:srgbClr val="FF0000"/>
                </a:solidFill>
              </a:rPr>
              <a:t> is allowed</a:t>
            </a:r>
            <a:endParaRPr>
              <a:solidFill>
                <a:srgbClr val="FF0000"/>
              </a:solidFill>
            </a:endParaRPr>
          </a:p>
        </p:txBody>
      </p:sp>
      <p:sp>
        <p:nvSpPr>
          <p:cNvPr id="203" name="Google Shape;203;p20"/>
          <p:cNvSpPr txBox="1"/>
          <p:nvPr/>
        </p:nvSpPr>
        <p:spPr>
          <a:xfrm>
            <a:off x="6010500" y="3277517"/>
            <a:ext cx="3132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a:t>
            </a:r>
            <a:r>
              <a:rPr lang="en">
                <a:solidFill>
                  <a:srgbClr val="FF0000"/>
                </a:solidFill>
              </a:rPr>
              <a:t>MECM_ADMIN/MECM_TENANT</a:t>
            </a:r>
            <a:r>
              <a:rPr lang="en">
                <a:solidFill>
                  <a:srgbClr val="FF0000"/>
                </a:solidFill>
              </a:rPr>
              <a:t> is allowed</a:t>
            </a:r>
            <a:endParaRPr>
              <a:solidFill>
                <a:srgbClr val="FF0000"/>
              </a:solidFill>
            </a:endParaRPr>
          </a:p>
        </p:txBody>
      </p:sp>
      <p:sp>
        <p:nvSpPr>
          <p:cNvPr id="204" name="Google Shape;204;p20"/>
          <p:cNvSpPr txBox="1"/>
          <p:nvPr/>
        </p:nvSpPr>
        <p:spPr>
          <a:xfrm>
            <a:off x="4867500" y="4039517"/>
            <a:ext cx="3132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a:t>
            </a:r>
            <a:r>
              <a:rPr lang="en">
                <a:solidFill>
                  <a:srgbClr val="FF0000"/>
                </a:solidFill>
              </a:rPr>
              <a:t>MECM_ADMIN/MECM_TENANT </a:t>
            </a:r>
            <a:r>
              <a:rPr lang="en">
                <a:solidFill>
                  <a:srgbClr val="FF0000"/>
                </a:solidFill>
              </a:rPr>
              <a:t>is allowed</a:t>
            </a:r>
            <a:endParaRPr>
              <a:solidFill>
                <a:srgbClr val="FF0000"/>
              </a:solidFill>
            </a:endParaRPr>
          </a:p>
        </p:txBody>
      </p:sp>
      <p:sp>
        <p:nvSpPr>
          <p:cNvPr id="205" name="Google Shape;205;p20"/>
          <p:cNvSpPr txBox="1"/>
          <p:nvPr>
            <p:ph type="title"/>
          </p:nvPr>
        </p:nvSpPr>
        <p:spPr>
          <a:xfrm>
            <a:off x="152400" y="64025"/>
            <a:ext cx="9186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4125"/>
                </a:solidFill>
              </a:rPr>
              <a:t>Interface update: Query APIs</a:t>
            </a:r>
            <a:endParaRPr b="1">
              <a:solidFill>
                <a:srgbClr val="CC4125"/>
              </a:solidFill>
            </a:endParaRPr>
          </a:p>
        </p:txBody>
      </p:sp>
      <p:sp>
        <p:nvSpPr>
          <p:cNvPr id="206" name="Google Shape;206;p20"/>
          <p:cNvSpPr txBox="1"/>
          <p:nvPr/>
        </p:nvSpPr>
        <p:spPr>
          <a:xfrm>
            <a:off x="-48322" y="1517483"/>
            <a:ext cx="892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A86E8"/>
                </a:solidFill>
              </a:rPr>
              <a:t>Tenant agnostic API’s</a:t>
            </a:r>
            <a:endParaRPr>
              <a:solidFill>
                <a:srgbClr val="4A86E8"/>
              </a:solidFill>
            </a:endParaRPr>
          </a:p>
        </p:txBody>
      </p:sp>
      <p:cxnSp>
        <p:nvCxnSpPr>
          <p:cNvPr id="207" name="Google Shape;207;p20"/>
          <p:cNvCxnSpPr/>
          <p:nvPr/>
        </p:nvCxnSpPr>
        <p:spPr>
          <a:xfrm>
            <a:off x="766650" y="2718100"/>
            <a:ext cx="2508900" cy="0"/>
          </a:xfrm>
          <a:prstGeom prst="straightConnector1">
            <a:avLst/>
          </a:prstGeom>
          <a:noFill/>
          <a:ln cap="flat" cmpd="sng" w="9525">
            <a:solidFill>
              <a:schemeClr val="dk2"/>
            </a:solidFill>
            <a:prstDash val="solid"/>
            <a:round/>
            <a:headEnd len="med" w="med" type="none"/>
            <a:tailEnd len="med" w="med" type="triangle"/>
          </a:ln>
        </p:spPr>
      </p:cxnSp>
      <p:sp>
        <p:nvSpPr>
          <p:cNvPr id="208" name="Google Shape;208;p20"/>
          <p:cNvSpPr txBox="1"/>
          <p:nvPr/>
        </p:nvSpPr>
        <p:spPr>
          <a:xfrm>
            <a:off x="1143002" y="2397517"/>
            <a:ext cx="154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Get all Tenants</a:t>
            </a:r>
            <a:endParaRPr/>
          </a:p>
        </p:txBody>
      </p:sp>
      <p:sp>
        <p:nvSpPr>
          <p:cNvPr id="209" name="Google Shape;209;p20"/>
          <p:cNvSpPr/>
          <p:nvPr/>
        </p:nvSpPr>
        <p:spPr>
          <a:xfrm>
            <a:off x="780575" y="2830550"/>
            <a:ext cx="111600" cy="390300"/>
          </a:xfrm>
          <a:prstGeom prst="curvedLeftArrow">
            <a:avLst>
              <a:gd fmla="val 25000" name="adj1"/>
              <a:gd fmla="val 39034" name="adj2"/>
              <a:gd fmla="val 25000" name="adj3"/>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10" name="Google Shape;210;p20"/>
          <p:cNvSpPr txBox="1"/>
          <p:nvPr/>
        </p:nvSpPr>
        <p:spPr>
          <a:xfrm>
            <a:off x="920902" y="2854725"/>
            <a:ext cx="377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Select tenant to perform operations</a:t>
            </a:r>
            <a:endParaRPr/>
          </a:p>
        </p:txBody>
      </p:sp>
      <p:sp>
        <p:nvSpPr>
          <p:cNvPr id="211" name="Google Shape;211;p20"/>
          <p:cNvSpPr txBox="1"/>
          <p:nvPr/>
        </p:nvSpPr>
        <p:spPr>
          <a:xfrm>
            <a:off x="6891501" y="4809900"/>
            <a:ext cx="172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Modified interfaces</a:t>
            </a:r>
            <a:endParaRPr/>
          </a:p>
        </p:txBody>
      </p:sp>
      <p:sp>
        <p:nvSpPr>
          <p:cNvPr id="212" name="Google Shape;212;p20"/>
          <p:cNvSpPr txBox="1"/>
          <p:nvPr/>
        </p:nvSpPr>
        <p:spPr>
          <a:xfrm>
            <a:off x="8572500" y="4976225"/>
            <a:ext cx="390300" cy="97500"/>
          </a:xfrm>
          <a:prstGeom prst="rect">
            <a:avLst/>
          </a:prstGeom>
          <a:solidFill>
            <a:srgbClr val="4A86E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pSp>
        <p:nvGrpSpPr>
          <p:cNvPr id="213" name="Google Shape;213;p20"/>
          <p:cNvGrpSpPr/>
          <p:nvPr/>
        </p:nvGrpSpPr>
        <p:grpSpPr>
          <a:xfrm>
            <a:off x="-1736" y="2567895"/>
            <a:ext cx="687489" cy="785051"/>
            <a:chOff x="4856017" y="772675"/>
            <a:chExt cx="1095950" cy="1238250"/>
          </a:xfrm>
        </p:grpSpPr>
        <p:pic>
          <p:nvPicPr>
            <p:cNvPr id="214" name="Google Shape;214;p20"/>
            <p:cNvPicPr preferRelativeResize="0"/>
            <p:nvPr/>
          </p:nvPicPr>
          <p:blipFill rotWithShape="1">
            <a:blip r:embed="rId3">
              <a:alphaModFix/>
            </a:blip>
            <a:srcRect b="0" l="0" r="66841" t="0"/>
            <a:stretch/>
          </p:blipFill>
          <p:spPr>
            <a:xfrm>
              <a:off x="4856017" y="772675"/>
              <a:ext cx="1095950" cy="1238250"/>
            </a:xfrm>
            <a:prstGeom prst="rect">
              <a:avLst/>
            </a:prstGeom>
            <a:noFill/>
            <a:ln>
              <a:noFill/>
            </a:ln>
          </p:spPr>
        </p:pic>
        <p:sp>
          <p:nvSpPr>
            <p:cNvPr id="215" name="Google Shape;215;p20"/>
            <p:cNvSpPr txBox="1"/>
            <p:nvPr/>
          </p:nvSpPr>
          <p:spPr>
            <a:xfrm>
              <a:off x="5014350" y="1547225"/>
              <a:ext cx="840000" cy="4611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t>Admin</a:t>
              </a:r>
              <a:endParaRPr sz="700"/>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1"/>
          <p:cNvSpPr/>
          <p:nvPr/>
        </p:nvSpPr>
        <p:spPr>
          <a:xfrm>
            <a:off x="22302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mecm-fe</a:t>
            </a:r>
            <a:endParaRPr/>
          </a:p>
        </p:txBody>
      </p:sp>
      <p:sp>
        <p:nvSpPr>
          <p:cNvPr id="221" name="Google Shape;221;p21"/>
          <p:cNvSpPr/>
          <p:nvPr/>
        </p:nvSpPr>
        <p:spPr>
          <a:xfrm>
            <a:off x="2724150"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user-mgmt</a:t>
            </a:r>
            <a:endParaRPr/>
          </a:p>
        </p:txBody>
      </p:sp>
      <p:sp>
        <p:nvSpPr>
          <p:cNvPr id="222" name="Google Shape;222;p21"/>
          <p:cNvSpPr/>
          <p:nvPr/>
        </p:nvSpPr>
        <p:spPr>
          <a:xfrm>
            <a:off x="575867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inventory</a:t>
            </a:r>
            <a:endParaRPr/>
          </a:p>
        </p:txBody>
      </p:sp>
      <p:sp>
        <p:nvSpPr>
          <p:cNvPr id="223" name="Google Shape;223;p21"/>
          <p:cNvSpPr/>
          <p:nvPr/>
        </p:nvSpPr>
        <p:spPr>
          <a:xfrm>
            <a:off x="6984369"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apm</a:t>
            </a:r>
            <a:endParaRPr/>
          </a:p>
        </p:txBody>
      </p:sp>
      <p:cxnSp>
        <p:nvCxnSpPr>
          <p:cNvPr id="224" name="Google Shape;224;p21"/>
          <p:cNvCxnSpPr/>
          <p:nvPr/>
        </p:nvCxnSpPr>
        <p:spPr>
          <a:xfrm>
            <a:off x="759725" y="1193511"/>
            <a:ext cx="0" cy="2723400"/>
          </a:xfrm>
          <a:prstGeom prst="straightConnector1">
            <a:avLst/>
          </a:prstGeom>
          <a:noFill/>
          <a:ln cap="flat" cmpd="sng" w="9525">
            <a:solidFill>
              <a:schemeClr val="dk2"/>
            </a:solidFill>
            <a:prstDash val="solid"/>
            <a:round/>
            <a:headEnd len="med" w="med" type="none"/>
            <a:tailEnd len="med" w="med" type="none"/>
          </a:ln>
        </p:spPr>
      </p:cxnSp>
      <p:cxnSp>
        <p:nvCxnSpPr>
          <p:cNvPr id="225" name="Google Shape;225;p21"/>
          <p:cNvCxnSpPr/>
          <p:nvPr/>
        </p:nvCxnSpPr>
        <p:spPr>
          <a:xfrm>
            <a:off x="3260852" y="1193511"/>
            <a:ext cx="0" cy="2723400"/>
          </a:xfrm>
          <a:prstGeom prst="straightConnector1">
            <a:avLst/>
          </a:prstGeom>
          <a:noFill/>
          <a:ln cap="flat" cmpd="sng" w="9525">
            <a:solidFill>
              <a:schemeClr val="dk2"/>
            </a:solidFill>
            <a:prstDash val="solid"/>
            <a:round/>
            <a:headEnd len="med" w="med" type="none"/>
            <a:tailEnd len="med" w="med" type="none"/>
          </a:ln>
        </p:spPr>
      </p:cxnSp>
      <p:cxnSp>
        <p:nvCxnSpPr>
          <p:cNvPr id="226" name="Google Shape;226;p21"/>
          <p:cNvCxnSpPr/>
          <p:nvPr/>
        </p:nvCxnSpPr>
        <p:spPr>
          <a:xfrm>
            <a:off x="6295380" y="1193511"/>
            <a:ext cx="0" cy="2723400"/>
          </a:xfrm>
          <a:prstGeom prst="straightConnector1">
            <a:avLst/>
          </a:prstGeom>
          <a:noFill/>
          <a:ln cap="flat" cmpd="sng" w="9525">
            <a:solidFill>
              <a:schemeClr val="dk2"/>
            </a:solidFill>
            <a:prstDash val="solid"/>
            <a:round/>
            <a:headEnd len="med" w="med" type="none"/>
            <a:tailEnd len="med" w="med" type="none"/>
          </a:ln>
        </p:spPr>
      </p:cxnSp>
      <p:cxnSp>
        <p:nvCxnSpPr>
          <p:cNvPr id="227" name="Google Shape;227;p21"/>
          <p:cNvCxnSpPr/>
          <p:nvPr/>
        </p:nvCxnSpPr>
        <p:spPr>
          <a:xfrm>
            <a:off x="7521075" y="1189475"/>
            <a:ext cx="0" cy="2723400"/>
          </a:xfrm>
          <a:prstGeom prst="straightConnector1">
            <a:avLst/>
          </a:prstGeom>
          <a:noFill/>
          <a:ln cap="flat" cmpd="sng" w="9525">
            <a:solidFill>
              <a:schemeClr val="dk2"/>
            </a:solidFill>
            <a:prstDash val="solid"/>
            <a:round/>
            <a:headEnd len="med" w="med" type="none"/>
            <a:tailEnd len="med" w="med" type="none"/>
          </a:ln>
        </p:spPr>
      </p:cxnSp>
      <p:sp>
        <p:nvSpPr>
          <p:cNvPr id="228" name="Google Shape;228;p21"/>
          <p:cNvSpPr/>
          <p:nvPr/>
        </p:nvSpPr>
        <p:spPr>
          <a:xfrm>
            <a:off x="438707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appo</a:t>
            </a:r>
            <a:endParaRPr/>
          </a:p>
        </p:txBody>
      </p:sp>
      <p:cxnSp>
        <p:nvCxnSpPr>
          <p:cNvPr id="229" name="Google Shape;229;p21"/>
          <p:cNvCxnSpPr/>
          <p:nvPr/>
        </p:nvCxnSpPr>
        <p:spPr>
          <a:xfrm>
            <a:off x="4923779" y="1193511"/>
            <a:ext cx="0" cy="2723400"/>
          </a:xfrm>
          <a:prstGeom prst="straightConnector1">
            <a:avLst/>
          </a:prstGeom>
          <a:noFill/>
          <a:ln cap="flat" cmpd="sng" w="9525">
            <a:solidFill>
              <a:schemeClr val="dk2"/>
            </a:solidFill>
            <a:prstDash val="solid"/>
            <a:round/>
            <a:headEnd len="med" w="med" type="none"/>
            <a:tailEnd len="med" w="med" type="none"/>
          </a:ln>
        </p:spPr>
      </p:cxnSp>
      <p:sp>
        <p:nvSpPr>
          <p:cNvPr id="230" name="Google Shape;230;p21"/>
          <p:cNvSpPr txBox="1"/>
          <p:nvPr/>
        </p:nvSpPr>
        <p:spPr>
          <a:xfrm>
            <a:off x="4742975" y="2778500"/>
            <a:ext cx="3666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MECM_ADMIN/MECM_TENANT/MECM_GUEST is allowed</a:t>
            </a:r>
            <a:endParaRPr>
              <a:solidFill>
                <a:srgbClr val="FF0000"/>
              </a:solidFill>
            </a:endParaRPr>
          </a:p>
        </p:txBody>
      </p:sp>
      <p:sp>
        <p:nvSpPr>
          <p:cNvPr id="231" name="Google Shape;231;p21"/>
          <p:cNvSpPr txBox="1"/>
          <p:nvPr>
            <p:ph type="title"/>
          </p:nvPr>
        </p:nvSpPr>
        <p:spPr>
          <a:xfrm>
            <a:off x="152400" y="64025"/>
            <a:ext cx="9186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n">
                <a:solidFill>
                  <a:srgbClr val="CC4125"/>
                </a:solidFill>
              </a:rPr>
              <a:t>Interface update: Query APIs</a:t>
            </a:r>
            <a:endParaRPr b="1">
              <a:solidFill>
                <a:srgbClr val="CC4125"/>
              </a:solidFill>
            </a:endParaRPr>
          </a:p>
        </p:txBody>
      </p:sp>
      <p:sp>
        <p:nvSpPr>
          <p:cNvPr id="232" name="Google Shape;232;p21"/>
          <p:cNvSpPr txBox="1"/>
          <p:nvPr/>
        </p:nvSpPr>
        <p:spPr>
          <a:xfrm>
            <a:off x="-48322" y="2127083"/>
            <a:ext cx="892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A86E8"/>
                </a:solidFill>
              </a:rPr>
              <a:t>Tenant agnostic API’s</a:t>
            </a:r>
            <a:endParaRPr>
              <a:solidFill>
                <a:srgbClr val="4A86E8"/>
              </a:solidFill>
            </a:endParaRPr>
          </a:p>
        </p:txBody>
      </p:sp>
      <p:sp>
        <p:nvSpPr>
          <p:cNvPr id="233" name="Google Shape;233;p21"/>
          <p:cNvSpPr txBox="1"/>
          <p:nvPr/>
        </p:nvSpPr>
        <p:spPr>
          <a:xfrm>
            <a:off x="6891501" y="4809900"/>
            <a:ext cx="172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Modified interfaces</a:t>
            </a:r>
            <a:endParaRPr/>
          </a:p>
        </p:txBody>
      </p:sp>
      <p:sp>
        <p:nvSpPr>
          <p:cNvPr id="234" name="Google Shape;234;p21"/>
          <p:cNvSpPr txBox="1"/>
          <p:nvPr/>
        </p:nvSpPr>
        <p:spPr>
          <a:xfrm>
            <a:off x="8572500" y="4976225"/>
            <a:ext cx="390300" cy="97500"/>
          </a:xfrm>
          <a:prstGeom prst="rect">
            <a:avLst/>
          </a:prstGeom>
          <a:solidFill>
            <a:srgbClr val="4A86E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5" name="Google Shape;235;p21"/>
          <p:cNvSpPr txBox="1"/>
          <p:nvPr/>
        </p:nvSpPr>
        <p:spPr>
          <a:xfrm>
            <a:off x="762000" y="1981200"/>
            <a:ext cx="4015500" cy="34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17">
                <a:solidFill>
                  <a:srgbClr val="4A86E8"/>
                </a:solidFill>
                <a:latin typeface="Courier New"/>
                <a:ea typeface="Courier New"/>
                <a:cs typeface="Courier New"/>
                <a:sym typeface="Courier New"/>
              </a:rPr>
              <a:t>GET /appo/v1/hosts/{host_ip}/mep_capabilities</a:t>
            </a:r>
            <a:endParaRPr/>
          </a:p>
        </p:txBody>
      </p:sp>
      <p:cxnSp>
        <p:nvCxnSpPr>
          <p:cNvPr id="236" name="Google Shape;236;p21"/>
          <p:cNvCxnSpPr/>
          <p:nvPr/>
        </p:nvCxnSpPr>
        <p:spPr>
          <a:xfrm>
            <a:off x="780575" y="2314800"/>
            <a:ext cx="4125900" cy="0"/>
          </a:xfrm>
          <a:prstGeom prst="straightConnector1">
            <a:avLst/>
          </a:prstGeom>
          <a:noFill/>
          <a:ln cap="flat" cmpd="sng" w="9525">
            <a:solidFill>
              <a:schemeClr val="dk2"/>
            </a:solidFill>
            <a:prstDash val="solid"/>
            <a:round/>
            <a:headEnd len="med" w="med" type="none"/>
            <a:tailEnd len="med" w="med" type="triangle"/>
          </a:ln>
        </p:spPr>
      </p:cxnSp>
      <p:sp>
        <p:nvSpPr>
          <p:cNvPr id="237" name="Google Shape;237;p21"/>
          <p:cNvSpPr txBox="1"/>
          <p:nvPr/>
        </p:nvSpPr>
        <p:spPr>
          <a:xfrm>
            <a:off x="762000" y="2667000"/>
            <a:ext cx="4015500" cy="34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17">
                <a:solidFill>
                  <a:srgbClr val="4A86E8"/>
                </a:solidFill>
                <a:latin typeface="Courier New"/>
                <a:ea typeface="Courier New"/>
                <a:cs typeface="Courier New"/>
                <a:sym typeface="Courier New"/>
              </a:rPr>
              <a:t>GET /appo/v1/hosts/{host_ip}/kpi</a:t>
            </a:r>
            <a:endParaRPr/>
          </a:p>
        </p:txBody>
      </p:sp>
      <p:cxnSp>
        <p:nvCxnSpPr>
          <p:cNvPr id="238" name="Google Shape;238;p21"/>
          <p:cNvCxnSpPr/>
          <p:nvPr/>
        </p:nvCxnSpPr>
        <p:spPr>
          <a:xfrm>
            <a:off x="780575" y="3000600"/>
            <a:ext cx="4125900" cy="0"/>
          </a:xfrm>
          <a:prstGeom prst="straightConnector1">
            <a:avLst/>
          </a:prstGeom>
          <a:noFill/>
          <a:ln cap="flat" cmpd="sng" w="9525">
            <a:solidFill>
              <a:schemeClr val="dk2"/>
            </a:solidFill>
            <a:prstDash val="solid"/>
            <a:round/>
            <a:headEnd len="med" w="med" type="none"/>
            <a:tailEnd len="med" w="med" type="triangle"/>
          </a:ln>
        </p:spPr>
      </p:cxnSp>
      <p:sp>
        <p:nvSpPr>
          <p:cNvPr id="239" name="Google Shape;239;p21"/>
          <p:cNvSpPr/>
          <p:nvPr/>
        </p:nvSpPr>
        <p:spPr>
          <a:xfrm>
            <a:off x="8051169"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Lcm controller</a:t>
            </a:r>
            <a:endParaRPr/>
          </a:p>
        </p:txBody>
      </p:sp>
      <p:cxnSp>
        <p:nvCxnSpPr>
          <p:cNvPr id="240" name="Google Shape;240;p21"/>
          <p:cNvCxnSpPr/>
          <p:nvPr/>
        </p:nvCxnSpPr>
        <p:spPr>
          <a:xfrm>
            <a:off x="8664075" y="1189475"/>
            <a:ext cx="0" cy="2723400"/>
          </a:xfrm>
          <a:prstGeom prst="straightConnector1">
            <a:avLst/>
          </a:prstGeom>
          <a:noFill/>
          <a:ln cap="flat" cmpd="sng" w="9525">
            <a:solidFill>
              <a:schemeClr val="dk2"/>
            </a:solidFill>
            <a:prstDash val="solid"/>
            <a:round/>
            <a:headEnd len="med" w="med" type="none"/>
            <a:tailEnd len="med" w="med" type="none"/>
          </a:ln>
        </p:spPr>
      </p:cxnSp>
      <p:cxnSp>
        <p:nvCxnSpPr>
          <p:cNvPr id="241" name="Google Shape;241;p21"/>
          <p:cNvCxnSpPr/>
          <p:nvPr/>
        </p:nvCxnSpPr>
        <p:spPr>
          <a:xfrm>
            <a:off x="4962300" y="3576750"/>
            <a:ext cx="3679800" cy="0"/>
          </a:xfrm>
          <a:prstGeom prst="straightConnector1">
            <a:avLst/>
          </a:prstGeom>
          <a:noFill/>
          <a:ln cap="flat" cmpd="sng" w="9525">
            <a:solidFill>
              <a:schemeClr val="dk2"/>
            </a:solidFill>
            <a:prstDash val="solid"/>
            <a:round/>
            <a:headEnd len="med" w="med" type="none"/>
            <a:tailEnd len="med" w="med" type="triangle"/>
          </a:ln>
        </p:spPr>
      </p:cxnSp>
      <p:sp>
        <p:nvSpPr>
          <p:cNvPr id="242" name="Google Shape;242;p21"/>
          <p:cNvSpPr txBox="1"/>
          <p:nvPr/>
        </p:nvSpPr>
        <p:spPr>
          <a:xfrm>
            <a:off x="4952275" y="1835700"/>
            <a:ext cx="3666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MECM_ADMIN/MECM_TENANT/MECM_GUEST is allowed</a:t>
            </a:r>
            <a:endParaRPr>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