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7"/>
  </p:notesMasterIdLst>
  <p:handoutMasterIdLst>
    <p:handoutMasterId r:id="rId18"/>
  </p:handoutMasterIdLst>
  <p:sldIdLst>
    <p:sldId id="283" r:id="rId5"/>
    <p:sldId id="295" r:id="rId6"/>
    <p:sldId id="294" r:id="rId7"/>
    <p:sldId id="288" r:id="rId8"/>
    <p:sldId id="289" r:id="rId9"/>
    <p:sldId id="296" r:id="rId10"/>
    <p:sldId id="297" r:id="rId11"/>
    <p:sldId id="299" r:id="rId12"/>
    <p:sldId id="300" r:id="rId13"/>
    <p:sldId id="301" r:id="rId14"/>
    <p:sldId id="298" r:id="rId15"/>
    <p:sldId id="280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  <p14:sldId id="295"/>
          </p14:sldIdLst>
        </p14:section>
        <p14:section name="章节页" id="{FD05EE94-C931-8C4B-83A2-004B32AA1207}">
          <p14:sldIdLst>
            <p14:sldId id="294"/>
            <p14:sldId id="288"/>
            <p14:sldId id="289"/>
            <p14:sldId id="296"/>
            <p14:sldId id="297"/>
            <p14:sldId id="299"/>
            <p14:sldId id="300"/>
            <p14:sldId id="301"/>
            <p14:sldId id="298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1119" autoAdjust="0"/>
  </p:normalViewPr>
  <p:slideViewPr>
    <p:cSldViewPr snapToGrid="0" snapToObjects="1">
      <p:cViewPr>
        <p:scale>
          <a:sx n="100" d="100"/>
          <a:sy n="100" d="100"/>
        </p:scale>
        <p:origin x="924" y="210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3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8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原来</a:t>
            </a:r>
            <a:r>
              <a:rPr lang="en-US" altLang="zh-CN" dirty="0" err="1" smtClean="0"/>
              <a:t>mechost</a:t>
            </a:r>
            <a:r>
              <a:rPr lang="zh-CN" altLang="en-US" dirty="0" smtClean="0"/>
              <a:t>的主键是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现在</a:t>
            </a:r>
            <a:r>
              <a:rPr lang="en-US" altLang="zh-CN" dirty="0" err="1" smtClean="0"/>
              <a:t>edgeNode</a:t>
            </a:r>
            <a:r>
              <a:rPr lang="zh-CN" altLang="en-US" dirty="0" smtClean="0"/>
              <a:t>的主键是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了，因此相关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需要修改，具体的修改下周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6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744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75196" y="1459804"/>
            <a:ext cx="8664104" cy="690255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EdgeNode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enhancemenet</a:t>
            </a:r>
            <a:r>
              <a:rPr lang="en-US" altLang="zh-CN" sz="2800" dirty="0" smtClean="0"/>
              <a:t> requirement analysis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1089" y="801965"/>
            <a:ext cx="9683931" cy="4815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486314" y="50836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/>
              <a:t>Api</a:t>
            </a:r>
            <a:r>
              <a:rPr lang="en-US" altLang="zh-CN" sz="2800" dirty="0" smtClean="0"/>
              <a:t> analysis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4781"/>
              </p:ext>
            </p:extLst>
          </p:nvPr>
        </p:nvGraphicFramePr>
        <p:xfrm>
          <a:off x="742950" y="548640"/>
          <a:ext cx="10467975" cy="63093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47609"/>
                <a:gridCol w="2098931"/>
                <a:gridCol w="3200391"/>
                <a:gridCol w="2521044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URI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</a:tr>
              <a:tr h="5896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5943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edgeNodes</a:t>
                      </a: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advancedSearch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5943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Advanced search of </a:t>
                      </a:r>
                      <a:r>
                        <a:rPr lang="en-US" sz="140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edgNodes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"region": "</a:t>
                      </a: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北京市昌平区回龙观街道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"position":"10001,10000,12000";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applcmType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":"local";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repoType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":"remote";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"ip":"0.0.0.1";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"port":"32081"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"repo":{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"ip":"0.0.0.2";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type":"edge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"vim":{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"type":"k8s";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"ip":"0.0.0.3";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"id":"*****";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"region": "</a:t>
                      </a: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北京市昌平区回龙观街道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"position":"10001,10000,12000";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"address":"****</a:t>
                      </a: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楼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applcmType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":"local";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repoType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":"remote";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mepStatus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":"deployed";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status":"normal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"ip":"0.0.0.1";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"port":"32081"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"repo":{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type":"edge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"vim":[{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"type":"k8s";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"ip":"0.0.0.3";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 File: 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configFile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},{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openstack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"ip":"0.0.0.4";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}]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4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6314" y="554315"/>
            <a:ext cx="9683931" cy="4815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486314" y="0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800" dirty="0"/>
              <a:t>Security Design Compliance Test Template</a:t>
            </a: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68886"/>
              </p:ext>
            </p:extLst>
          </p:nvPr>
        </p:nvGraphicFramePr>
        <p:xfrm>
          <a:off x="861851" y="1139206"/>
          <a:ext cx="8932856" cy="54102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62940"/>
                <a:gridCol w="67699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Content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Related Information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Security design rule ID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 1.1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1.2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1.3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2.1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3.1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3.2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8.1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9.2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altLang="zh-CN" sz="1400" kern="100" dirty="0" smtClean="0">
                          <a:effectLst/>
                        </a:rPr>
                        <a:t>9.3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Implementation </a:t>
                      </a:r>
                      <a:r>
                        <a:rPr lang="en-US" sz="1400" kern="100" dirty="0">
                          <a:effectLst/>
                        </a:rPr>
                        <a:t>details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encryption storage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authentication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validation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description of </a:t>
                      </a: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resultful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en-US" altLang="zh-CN" sz="14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without sensitive information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Related APIs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 /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edgeNodes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edgeNodeId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  /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edgeNodes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edgeNodeId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  /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edgeNodes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 /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edgeNodes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edgeNodeId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edgeNodes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advancedSearch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Example API payload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Related files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in inventory(</a:t>
                      </a:r>
                      <a:r>
                        <a:rPr lang="en-US" altLang="zh-CN" sz="14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esr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service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Related GUI URLs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https://daily.mecm.edgegallery.org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testing steps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GUI input example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Additional Info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NA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119495"/>
            <a:ext cx="6559809" cy="69025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Requirem</a:t>
            </a:r>
            <a:r>
              <a:rPr lang="en-US" altLang="zh-CN" sz="2800" dirty="0" smtClean="0"/>
              <a:t>ent description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898996" y="2182507"/>
            <a:ext cx="106803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Deleting the </a:t>
            </a:r>
            <a:r>
              <a:rPr lang="en-US" altLang="zh-CN" dirty="0" err="1" smtClean="0"/>
              <a:t>AppLCM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EdgeNode</a:t>
            </a:r>
            <a:r>
              <a:rPr lang="en-US" altLang="zh-CN" dirty="0" smtClean="0"/>
              <a:t> in the Systems menu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2. Edge Nodes menu is modified to Edge Nodes Management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In the edge node management, </a:t>
            </a:r>
            <a:r>
              <a:rPr lang="en-US" altLang="zh-CN" dirty="0" err="1" smtClean="0"/>
              <a:t>applcm,vim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repo are managed as the attributes of edge nodes.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smtClean="0"/>
              <a:t>Deleting or modifying </a:t>
            </a:r>
            <a:r>
              <a:rPr lang="en-US" altLang="zh-CN" dirty="0" err="1"/>
              <a:t>applcm</a:t>
            </a:r>
            <a:r>
              <a:rPr lang="en-US" altLang="zh-CN" dirty="0"/>
              <a:t>, vim and </a:t>
            </a:r>
            <a:r>
              <a:rPr lang="en-US" altLang="zh-CN" dirty="0"/>
              <a:t>repo are all completed by deleting or modifying edge nodes.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en-US" altLang="zh-CN" dirty="0" smtClean="0"/>
              <a:t>Providing </a:t>
            </a:r>
            <a:r>
              <a:rPr lang="en-US" altLang="zh-CN" dirty="0"/>
              <a:t>advanced search </a:t>
            </a:r>
            <a:r>
              <a:rPr lang="en-US" altLang="zh-CN" dirty="0" smtClean="0"/>
              <a:t>by </a:t>
            </a:r>
            <a:r>
              <a:rPr lang="en-US" altLang="zh-CN" dirty="0"/>
              <a:t>filtering edge node attribute, </a:t>
            </a:r>
            <a:r>
              <a:rPr lang="en-US" altLang="zh-CN" dirty="0" err="1"/>
              <a:t>applcm</a:t>
            </a:r>
            <a:r>
              <a:rPr lang="en-US" altLang="zh-CN" dirty="0"/>
              <a:t> attribute, VIM attribute and </a:t>
            </a:r>
            <a:r>
              <a:rPr lang="en-US" altLang="zh-CN" dirty="0" smtClean="0"/>
              <a:t>repo attribute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05" y="66675"/>
            <a:ext cx="4695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989" y="978185"/>
            <a:ext cx="9683931" cy="4815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" name="文本框 5"/>
          <p:cNvSpPr txBox="1"/>
          <p:nvPr/>
        </p:nvSpPr>
        <p:spPr>
          <a:xfrm>
            <a:off x="8009704" y="1019802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70565" y="991284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region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89313" y="953582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 node name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20158" y="1166725"/>
            <a:ext cx="949234" cy="2119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82888" y="1196091"/>
            <a:ext cx="949234" cy="2119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43998" y="1247080"/>
            <a:ext cx="949234" cy="2119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89313" y="1361515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754" y="1814460"/>
            <a:ext cx="3753395" cy="1416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72487" y="1708514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Local </a:t>
            </a:r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72487" y="1881738"/>
            <a:ext cx="12235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57451" y="1935096"/>
            <a:ext cx="1223559" cy="44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port: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79768" y="2159988"/>
            <a:ext cx="733690" cy="142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987437" y="2183569"/>
            <a:ext cx="733690" cy="142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76841" y="2460697"/>
            <a:ext cx="12235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 </a:t>
            </a:r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0886" y="2720806"/>
            <a:ext cx="954671" cy="1577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941454" y="2103279"/>
            <a:ext cx="12235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name: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83039" y="2379836"/>
            <a:ext cx="733690" cy="142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合并 12"/>
          <p:cNvSpPr/>
          <p:nvPr/>
        </p:nvSpPr>
        <p:spPr>
          <a:xfrm>
            <a:off x="4016288" y="2720806"/>
            <a:ext cx="161107" cy="157711"/>
          </a:xfrm>
          <a:prstGeom prst="flowChartMer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1759131" y="1972689"/>
            <a:ext cx="104503" cy="91242"/>
          </a:xfrm>
          <a:prstGeom prst="flowChartConnector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联系 54"/>
          <p:cNvSpPr/>
          <p:nvPr/>
        </p:nvSpPr>
        <p:spPr>
          <a:xfrm>
            <a:off x="1789608" y="2734683"/>
            <a:ext cx="104503" cy="91242"/>
          </a:xfrm>
          <a:prstGeom prst="flowChartConnector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669947" y="1649698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26789" y="1827518"/>
            <a:ext cx="3753395" cy="1416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296303" y="1383280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 </a:t>
            </a: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09116" y="1733702"/>
            <a:ext cx="1223559" cy="44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Local repo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562458" y="2481200"/>
            <a:ext cx="12235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 repo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20270" y="1927595"/>
            <a:ext cx="1223559" cy="44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63750" y="2206121"/>
            <a:ext cx="733690" cy="142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203486" y="1975685"/>
            <a:ext cx="12235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port: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667770" y="2226734"/>
            <a:ext cx="733690" cy="142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63400" y="2726791"/>
            <a:ext cx="954671" cy="1577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合并 70"/>
          <p:cNvSpPr/>
          <p:nvPr/>
        </p:nvSpPr>
        <p:spPr>
          <a:xfrm>
            <a:off x="8336813" y="2727100"/>
            <a:ext cx="161107" cy="157711"/>
          </a:xfrm>
          <a:prstGeom prst="flowChartMer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联系 71"/>
          <p:cNvSpPr/>
          <p:nvPr/>
        </p:nvSpPr>
        <p:spPr>
          <a:xfrm>
            <a:off x="6373580" y="2008738"/>
            <a:ext cx="104503" cy="91242"/>
          </a:xfrm>
          <a:prstGeom prst="flowChartConnector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联系 72"/>
          <p:cNvSpPr/>
          <p:nvPr/>
        </p:nvSpPr>
        <p:spPr>
          <a:xfrm>
            <a:off x="6421477" y="2755512"/>
            <a:ext cx="104503" cy="91242"/>
          </a:xfrm>
          <a:prstGeom prst="flowChartConnector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712303" y="3901515"/>
            <a:ext cx="3753395" cy="1416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589312" y="3371685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VIM list </a:t>
            </a: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97222" y="3882465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72291" y="3882979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openstack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775165" y="3890570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endParaRPr lang="zh-CN" altLang="en-US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流程图: 联系 79"/>
          <p:cNvSpPr/>
          <p:nvPr/>
        </p:nvSpPr>
        <p:spPr>
          <a:xfrm>
            <a:off x="2490648" y="4158883"/>
            <a:ext cx="104503" cy="91242"/>
          </a:xfrm>
          <a:prstGeom prst="flowChartConnector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联系 80"/>
          <p:cNvSpPr/>
          <p:nvPr/>
        </p:nvSpPr>
        <p:spPr>
          <a:xfrm>
            <a:off x="3689163" y="4166196"/>
            <a:ext cx="104503" cy="91242"/>
          </a:xfrm>
          <a:prstGeom prst="flowChartConnector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815735" y="4333753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84" name="文本框 76"/>
          <p:cNvSpPr txBox="1"/>
          <p:nvPr/>
        </p:nvSpPr>
        <p:spPr>
          <a:xfrm>
            <a:off x="1779818" y="4688211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40"/>
              </a:lnSpc>
            </a:pP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sz="11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onfig</a:t>
            </a:r>
            <a:r>
              <a:rPr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file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85" name="矩形 84"/>
          <p:cNvSpPr/>
          <p:nvPr/>
        </p:nvSpPr>
        <p:spPr>
          <a:xfrm>
            <a:off x="2292539" y="4539404"/>
            <a:ext cx="949234" cy="2119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155086" y="4555764"/>
            <a:ext cx="949234" cy="2119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4918705" y="3941706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6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endParaRPr lang="zh-CN" altLang="en-US" sz="3600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78083" y="2148903"/>
            <a:ext cx="12235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name: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62650" y="2410712"/>
            <a:ext cx="733690" cy="142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76"/>
          <p:cNvSpPr txBox="1"/>
          <p:nvPr/>
        </p:nvSpPr>
        <p:spPr>
          <a:xfrm>
            <a:off x="3630927" y="4316297"/>
            <a:ext cx="22903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40"/>
              </a:lnSpc>
            </a:pP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16" name="矩形 15"/>
          <p:cNvSpPr/>
          <p:nvPr/>
        </p:nvSpPr>
        <p:spPr>
          <a:xfrm>
            <a:off x="2698908" y="4883326"/>
            <a:ext cx="667841" cy="274592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15124" y="4747998"/>
            <a:ext cx="47733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1172094" y="173142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440"/>
              </a:lnSpc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 analysis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5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255" y="301285"/>
            <a:ext cx="1163287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Because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vim and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 are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 displayed in the management list of edge nodes, it is necessary to have advanced search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helping user easier to find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corresponding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or VIM or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703" y="1845282"/>
            <a:ext cx="5788747" cy="4249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93801" y="1864395"/>
            <a:ext cx="1073649" cy="18998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r>
              <a:rPr lang="en-US" altLang="zh-CN" sz="1000" dirty="0" smtClean="0"/>
              <a:t>dvanced search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716998" y="2328547"/>
            <a:ext cx="4821959" cy="5198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8151" y="1886440"/>
            <a:ext cx="158729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EdgeNode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attributes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6998" y="3201074"/>
            <a:ext cx="4821959" cy="5198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3315" y="2792321"/>
            <a:ext cx="1465466" cy="449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 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attributes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6997" y="4024672"/>
            <a:ext cx="4821959" cy="5198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6034" y="3620352"/>
            <a:ext cx="122982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VIM attributes 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8151" y="4853006"/>
            <a:ext cx="4821959" cy="5198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3315" y="4439977"/>
            <a:ext cx="1298753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 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attributes 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93977" y="3947818"/>
            <a:ext cx="5232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389255" algn="l"/>
              </a:tabLs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EdgeNode.city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EdgeNode.name, 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EdgeNode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status,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AppLCM.ip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Repo.ip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VIM.ip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89255" algn="l"/>
              </a:tabLs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EdgeNode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inner join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AppLCM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EdgeNode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dirty="0" err="1"/>
              <a:t>applcmId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AppLCM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89255" algn="l"/>
              </a:tabLs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inner join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Repo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on 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EdgeNode.repoId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Repo.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89255" algn="l"/>
              </a:tabLs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inner join VIM on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EdgeNode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id=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VIM. </a:t>
            </a:r>
            <a:r>
              <a:rPr lang="en-US" altLang="zh-CN" dirty="0" err="1"/>
              <a:t>edgeNodeId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标题 8"/>
          <p:cNvSpPr txBox="1">
            <a:spLocks/>
          </p:cNvSpPr>
          <p:nvPr/>
        </p:nvSpPr>
        <p:spPr>
          <a:xfrm>
            <a:off x="396989" y="204003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440"/>
              </a:lnSpc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 analysis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7950" y="5664044"/>
            <a:ext cx="962025" cy="3176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19400" y="5509621"/>
            <a:ext cx="9525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search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9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2152" y="802572"/>
            <a:ext cx="96725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EdgeNode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70731" y="871636"/>
            <a:ext cx="96725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70731" y="3669903"/>
            <a:ext cx="96725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1677" y="3589760"/>
            <a:ext cx="96725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VIM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ts val="3440"/>
              </a:lnSpc>
              <a:buFont typeface="Wingdings" panose="05000000000000000000" pitchFamily="2" charset="2"/>
              <a:buChar char="ü"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05896"/>
              </p:ext>
            </p:extLst>
          </p:nvPr>
        </p:nvGraphicFramePr>
        <p:xfrm>
          <a:off x="6802220" y="1428390"/>
          <a:ext cx="5267960" cy="8001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755775"/>
                <a:gridCol w="1755775"/>
                <a:gridCol w="175641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变量名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随机生成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Applcm</a:t>
                      </a:r>
                      <a:r>
                        <a:rPr lang="zh-CN" sz="105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port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40756"/>
              </p:ext>
            </p:extLst>
          </p:nvPr>
        </p:nvGraphicFramePr>
        <p:xfrm>
          <a:off x="6810094" y="4223887"/>
          <a:ext cx="5267960" cy="144018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755775"/>
                <a:gridCol w="1755775"/>
                <a:gridCol w="175641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变量名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随机生成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仓库名称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user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N</a:t>
                      </a:r>
                      <a:r>
                        <a:rPr lang="en-US" sz="1050" kern="100" dirty="0" err="1" smtClean="0">
                          <a:effectLst/>
                        </a:rPr>
                        <a:t>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密码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type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中心仓库</a:t>
                      </a:r>
                      <a:r>
                        <a:rPr lang="en-US" sz="1050" kern="100" dirty="0">
                          <a:effectLst/>
                        </a:rPr>
                        <a:t>core</a:t>
                      </a:r>
                      <a:r>
                        <a:rPr lang="zh-CN" sz="1050" kern="100" dirty="0">
                          <a:effectLst/>
                        </a:rPr>
                        <a:t>（只有一个）或者边缘仓库</a:t>
                      </a:r>
                      <a:r>
                        <a:rPr lang="en-US" sz="1050" kern="100" dirty="0">
                          <a:effectLst/>
                        </a:rPr>
                        <a:t>edge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13181"/>
              </p:ext>
            </p:extLst>
          </p:nvPr>
        </p:nvGraphicFramePr>
        <p:xfrm>
          <a:off x="252152" y="4223887"/>
          <a:ext cx="5845810" cy="144018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755775"/>
                <a:gridCol w="1755775"/>
                <a:gridCol w="23342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变量名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随机生成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type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r>
                        <a:rPr lang="en-US" sz="1050" kern="100">
                          <a:effectLst/>
                        </a:rPr>
                        <a:t>k8s</a:t>
                      </a:r>
                      <a:r>
                        <a:rPr lang="zh-CN" sz="1050" kern="100">
                          <a:effectLst/>
                        </a:rPr>
                        <a:t>还是</a:t>
                      </a:r>
                      <a:r>
                        <a:rPr lang="en-US" sz="1050" kern="100">
                          <a:effectLst/>
                        </a:rPr>
                        <a:t>openstack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type</a:t>
                      </a:r>
                      <a:r>
                        <a:rPr lang="zh-CN" sz="1050" kern="100">
                          <a:effectLst/>
                        </a:rPr>
                        <a:t>是</a:t>
                      </a:r>
                      <a:r>
                        <a:rPr lang="en-US" sz="1050" kern="100">
                          <a:effectLst/>
                        </a:rPr>
                        <a:t>openstack </a:t>
                      </a:r>
                      <a:r>
                        <a:rPr lang="zh-CN" sz="1050" kern="100">
                          <a:effectLst/>
                        </a:rPr>
                        <a:t>有效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type</a:t>
                      </a:r>
                      <a:r>
                        <a:rPr lang="zh-CN" sz="1050" kern="100">
                          <a:effectLst/>
                        </a:rPr>
                        <a:t>是</a:t>
                      </a:r>
                      <a:r>
                        <a:rPr lang="en-US" sz="1050" kern="100">
                          <a:effectLst/>
                        </a:rPr>
                        <a:t>openstack </a:t>
                      </a:r>
                      <a:r>
                        <a:rPr lang="zh-CN" sz="1050" kern="100">
                          <a:effectLst/>
                        </a:rPr>
                        <a:t>有效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edgeNodeId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与</a:t>
                      </a:r>
                      <a:r>
                        <a:rPr lang="en-US" sz="1050" kern="100">
                          <a:effectLst/>
                        </a:rPr>
                        <a:t>edgeDC</a:t>
                      </a:r>
                      <a:r>
                        <a:rPr lang="zh-CN" sz="1050" kern="100">
                          <a:effectLst/>
                        </a:rPr>
                        <a:t>能关联起来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configFile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Ks8</a:t>
                      </a:r>
                      <a:r>
                        <a:rPr lang="zh-CN" sz="1050" kern="100" dirty="0">
                          <a:effectLst/>
                        </a:rPr>
                        <a:t>的配置信息，</a:t>
                      </a:r>
                      <a:r>
                        <a:rPr lang="en-US" sz="1050" kern="100" dirty="0">
                          <a:effectLst/>
                        </a:rPr>
                        <a:t>type</a:t>
                      </a:r>
                      <a:r>
                        <a:rPr lang="zh-CN" sz="1050" kern="100" dirty="0">
                          <a:effectLst/>
                        </a:rPr>
                        <a:t>是</a:t>
                      </a:r>
                      <a:r>
                        <a:rPr lang="en-US" sz="1050" kern="100" dirty="0">
                          <a:effectLst/>
                        </a:rPr>
                        <a:t>k8s</a:t>
                      </a:r>
                      <a:r>
                        <a:rPr lang="zh-CN" sz="1050" kern="100" dirty="0">
                          <a:effectLst/>
                        </a:rPr>
                        <a:t>有效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56513"/>
              </p:ext>
            </p:extLst>
          </p:nvPr>
        </p:nvGraphicFramePr>
        <p:xfrm>
          <a:off x="296056" y="1369687"/>
          <a:ext cx="6115685" cy="20802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755775"/>
                <a:gridCol w="1755775"/>
                <a:gridCol w="260413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变量名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自动生成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边缘名称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region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地理地址（省市区）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position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位置的坐标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address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详细地址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mepStatus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mep</a:t>
                      </a:r>
                      <a:r>
                        <a:rPr lang="zh-CN" sz="1050" kern="100">
                          <a:effectLst/>
                        </a:rPr>
                        <a:t>的状态未部署、已部署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status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脱管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部分脱管（预留）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正常（只看</a:t>
                      </a:r>
                      <a:r>
                        <a:rPr lang="en-US" sz="1050" kern="100">
                          <a:effectLst/>
                        </a:rPr>
                        <a:t>applcm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appo</a:t>
                      </a:r>
                      <a:r>
                        <a:rPr lang="zh-CN" sz="1050" kern="100">
                          <a:effectLst/>
                        </a:rPr>
                        <a:t>是否通，健康检查是否通）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applcmType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自有的</a:t>
                      </a:r>
                      <a:r>
                        <a:rPr lang="en-US" sz="1050" kern="100">
                          <a:effectLst/>
                        </a:rPr>
                        <a:t>own/</a:t>
                      </a:r>
                      <a:r>
                        <a:rPr lang="zh-CN" sz="1050" kern="100">
                          <a:effectLst/>
                        </a:rPr>
                        <a:t>指定的</a:t>
                      </a:r>
                      <a:r>
                        <a:rPr lang="en-US" sz="1050" kern="100">
                          <a:effectLst/>
                        </a:rPr>
                        <a:t>others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applcmId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关联的</a:t>
                      </a:r>
                      <a:r>
                        <a:rPr lang="en-US" sz="1050" kern="100">
                          <a:effectLst/>
                        </a:rPr>
                        <a:t>applcm</a:t>
                      </a:r>
                      <a:r>
                        <a:rPr lang="zh-CN" sz="1050" kern="100">
                          <a:effectLst/>
                        </a:rPr>
                        <a:t>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repoType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自有的</a:t>
                      </a:r>
                      <a:r>
                        <a:rPr lang="en-US" sz="1050" kern="100">
                          <a:effectLst/>
                        </a:rPr>
                        <a:t>own/</a:t>
                      </a:r>
                      <a:r>
                        <a:rPr lang="zh-CN" sz="1050" kern="100">
                          <a:effectLst/>
                        </a:rPr>
                        <a:t>指定的</a:t>
                      </a:r>
                      <a:r>
                        <a:rPr lang="en-US" sz="1050" kern="100">
                          <a:effectLst/>
                        </a:rPr>
                        <a:t>others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repoId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关联的仓库的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标题 8"/>
          <p:cNvSpPr txBox="1">
            <a:spLocks/>
          </p:cNvSpPr>
          <p:nvPr/>
        </p:nvSpPr>
        <p:spPr>
          <a:xfrm>
            <a:off x="252152" y="144307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440"/>
              </a:lnSpc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DB table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4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6314" y="554315"/>
            <a:ext cx="9683931" cy="4815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579092" y="0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 smtClean="0"/>
              <a:t>Api</a:t>
            </a:r>
            <a:r>
              <a:rPr lang="en-US" altLang="zh-CN" sz="2800" dirty="0" smtClean="0"/>
              <a:t> analysis</a:t>
            </a: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4670"/>
              </p:ext>
            </p:extLst>
          </p:nvPr>
        </p:nvGraphicFramePr>
        <p:xfrm>
          <a:off x="685799" y="657224"/>
          <a:ext cx="10725149" cy="610298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712655"/>
                <a:gridCol w="2150497"/>
                <a:gridCol w="3279017"/>
                <a:gridCol w="2582980"/>
              </a:tblGrid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URI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</a:tr>
              <a:tr h="5889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/</a:t>
                      </a:r>
                      <a:r>
                        <a:rPr lang="en-US" sz="1400" b="0" kern="100" dirty="0" err="1">
                          <a:effectLst/>
                        </a:rPr>
                        <a:t>edgeNode</a:t>
                      </a:r>
                      <a:endParaRPr lang="zh-CN" sz="140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post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Create an edge node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{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"name":"</a:t>
                      </a:r>
                      <a:r>
                        <a:rPr lang="en-US" sz="1100" kern="100" dirty="0" err="1">
                          <a:effectLst/>
                        </a:rPr>
                        <a:t>edgeNodeName</a:t>
                      </a:r>
                      <a:r>
                        <a:rPr lang="en-US" sz="1100" kern="100" dirty="0">
                          <a:effectLst/>
                        </a:rPr>
                        <a:t>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"region": "</a:t>
                      </a:r>
                      <a:r>
                        <a:rPr lang="zh-CN" sz="1100" kern="100" dirty="0">
                          <a:effectLst/>
                        </a:rPr>
                        <a:t>北京市昌平区回龙观街道</a:t>
                      </a:r>
                      <a:r>
                        <a:rPr lang="en-US" sz="1100" kern="100" dirty="0">
                          <a:effectLst/>
                        </a:rPr>
                        <a:t>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"position":"10001,10000,12000";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"address":"****</a:t>
                      </a:r>
                      <a:r>
                        <a:rPr lang="zh-CN" sz="1100" kern="100" dirty="0">
                          <a:effectLst/>
                        </a:rPr>
                        <a:t>楼</a:t>
                      </a:r>
                      <a:r>
                        <a:rPr lang="en-US" sz="1100" kern="100" dirty="0">
                          <a:effectLst/>
                        </a:rPr>
                        <a:t>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</a:t>
                      </a:r>
                      <a:r>
                        <a:rPr lang="en-US" sz="1100" kern="100" dirty="0" err="1">
                          <a:effectLst/>
                        </a:rPr>
                        <a:t>applcmType</a:t>
                      </a:r>
                      <a:r>
                        <a:rPr lang="en-US" sz="1100" kern="100" dirty="0">
                          <a:effectLst/>
                        </a:rPr>
                        <a:t>":"local";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</a:t>
                      </a:r>
                      <a:r>
                        <a:rPr lang="en-US" sz="1100" kern="100" dirty="0" err="1">
                          <a:effectLst/>
                        </a:rPr>
                        <a:t>repoType</a:t>
                      </a:r>
                      <a:r>
                        <a:rPr lang="en-US" sz="1100" kern="100" dirty="0">
                          <a:effectLst/>
                        </a:rPr>
                        <a:t>":"remote";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</a:t>
                      </a:r>
                      <a:r>
                        <a:rPr lang="en-US" sz="1100" kern="100" dirty="0" err="1">
                          <a:effectLst/>
                        </a:rPr>
                        <a:t>appLCM</a:t>
                      </a:r>
                      <a:r>
                        <a:rPr lang="en-US" sz="1100" kern="100" dirty="0">
                          <a:effectLst/>
                        </a:rPr>
                        <a:t>":{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    "id":"***"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    "name":"</a:t>
                      </a:r>
                      <a:r>
                        <a:rPr lang="en-US" sz="1100" kern="100" dirty="0" err="1">
                          <a:effectLst/>
                        </a:rPr>
                        <a:t>applcmName</a:t>
                      </a:r>
                      <a:r>
                        <a:rPr lang="en-US" sz="1100" kern="100" dirty="0" smtClean="0">
                          <a:effectLst/>
                        </a:rPr>
                        <a:t>";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baseline="0" dirty="0" smtClean="0">
                          <a:effectLst/>
                        </a:rPr>
                        <a:t>       </a:t>
                      </a:r>
                      <a:r>
                        <a:rPr lang="en-US" sz="1100" kern="100" dirty="0" smtClean="0">
                          <a:effectLst/>
                        </a:rPr>
                        <a:t>"</a:t>
                      </a:r>
                      <a:r>
                        <a:rPr lang="en-US" sz="1100" kern="100" dirty="0">
                          <a:effectLst/>
                        </a:rPr>
                        <a:t>ip":"0.0.0.1";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baseline="0" dirty="0" smtClean="0">
                          <a:effectLst/>
                        </a:rPr>
                        <a:t>      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"port":"32081"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}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"repo":{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    "id":"***"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    "name":"</a:t>
                      </a:r>
                      <a:r>
                        <a:rPr lang="en-US" sz="1100" kern="100" dirty="0" err="1">
                          <a:effectLst/>
                        </a:rPr>
                        <a:t>repoName</a:t>
                      </a:r>
                      <a:r>
                        <a:rPr lang="en-US" sz="1100" kern="100" dirty="0">
                          <a:effectLst/>
                        </a:rPr>
                        <a:t>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baseline="0" dirty="0" smtClean="0">
                          <a:effectLst/>
                        </a:rPr>
                        <a:t>       </a:t>
                      </a:r>
                      <a:r>
                        <a:rPr lang="en-US" sz="1100" kern="100" dirty="0" smtClean="0">
                          <a:effectLst/>
                        </a:rPr>
                        <a:t>"</a:t>
                      </a:r>
                      <a:r>
                        <a:rPr lang="en-US" sz="1100" kern="100" dirty="0" err="1">
                          <a:effectLst/>
                        </a:rPr>
                        <a:t>ip</a:t>
                      </a:r>
                      <a:r>
                        <a:rPr lang="en-US" sz="1100" kern="100" dirty="0">
                          <a:effectLst/>
                        </a:rPr>
                        <a:t>":"";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baseline="0" dirty="0" smtClean="0">
                          <a:effectLst/>
                        </a:rPr>
                        <a:t>       </a:t>
                      </a:r>
                      <a:r>
                        <a:rPr lang="en-US" sz="1100" kern="100" dirty="0" smtClean="0">
                          <a:effectLst/>
                        </a:rPr>
                        <a:t>"</a:t>
                      </a:r>
                      <a:r>
                        <a:rPr lang="en-US" sz="1100" kern="100" dirty="0">
                          <a:effectLst/>
                        </a:rPr>
                        <a:t>port":"";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baseline="0" dirty="0" smtClean="0">
                          <a:effectLst/>
                        </a:rPr>
                        <a:t>        </a:t>
                      </a:r>
                      <a:r>
                        <a:rPr lang="en-US" sz="1100" kern="100" dirty="0" smtClean="0">
                          <a:effectLst/>
                        </a:rPr>
                        <a:t>"</a:t>
                      </a:r>
                      <a:r>
                        <a:rPr lang="en-US" sz="1100" kern="100" dirty="0" err="1">
                          <a:effectLst/>
                        </a:rPr>
                        <a:t>userName</a:t>
                      </a:r>
                      <a:r>
                        <a:rPr lang="en-US" sz="1100" kern="100" dirty="0">
                          <a:effectLst/>
                        </a:rPr>
                        <a:t>":"admin";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baseline="0" dirty="0" smtClean="0">
                          <a:effectLst/>
                        </a:rPr>
                        <a:t>       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"password":"****";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baseline="0" dirty="0" smtClean="0">
                          <a:effectLst/>
                        </a:rPr>
                        <a:t>        </a:t>
                      </a:r>
                      <a:r>
                        <a:rPr lang="en-US" sz="1100" kern="100" dirty="0" smtClean="0">
                          <a:effectLst/>
                        </a:rPr>
                        <a:t>"</a:t>
                      </a:r>
                      <a:r>
                        <a:rPr lang="en-US" sz="1100" kern="100" dirty="0" err="1">
                          <a:effectLst/>
                        </a:rPr>
                        <a:t>type":"edge</a:t>
                      </a:r>
                      <a:r>
                        <a:rPr lang="en-US" sz="1100" kern="100" dirty="0">
                          <a:effectLst/>
                        </a:rPr>
                        <a:t>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}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"vim":[{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    "type":"k8s";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	   "ip":"0.0.0.3";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	   "port":"32080";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	    File: </a:t>
                      </a:r>
                      <a:r>
                        <a:rPr lang="en-US" sz="1100" kern="100" dirty="0" err="1">
                          <a:effectLst/>
                        </a:rPr>
                        <a:t>configFile</a:t>
                      </a:r>
                      <a:r>
                        <a:rPr lang="en-US" sz="1100" kern="100" dirty="0">
                          <a:effectLst/>
                        </a:rPr>
                        <a:t>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},{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    "type":"</a:t>
                      </a:r>
                      <a:r>
                        <a:rPr lang="en-US" sz="1100" kern="100" dirty="0" err="1">
                          <a:effectLst/>
                        </a:rPr>
                        <a:t>openstack</a:t>
                      </a:r>
                      <a:r>
                        <a:rPr lang="en-US" sz="1100" kern="100" dirty="0">
                          <a:effectLst/>
                        </a:rPr>
                        <a:t>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	   "ip":"0.0.0.4";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	   "port":"32080";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	   "</a:t>
                      </a:r>
                      <a:r>
                        <a:rPr lang="en-US" sz="1100" kern="100" dirty="0" err="1">
                          <a:effectLst/>
                        </a:rPr>
                        <a:t>userName</a:t>
                      </a:r>
                      <a:r>
                        <a:rPr lang="en-US" sz="1100" kern="100" dirty="0">
                          <a:effectLst/>
                        </a:rPr>
                        <a:t>":"admin";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	   "password":"****";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   }]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"Saved"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5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1089" y="801965"/>
            <a:ext cx="9683931" cy="4815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486314" y="50836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/>
              <a:t>Api</a:t>
            </a:r>
            <a:r>
              <a:rPr lang="en-US" altLang="zh-CN" sz="2800" dirty="0" smtClean="0"/>
              <a:t> analysis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12097"/>
              </p:ext>
            </p:extLst>
          </p:nvPr>
        </p:nvGraphicFramePr>
        <p:xfrm>
          <a:off x="742950" y="619125"/>
          <a:ext cx="10401299" cy="610968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30745"/>
                <a:gridCol w="2085562"/>
                <a:gridCol w="3180006"/>
                <a:gridCol w="2504986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URI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</a:tr>
              <a:tr h="5896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edgeNodes</a:t>
                      </a: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</a:t>
                      </a:r>
                      <a:r>
                        <a:rPr lang="en-US" sz="1400" b="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edgeNodeId</a:t>
                      </a: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5943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Modify an edge node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"name":"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edgeNodeName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"region": "</a:t>
                      </a:r>
                      <a:r>
                        <a:rPr lang="zh-CN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北京市昌平区回龙观街道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"position":"10001,10000,12000";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"address":"****</a:t>
                      </a:r>
                      <a:r>
                        <a:rPr lang="zh-CN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楼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applcmType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":"local";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repoType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":"remote";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":{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applcmName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"ip":"0.0.0.1";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"port":"32081"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"repo":{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repoName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"ip":"0.0.0.2";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type":"edge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"vim":[{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"type":"k8s";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"ip":"0.0.0.3";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 File: 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configFile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},{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openstack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"ip":"0.0.0.4";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}]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"Record updated"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6314" y="554315"/>
            <a:ext cx="9683931" cy="4815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362489" y="-7833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/>
              <a:t>Api</a:t>
            </a:r>
            <a:r>
              <a:rPr lang="en-US" altLang="zh-CN" sz="2800" dirty="0" smtClean="0"/>
              <a:t> analysis</a:t>
            </a: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25937"/>
              </p:ext>
            </p:extLst>
          </p:nvPr>
        </p:nvGraphicFramePr>
        <p:xfrm>
          <a:off x="561956" y="554315"/>
          <a:ext cx="10934719" cy="616566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765660"/>
                <a:gridCol w="2192518"/>
                <a:gridCol w="3343089"/>
                <a:gridCol w="2633452"/>
              </a:tblGrid>
              <a:tr h="146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URI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</a:tr>
              <a:tr h="241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edgeNodes</a:t>
                      </a: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</a:t>
                      </a:r>
                      <a:r>
                        <a:rPr lang="en-US" sz="1400" b="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edgeNodeId</a:t>
                      </a:r>
                      <a:r>
                        <a:rPr lang="en-US" sz="140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400" b="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 an edge node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"Deleted edge node successfully"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86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5943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edgeNodes</a:t>
                      </a: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</a:t>
                      </a:r>
                      <a:r>
                        <a:rPr lang="en-US" sz="1400" b="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edgeNodeId</a:t>
                      </a:r>
                      <a:r>
                        <a:rPr lang="en-US" sz="140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400" b="0" kern="1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 an edge node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"id":"*****";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"name":"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edgeNodeName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"region": "</a:t>
                      </a:r>
                      <a:r>
                        <a:rPr lang="zh-CN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北京市昌平区回龙观街道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"position":"10001,10000,12000";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"address":"****</a:t>
                      </a:r>
                      <a:r>
                        <a:rPr lang="zh-CN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楼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applcmType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":"local";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repoType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":"remote";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mepStatus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":"deployed";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status":"normal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  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":{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applcmName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"ip":"0.0.0.1";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"port":"32081"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"repo":{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repoName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type":"edge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"vim":[{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"id":"*****";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"type":"k8s";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"ip":"0.0.0.3";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 File: 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configFile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},{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"id":"*****";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openstack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"ip":"0.0.0.4";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9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}]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1089" y="801965"/>
            <a:ext cx="9683931" cy="4815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486314" y="0"/>
            <a:ext cx="9498373" cy="762346"/>
          </a:xfrm>
          <a:prstGeom prst="rect">
            <a:avLst/>
          </a:prstGeom>
        </p:spPr>
        <p:txBody>
          <a:bodyPr/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/>
              <a:t>Api</a:t>
            </a:r>
            <a:r>
              <a:rPr lang="en-US" altLang="zh-CN" sz="2800" dirty="0" smtClean="0"/>
              <a:t> analysis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97920"/>
              </p:ext>
            </p:extLst>
          </p:nvPr>
        </p:nvGraphicFramePr>
        <p:xfrm>
          <a:off x="591089" y="485775"/>
          <a:ext cx="10924636" cy="642295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763110"/>
                <a:gridCol w="2190496"/>
                <a:gridCol w="3340007"/>
                <a:gridCol w="2631023"/>
              </a:tblGrid>
              <a:tr h="1626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URI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sz="14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body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</a:tr>
              <a:tr h="62095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5943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edgeNodes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5943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 edge node list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"id":"*****";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edgeNodeName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"region": "</a:t>
                      </a: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北京市昌平区回龙观街道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"position":"10001,10000,12000";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"address":"****</a:t>
                      </a: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楼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applcmType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":"local";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repoType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":"remote";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mepStatus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":"deployed";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status":"normal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applcmName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"ip":"0.0.0.1";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"port":"32081"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"repo":{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"id":"***"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"name":"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type":"edge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"vim":[{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"type":"k8s";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"ip":"0.0.0.3";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 File: 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configFile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},{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"id":"*****";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"type":"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openstack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"ip":"0.0.0.4";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"port":"32080";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</a:t>
                      </a: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":"admin";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   "password":"****";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}]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389255" algn="l"/>
                        </a:tabLs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5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17792</TotalTime>
  <Words>1152</Words>
  <Application>Microsoft Office PowerPoint</Application>
  <PresentationFormat>自定义</PresentationFormat>
  <Paragraphs>472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1_Title Slide</vt:lpstr>
      <vt:lpstr>Chart page</vt:lpstr>
      <vt:lpstr>4_Chart page</vt:lpstr>
      <vt:lpstr>End page</vt:lpstr>
      <vt:lpstr>EdgeNode enhancemenet requirement analysis</vt:lpstr>
      <vt:lpstr>Requirement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liuhuiling (D)</cp:lastModifiedBy>
  <cp:revision>293</cp:revision>
  <dcterms:created xsi:type="dcterms:W3CDTF">2018-11-29T10:16:29Z</dcterms:created>
  <dcterms:modified xsi:type="dcterms:W3CDTF">2020-08-21T09:05:56Z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(3)BfXCY6pNjA1Hp7vxK50IZ07n/U7sh258oju+AL1OkgcC6cMdbsz+j5WlFr+ZIxvHFdzrdHcY
7WxvTsW4MNxXnCD7gEqm5M0/Rm4NF+TZHEZMU2imj3iQYXe9p6k7xiltWhmjswMx0mj4HXnS
4PpqC7LxTrDDaGfgK14i7gBuufe25teAb5hJtsHrNWsovImYTGA/84KS+uHpaVd+DYf1r2wa
2f9eQy/dVHb/5XH1Aq</vt:lpwstr>
  </property>
  <property fmtid="{D5CDD505-2E9C-101B-9397-08002B2CF9AE}" pid="3" name="_2015_ms_pID_7253431">
    <vt:lpwstr>E0VTYgtZS0tGm/ZJtKfj9+VCbXc2KyenLNE89uDiJxYRuAudFCTsHA
/7BdtaJ2IylF4TULzEd0NvVm2yIV36Fl7nhdi+NVhgcmddATv5pXE+mlhGLaTwnwas8EEgDL
uAA17VVzDyKTICwemHqMCTmPI/DWs99aqdXqXzCyUX2+Lxxld37R4DwT3QxpG1qIaxxkY+Kn
vPmFq3pycl6YHXOzk+2aufYdAH2wzsxkt9TQ</vt:lpwstr>
  </property>
  <property fmtid="{D5CDD505-2E9C-101B-9397-08002B2CF9AE}" pid="4" name="_2015_ms_pID_7253432">
    <vt:lpwstr>Zg==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1596768336</vt:lpwstr>
  </property>
</Properties>
</file>