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1" r:id="rId10"/>
    <p:sldId id="262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559BE3F-1B78-44E1-A803-24EA72B49A00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791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640">
              <a:lnSpc>
                <a:spcPct val="100000"/>
              </a:lnSpc>
            </a:pPr>
            <a:r>
              <a:rPr lang="en-IN" sz="11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https://gitee.com/edgegallery/community/blob/master/Security%20WG/Tutorials/Gitee%20Pull%20Request%20Compliance%20Verification.md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088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640">
              <a:lnSpc>
                <a:spcPct val="100000"/>
              </a:lnSpc>
            </a:pPr>
            <a:r>
              <a:rPr lang="en-IN" sz="11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https://gitee.com/edgegallery/community/blob/master/Security%20WG/Tutorials/Gitee%20Pull%20Request%20Compliance%20Verification.md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399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559BE3F-1B78-44E1-A803-24EA72B49A00}" type="slidenum">
              <a:rPr lang="en-IN" sz="1400" b="0" strike="noStrike" spc="-1" smtClean="0">
                <a:latin typeface="Times New Roman"/>
              </a:rPr>
              <a:t>5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9108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640">
              <a:lnSpc>
                <a:spcPct val="100000"/>
              </a:lnSpc>
            </a:pPr>
            <a:r>
              <a:rPr lang="en-IN" sz="11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https://gitee.com/edgegallery/community/blob/master/Security%20WG/Tutorials/Gitee%20Pull%20Request%20Compliance%20Verification.md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099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1.xls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5200" b="0" strike="noStrike" spc="-1">
                <a:solidFill>
                  <a:srgbClr val="000000"/>
                </a:solidFill>
                <a:latin typeface="Arial"/>
                <a:ea typeface="Arial"/>
              </a:rPr>
              <a:t>Hardware Capabilities Exposure</a:t>
            </a:r>
            <a:endParaRPr lang="en-IN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88000" y="4176000"/>
            <a:ext cx="851940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000"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595959"/>
                </a:solidFill>
                <a:latin typeface="Arial"/>
                <a:ea typeface="DejaVu Sans"/>
              </a:rPr>
              <a:t>Gaurav Agrawal, Shashikanth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88000" y="7560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  <a:ea typeface="Arial"/>
              </a:rPr>
              <a:t>Requirement Overview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467280"/>
            <a:ext cx="8519400" cy="392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60000"/>
              </a:lnSpc>
            </a:pPr>
            <a:r>
              <a:rPr lang="en-IN" sz="1200" b="0" u="sng" strike="noStrike" spc="-1">
                <a:solidFill>
                  <a:srgbClr val="40485B"/>
                </a:solidFill>
                <a:uFillTx/>
                <a:latin typeface="Arial"/>
                <a:ea typeface="Arial"/>
              </a:rPr>
              <a:t>Requirements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60000"/>
              </a:lnSpc>
              <a:buClr>
                <a:srgbClr val="40485B"/>
              </a:buClr>
              <a:buSzPct val="45000"/>
              <a:buFont typeface="Wingdings" charset="2"/>
              <a:buChar char=""/>
            </a:pPr>
            <a:r>
              <a:rPr lang="en-IN" sz="1200" b="0" strike="noStrike" spc="-1">
                <a:solidFill>
                  <a:srgbClr val="40485B"/>
                </a:solidFill>
                <a:latin typeface="Arial"/>
                <a:ea typeface="Arial"/>
              </a:rPr>
              <a:t>On portal List Hardware</a:t>
            </a:r>
            <a:r>
              <a:rPr lang="en-IN" sz="1200" b="1" strike="noStrike" spc="-1">
                <a:solidFill>
                  <a:srgbClr val="40485B"/>
                </a:solidFill>
                <a:latin typeface="Arial"/>
                <a:ea typeface="Arial"/>
              </a:rPr>
              <a:t> </a:t>
            </a:r>
            <a:r>
              <a:rPr lang="en-IN" sz="1200" b="0" strike="noStrike" spc="-1">
                <a:solidFill>
                  <a:srgbClr val="40485B"/>
                </a:solidFill>
                <a:latin typeface="Arial"/>
                <a:ea typeface="Arial"/>
              </a:rPr>
              <a:t>Capabilities including GPU/ NPU etc. </a:t>
            </a:r>
            <a:r>
              <a:rPr lang="en-IN" sz="1200" b="1" strike="noStrike" spc="-1">
                <a:solidFill>
                  <a:srgbClr val="40485B"/>
                </a:solidFill>
                <a:latin typeface="Arial"/>
                <a:ea typeface="Arial"/>
              </a:rPr>
              <a:t>(only externally configured value, not available one)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6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1200" b="0" strike="noStrike" spc="-1">
                <a:solidFill>
                  <a:srgbClr val="40485B"/>
                </a:solidFill>
                <a:latin typeface="Arial"/>
                <a:ea typeface="Arial"/>
              </a:rPr>
              <a:t>Capabilities display per edge 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6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1200" b="0" strike="noStrike" spc="-1">
                <a:solidFill>
                  <a:srgbClr val="40485B"/>
                </a:solidFill>
                <a:latin typeface="Arial"/>
                <a:ea typeface="Arial"/>
              </a:rPr>
              <a:t>List of consumers per capability per edge. 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6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1200" b="0" strike="noStrike" spc="-1">
                <a:solidFill>
                  <a:srgbClr val="40485B"/>
                </a:solidFill>
                <a:latin typeface="Arial"/>
                <a:ea typeface="Arial"/>
              </a:rPr>
              <a:t>TBD: List of capabilities used per application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60000"/>
              </a:lnSpc>
            </a:pP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60000"/>
              </a:lnSpc>
            </a:pPr>
            <a:r>
              <a:rPr lang="en-IN" sz="1200" b="0" u="sng" strike="noStrike" spc="-1">
                <a:solidFill>
                  <a:srgbClr val="40485B"/>
                </a:solidFill>
                <a:uFillTx/>
                <a:latin typeface="Arial"/>
                <a:ea typeface="Arial"/>
              </a:rPr>
              <a:t>Capabilities Registration/ Exposure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60000"/>
              </a:lnSpc>
            </a:pPr>
            <a:r>
              <a:rPr lang="en-IN" sz="1200" b="0" strike="noStrike" spc="-1">
                <a:solidFill>
                  <a:srgbClr val="40485B"/>
                </a:solidFill>
                <a:latin typeface="Arial"/>
                <a:ea typeface="Arial"/>
              </a:rPr>
              <a:t>Hardware Capabilities – Registers as external system to MECM-Inventory by administrator and exposed by MECM-Inventory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60000"/>
              </a:lnSpc>
            </a:pP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60000"/>
              </a:lnSpc>
            </a:pPr>
            <a:r>
              <a:rPr lang="en-IN" sz="1200" b="0" u="sng" strike="noStrike" spc="-1">
                <a:solidFill>
                  <a:srgbClr val="40485B"/>
                </a:solidFill>
                <a:uFillTx/>
                <a:latin typeface="Arial"/>
                <a:ea typeface="Arial"/>
              </a:rPr>
              <a:t>Future Considerations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60000"/>
              </a:lnSpc>
            </a:pPr>
            <a:r>
              <a:rPr lang="en-IN" sz="1200" b="0" strike="noStrike" spc="-1">
                <a:solidFill>
                  <a:srgbClr val="40485B"/>
                </a:solidFill>
                <a:latin typeface="Arial"/>
                <a:ea typeface="Arial"/>
              </a:rPr>
              <a:t>1. Usage of these capabilities during Orchestration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60000"/>
              </a:lnSpc>
            </a:pPr>
            <a:r>
              <a:rPr lang="en-IN" sz="1200" b="0" strike="noStrike" spc="-1">
                <a:solidFill>
                  <a:srgbClr val="40485B"/>
                </a:solidFill>
                <a:latin typeface="Arial"/>
                <a:ea typeface="Arial"/>
              </a:rPr>
              <a:t>2. Maintain Availabile inventory for these capabilities by dynamically getting the initial &amp; current usage/availability status.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88000" y="7560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  <a:ea typeface="Arial"/>
              </a:rPr>
              <a:t>HW Capability Exposure Solution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649440"/>
            <a:ext cx="4392000" cy="57456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MECM-FE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4925520" y="1224720"/>
            <a:ext cx="143280" cy="431280"/>
          </a:xfrm>
          <a:custGeom>
            <a:avLst/>
            <a:gdLst/>
            <a:ahLst/>
            <a:cxnLst/>
            <a:rect l="l" t="t" r="r" b="b"/>
            <a:pathLst>
              <a:path w="402" h="1202">
                <a:moveTo>
                  <a:pt x="100" y="0"/>
                </a:moveTo>
                <a:lnTo>
                  <a:pt x="100" y="900"/>
                </a:lnTo>
                <a:lnTo>
                  <a:pt x="0" y="900"/>
                </a:lnTo>
                <a:lnTo>
                  <a:pt x="200" y="1201"/>
                </a:lnTo>
                <a:lnTo>
                  <a:pt x="401" y="900"/>
                </a:lnTo>
                <a:lnTo>
                  <a:pt x="300" y="900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5148000" y="1368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90" name="CustomShape 5"/>
          <p:cNvSpPr/>
          <p:nvPr/>
        </p:nvSpPr>
        <p:spPr>
          <a:xfrm>
            <a:off x="4428000" y="1224000"/>
            <a:ext cx="144000" cy="432000"/>
          </a:xfrm>
          <a:custGeom>
            <a:avLst/>
            <a:gdLst/>
            <a:ahLst/>
            <a:cxnLst/>
            <a:rect l="0" t="0" r="r" b="b"/>
            <a:pathLst>
              <a:path w="402" h="1202">
                <a:moveTo>
                  <a:pt x="100" y="1201"/>
                </a:moveTo>
                <a:lnTo>
                  <a:pt x="100" y="300"/>
                </a:lnTo>
                <a:lnTo>
                  <a:pt x="0" y="300"/>
                </a:lnTo>
                <a:lnTo>
                  <a:pt x="200" y="0"/>
                </a:lnTo>
                <a:lnTo>
                  <a:pt x="401" y="300"/>
                </a:lnTo>
                <a:lnTo>
                  <a:pt x="300" y="300"/>
                </a:lnTo>
                <a:lnTo>
                  <a:pt x="300" y="1201"/>
                </a:lnTo>
                <a:lnTo>
                  <a:pt x="100" y="1201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6"/>
          <p:cNvSpPr/>
          <p:nvPr/>
        </p:nvSpPr>
        <p:spPr>
          <a:xfrm>
            <a:off x="2137320" y="1263600"/>
            <a:ext cx="226944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Get per node HW Capabilities</a:t>
            </a:r>
            <a:endParaRPr lang="en-IN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Get per node/per capability consumers</a:t>
            </a:r>
            <a:endParaRPr lang="en-IN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4104000" y="1296000"/>
            <a:ext cx="288000" cy="309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300" b="0" strike="noStrike" spc="-1">
                <a:solidFill>
                  <a:srgbClr val="000000"/>
                </a:solidFill>
                <a:latin typeface="Arial"/>
              </a:rPr>
              <a:t>4a</a:t>
            </a:r>
          </a:p>
          <a:p>
            <a:pPr algn="ctr"/>
            <a:r>
              <a:rPr lang="en-IN" sz="1300" b="0" strike="noStrike" spc="-1">
                <a:solidFill>
                  <a:srgbClr val="000000"/>
                </a:solidFill>
                <a:latin typeface="Arial"/>
              </a:rPr>
              <a:t>4b</a:t>
            </a:r>
          </a:p>
        </p:txBody>
      </p:sp>
      <p:sp>
        <p:nvSpPr>
          <p:cNvPr id="93" name="CustomShape 8"/>
          <p:cNvSpPr/>
          <p:nvPr/>
        </p:nvSpPr>
        <p:spPr>
          <a:xfrm>
            <a:off x="3636000" y="1656000"/>
            <a:ext cx="1438560" cy="57456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MECM-Inventory</a:t>
            </a:r>
            <a:endParaRPr lang="en-IN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9"/>
          <p:cNvSpPr/>
          <p:nvPr/>
        </p:nvSpPr>
        <p:spPr>
          <a:xfrm>
            <a:off x="721440" y="1656000"/>
            <a:ext cx="1438560" cy="57456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MECM-APPO</a:t>
            </a:r>
            <a:endParaRPr lang="en-IN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10"/>
          <p:cNvSpPr/>
          <p:nvPr/>
        </p:nvSpPr>
        <p:spPr>
          <a:xfrm>
            <a:off x="1368000" y="1224000"/>
            <a:ext cx="143280" cy="431280"/>
          </a:xfrm>
          <a:custGeom>
            <a:avLst/>
            <a:gdLst/>
            <a:ahLst/>
            <a:cxnLst/>
            <a:rect l="l" t="t" r="r" b="b"/>
            <a:pathLst>
              <a:path w="402" h="1202">
                <a:moveTo>
                  <a:pt x="100" y="0"/>
                </a:moveTo>
                <a:lnTo>
                  <a:pt x="100" y="900"/>
                </a:lnTo>
                <a:lnTo>
                  <a:pt x="0" y="900"/>
                </a:lnTo>
                <a:lnTo>
                  <a:pt x="200" y="1201"/>
                </a:lnTo>
                <a:lnTo>
                  <a:pt x="401" y="900"/>
                </a:lnTo>
                <a:lnTo>
                  <a:pt x="300" y="900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11"/>
          <p:cNvSpPr/>
          <p:nvPr/>
        </p:nvSpPr>
        <p:spPr>
          <a:xfrm>
            <a:off x="1152000" y="1368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97" name="CustomShape 12"/>
          <p:cNvSpPr/>
          <p:nvPr/>
        </p:nvSpPr>
        <p:spPr>
          <a:xfrm>
            <a:off x="-36000" y="1188000"/>
            <a:ext cx="151200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Application Instantiation</a:t>
            </a:r>
            <a:endParaRPr lang="en-IN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with HW capabilities details</a:t>
            </a:r>
            <a:endParaRPr lang="en-IN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13"/>
          <p:cNvSpPr txBox="1"/>
          <p:nvPr/>
        </p:nvSpPr>
        <p:spPr>
          <a:xfrm>
            <a:off x="2808000" y="2952000"/>
            <a:ext cx="2586240" cy="44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800" b="1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NEW API</a:t>
            </a:r>
            <a:endParaRPr lang="en-IN" sz="800" b="0" strike="noStrike" spc="-1">
              <a:solidFill>
                <a:srgbClr val="067D17"/>
              </a:solidFill>
              <a:latin typeface="JetBrains Mono"/>
              <a:ea typeface="JetBrains Mono"/>
            </a:endParaRPr>
          </a:p>
          <a:p>
            <a:r>
              <a:rPr lang="en-IN" sz="800" b="0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GET /tenants/{tenant_id}/mechosts/ {mechost_ip}/capabilities</a:t>
            </a:r>
          </a:p>
        </p:txBody>
      </p:sp>
      <p:sp>
        <p:nvSpPr>
          <p:cNvPr id="99" name="CustomShape 14"/>
          <p:cNvSpPr/>
          <p:nvPr/>
        </p:nvSpPr>
        <p:spPr>
          <a:xfrm>
            <a:off x="2981520" y="2698920"/>
            <a:ext cx="209448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Get per node HW capability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15"/>
          <p:cNvSpPr/>
          <p:nvPr/>
        </p:nvSpPr>
        <p:spPr>
          <a:xfrm>
            <a:off x="2801520" y="272052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050" b="0" strike="noStrike" spc="-1">
                <a:solidFill>
                  <a:srgbClr val="000000"/>
                </a:solidFill>
                <a:latin typeface="Arial"/>
              </a:rPr>
              <a:t>4a</a:t>
            </a:r>
          </a:p>
        </p:txBody>
      </p:sp>
      <p:sp>
        <p:nvSpPr>
          <p:cNvPr id="101" name="TextShape 16"/>
          <p:cNvSpPr txBox="1"/>
          <p:nvPr/>
        </p:nvSpPr>
        <p:spPr>
          <a:xfrm>
            <a:off x="2808720" y="3420000"/>
            <a:ext cx="1619280" cy="169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Additional Output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{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"hwcapabilities": {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"type": "GPU",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"vendor": "testvendor",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"model": "testmodel",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"specification": [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   {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      "spectype": "noofcards",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      "specvalue": "2"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   }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]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}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}</a:t>
            </a:r>
          </a:p>
        </p:txBody>
      </p:sp>
      <p:sp>
        <p:nvSpPr>
          <p:cNvPr id="102" name="CustomShape 17"/>
          <p:cNvSpPr/>
          <p:nvPr/>
        </p:nvSpPr>
        <p:spPr>
          <a:xfrm>
            <a:off x="2448000" y="2066400"/>
            <a:ext cx="173448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Add to Inventory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stomShape 18"/>
          <p:cNvSpPr/>
          <p:nvPr/>
        </p:nvSpPr>
        <p:spPr>
          <a:xfrm>
            <a:off x="2268000" y="2088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104" name="CustomShape 19"/>
          <p:cNvSpPr/>
          <p:nvPr/>
        </p:nvSpPr>
        <p:spPr>
          <a:xfrm>
            <a:off x="2196000" y="1944000"/>
            <a:ext cx="1440000" cy="144000"/>
          </a:xfrm>
          <a:custGeom>
            <a:avLst/>
            <a:gdLst/>
            <a:ahLst/>
            <a:cxnLst/>
            <a:rect l="0" t="0" r="r" b="b"/>
            <a:pathLst>
              <a:path w="4001" h="402">
                <a:moveTo>
                  <a:pt x="0" y="100"/>
                </a:moveTo>
                <a:lnTo>
                  <a:pt x="3000" y="100"/>
                </a:lnTo>
                <a:lnTo>
                  <a:pt x="3000" y="0"/>
                </a:lnTo>
                <a:lnTo>
                  <a:pt x="4000" y="200"/>
                </a:lnTo>
                <a:lnTo>
                  <a:pt x="3000" y="401"/>
                </a:lnTo>
                <a:lnTo>
                  <a:pt x="300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20"/>
          <p:cNvSpPr/>
          <p:nvPr/>
        </p:nvSpPr>
        <p:spPr>
          <a:xfrm>
            <a:off x="6401520" y="226080"/>
            <a:ext cx="173448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Registers HW Capabilities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21"/>
          <p:cNvSpPr/>
          <p:nvPr/>
        </p:nvSpPr>
        <p:spPr>
          <a:xfrm>
            <a:off x="6185520" y="24768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000" b="0" strike="noStrike" spc="-1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107" name="TextShape 22"/>
          <p:cNvSpPr txBox="1"/>
          <p:nvPr/>
        </p:nvSpPr>
        <p:spPr>
          <a:xfrm>
            <a:off x="5760000" y="463680"/>
            <a:ext cx="2756160" cy="44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800" b="1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Existing API, Parameter Additions</a:t>
            </a:r>
            <a:endParaRPr lang="en-IN" sz="800" b="0" strike="noStrike" spc="-1">
              <a:solidFill>
                <a:srgbClr val="067D17"/>
              </a:solidFill>
              <a:latin typeface="JetBrains Mono"/>
              <a:ea typeface="JetBrains Mono"/>
            </a:endParaRPr>
          </a:p>
          <a:p>
            <a:r>
              <a:rPr lang="en-IN" sz="800" b="0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POST /inventory/v1/tenants/{tenant_id}/mechosts</a:t>
            </a:r>
          </a:p>
          <a:p>
            <a:r>
              <a:rPr lang="en-IN" sz="800" b="0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PUT /tenants/{tenant_id}/mechosts/{mechost_ip}</a:t>
            </a:r>
          </a:p>
        </p:txBody>
      </p:sp>
      <p:sp>
        <p:nvSpPr>
          <p:cNvPr id="108" name="TextShape 23"/>
          <p:cNvSpPr txBox="1"/>
          <p:nvPr/>
        </p:nvSpPr>
        <p:spPr>
          <a:xfrm>
            <a:off x="5722200" y="826920"/>
            <a:ext cx="1619280" cy="169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Additional Input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{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"hwcapabilities": {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"type": "GPU",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"vendor": "testvendor",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"model": "testmodel",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"specification": [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   {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      "spectype": "noofcards",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      "specvalue": "2"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   }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]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}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}</a:t>
            </a:r>
          </a:p>
        </p:txBody>
      </p:sp>
      <p:sp>
        <p:nvSpPr>
          <p:cNvPr id="109" name="TextShape 24"/>
          <p:cNvSpPr txBox="1"/>
          <p:nvPr/>
        </p:nvSpPr>
        <p:spPr>
          <a:xfrm>
            <a:off x="7276680" y="844920"/>
            <a:ext cx="2011320" cy="1634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800" b="0" strike="noStrike" spc="-1">
                <a:solidFill>
                  <a:srgbClr val="0033B3"/>
                </a:solidFill>
                <a:latin typeface="JetBrains Mono"/>
                <a:ea typeface="JetBrains Mono"/>
              </a:rPr>
              <a:t>public class </a:t>
            </a:r>
            <a:r>
              <a:rPr lang="en-IN" sz="800" b="0" strike="noStrike" spc="-1">
                <a:solidFill>
                  <a:srgbClr val="000000"/>
                </a:solidFill>
                <a:latin typeface="JetBrains Mono"/>
                <a:ea typeface="JetBrains Mono"/>
              </a:rPr>
              <a:t>HwCapability </a:t>
            </a:r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t/>
            </a:r>
            <a:br/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lang="en-IN" sz="800" b="0" strike="noStrike" spc="-1">
                <a:solidFill>
                  <a:srgbClr val="0033B3"/>
                </a:solidFill>
                <a:latin typeface="JetBrains Mono"/>
                <a:ea typeface="JetBrains Mono"/>
              </a:rPr>
              <a:t>private </a:t>
            </a:r>
            <a:r>
              <a:rPr lang="en-IN" sz="800" b="0" strike="noStrike" spc="-1">
                <a:solidFill>
                  <a:srgbClr val="000000"/>
                </a:solidFill>
                <a:latin typeface="JetBrains Mono"/>
                <a:ea typeface="JetBrains Mono"/>
              </a:rPr>
              <a:t>String </a:t>
            </a:r>
            <a:r>
              <a:rPr lang="en-IN" sz="800" b="0" strike="noStrike" spc="-1">
                <a:solidFill>
                  <a:srgbClr val="871094"/>
                </a:solidFill>
                <a:latin typeface="JetBrains Mono"/>
                <a:ea typeface="JetBrains Mono"/>
              </a:rPr>
              <a:t>type</a:t>
            </a:r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r>
              <a:t/>
            </a:r>
            <a:br/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lang="en-IN" sz="800" b="0" strike="noStrike" spc="-1">
                <a:solidFill>
                  <a:srgbClr val="0033B3"/>
                </a:solidFill>
                <a:latin typeface="JetBrains Mono"/>
                <a:ea typeface="JetBrains Mono"/>
              </a:rPr>
              <a:t>private </a:t>
            </a:r>
            <a:r>
              <a:rPr lang="en-IN" sz="800" b="0" strike="noStrike" spc="-1">
                <a:solidFill>
                  <a:srgbClr val="000000"/>
                </a:solidFill>
                <a:latin typeface="JetBrains Mono"/>
                <a:ea typeface="JetBrains Mono"/>
              </a:rPr>
              <a:t>String </a:t>
            </a:r>
            <a:r>
              <a:rPr lang="en-IN" sz="800" b="0" strike="noStrike" spc="-1">
                <a:solidFill>
                  <a:srgbClr val="871094"/>
                </a:solidFill>
                <a:latin typeface="JetBrains Mono"/>
                <a:ea typeface="JetBrains Mono"/>
              </a:rPr>
              <a:t>vendor</a:t>
            </a:r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r>
              <a:t/>
            </a:r>
            <a:br/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lang="en-IN" sz="800" b="0" strike="noStrike" spc="-1">
                <a:solidFill>
                  <a:srgbClr val="0033B3"/>
                </a:solidFill>
                <a:latin typeface="JetBrains Mono"/>
                <a:ea typeface="JetBrains Mono"/>
              </a:rPr>
              <a:t>private </a:t>
            </a:r>
            <a:r>
              <a:rPr lang="en-IN" sz="800" b="0" strike="noStrike" spc="-1">
                <a:solidFill>
                  <a:srgbClr val="000000"/>
                </a:solidFill>
                <a:latin typeface="JetBrains Mono"/>
                <a:ea typeface="JetBrains Mono"/>
              </a:rPr>
              <a:t>String </a:t>
            </a:r>
            <a:r>
              <a:rPr lang="en-IN" sz="800" b="0" strike="noStrike" spc="-1">
                <a:solidFill>
                  <a:srgbClr val="871094"/>
                </a:solidFill>
                <a:latin typeface="JetBrains Mono"/>
                <a:ea typeface="JetBrains Mono"/>
              </a:rPr>
              <a:t>model</a:t>
            </a:r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r>
              <a:t/>
            </a:r>
            <a:br/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lang="en-IN" sz="800" b="0" strike="noStrike" spc="-1">
                <a:solidFill>
                  <a:srgbClr val="0033B3"/>
                </a:solidFill>
                <a:latin typeface="JetBrains Mono"/>
                <a:ea typeface="JetBrains Mono"/>
              </a:rPr>
              <a:t>private </a:t>
            </a:r>
            <a:r>
              <a:rPr lang="en-IN" sz="800" b="0" strike="noStrike" spc="-1">
                <a:solidFill>
                  <a:srgbClr val="000000"/>
                </a:solidFill>
                <a:latin typeface="JetBrains Mono"/>
                <a:ea typeface="JetBrains Mono"/>
              </a:rPr>
              <a:t>HwSpecs </a:t>
            </a:r>
            <a:r>
              <a:rPr lang="en-IN" sz="800" b="0" strike="noStrike" spc="-1">
                <a:solidFill>
                  <a:srgbClr val="871094"/>
                </a:solidFill>
                <a:latin typeface="JetBrains Mono"/>
                <a:ea typeface="JetBrains Mono"/>
              </a:rPr>
              <a:t>specs</a:t>
            </a:r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r>
              <a:t/>
            </a:r>
            <a:br/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r>
              <a:t/>
            </a:r>
            <a:br/>
            <a:r>
              <a:rPr lang="en-IN" sz="800" b="0" strike="noStrike" spc="-1">
                <a:solidFill>
                  <a:srgbClr val="0033B3"/>
                </a:solidFill>
                <a:latin typeface="JetBrains Mono"/>
                <a:ea typeface="JetBrains Mono"/>
              </a:rPr>
              <a:t>public class </a:t>
            </a:r>
            <a:r>
              <a:rPr lang="en-IN" sz="800" b="0" strike="noStrike" spc="-1">
                <a:solidFill>
                  <a:srgbClr val="000000"/>
                </a:solidFill>
                <a:latin typeface="JetBrains Mono"/>
                <a:ea typeface="JetBrains Mono"/>
              </a:rPr>
              <a:t>HwSpecs </a:t>
            </a:r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t/>
            </a:r>
            <a:br/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lang="en-IN" sz="800" b="0" strike="noStrike" spc="-1">
                <a:solidFill>
                  <a:srgbClr val="0033B3"/>
                </a:solidFill>
                <a:latin typeface="JetBrains Mono"/>
                <a:ea typeface="JetBrains Mono"/>
              </a:rPr>
              <a:t>private </a:t>
            </a:r>
            <a:r>
              <a:rPr lang="en-IN" sz="800" b="0" strike="noStrike" spc="-1">
                <a:solidFill>
                  <a:srgbClr val="000000"/>
                </a:solidFill>
                <a:latin typeface="JetBrains Mono"/>
                <a:ea typeface="JetBrains Mono"/>
              </a:rPr>
              <a:t>List</a:t>
            </a:r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lang="en-IN" sz="800" b="0" strike="noStrike" spc="-1">
                <a:solidFill>
                  <a:srgbClr val="000000"/>
                </a:solidFill>
                <a:latin typeface="JetBrains Mono"/>
                <a:ea typeface="JetBrains Mono"/>
              </a:rPr>
              <a:t>HwSpec</a:t>
            </a:r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&gt; </a:t>
            </a:r>
            <a:r>
              <a:rPr lang="en-IN" sz="800" b="0" strike="noStrike" spc="-1">
                <a:solidFill>
                  <a:srgbClr val="871094"/>
                </a:solidFill>
                <a:latin typeface="JetBrains Mono"/>
                <a:ea typeface="JetBrains Mono"/>
              </a:rPr>
              <a:t>specs</a:t>
            </a:r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r>
              <a:t/>
            </a:r>
            <a:br/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lang="en-IN" sz="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IN" sz="800" b="0" strike="noStrike" spc="-1">
                <a:solidFill>
                  <a:srgbClr val="0033B3"/>
                </a:solidFill>
                <a:latin typeface="JetBrains Mono"/>
                <a:ea typeface="JetBrains Mono"/>
              </a:rPr>
              <a:t>public class </a:t>
            </a:r>
            <a:r>
              <a:rPr lang="en-IN" sz="800" b="0" strike="noStrike" spc="-1">
                <a:solidFill>
                  <a:srgbClr val="000000"/>
                </a:solidFill>
                <a:latin typeface="JetBrains Mono"/>
                <a:ea typeface="JetBrains Mono"/>
              </a:rPr>
              <a:t>HwSpec </a:t>
            </a:r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t/>
            </a:r>
            <a:br/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lang="en-IN" sz="800" b="0" strike="noStrike" spc="-1">
                <a:solidFill>
                  <a:srgbClr val="0033B3"/>
                </a:solidFill>
                <a:latin typeface="JetBrains Mono"/>
                <a:ea typeface="JetBrains Mono"/>
              </a:rPr>
              <a:t>private </a:t>
            </a:r>
            <a:r>
              <a:rPr lang="en-IN" sz="800" b="0" strike="noStrike" spc="-1">
                <a:solidFill>
                  <a:srgbClr val="000000"/>
                </a:solidFill>
                <a:latin typeface="JetBrains Mono"/>
                <a:ea typeface="JetBrains Mono"/>
              </a:rPr>
              <a:t>String </a:t>
            </a:r>
            <a:r>
              <a:rPr lang="en-IN" sz="800" b="0" strike="noStrike" spc="-1">
                <a:solidFill>
                  <a:srgbClr val="871094"/>
                </a:solidFill>
                <a:latin typeface="JetBrains Mono"/>
                <a:ea typeface="JetBrains Mono"/>
              </a:rPr>
              <a:t>spectype</a:t>
            </a:r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r>
              <a:t/>
            </a:r>
            <a:br/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lang="en-IN" sz="800" b="0" strike="noStrike" spc="-1">
                <a:solidFill>
                  <a:srgbClr val="0033B3"/>
                </a:solidFill>
                <a:latin typeface="JetBrains Mono"/>
                <a:ea typeface="JetBrains Mono"/>
              </a:rPr>
              <a:t>private </a:t>
            </a:r>
            <a:r>
              <a:rPr lang="en-IN" sz="800" b="0" strike="noStrike" spc="-1">
                <a:solidFill>
                  <a:srgbClr val="000000"/>
                </a:solidFill>
                <a:latin typeface="JetBrains Mono"/>
                <a:ea typeface="JetBrains Mono"/>
              </a:rPr>
              <a:t>String </a:t>
            </a:r>
            <a:r>
              <a:rPr lang="en-IN" sz="800" b="0" strike="noStrike" spc="-1">
                <a:solidFill>
                  <a:srgbClr val="871094"/>
                </a:solidFill>
                <a:latin typeface="JetBrains Mono"/>
                <a:ea typeface="JetBrains Mono"/>
              </a:rPr>
              <a:t>specvalue</a:t>
            </a:r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r>
              <a:t/>
            </a:r>
            <a:br/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lang="en-IN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ustomShape 25"/>
          <p:cNvSpPr/>
          <p:nvPr/>
        </p:nvSpPr>
        <p:spPr>
          <a:xfrm>
            <a:off x="7020000" y="2520000"/>
            <a:ext cx="173448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Application Instantation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CustomShape 26"/>
          <p:cNvSpPr/>
          <p:nvPr/>
        </p:nvSpPr>
        <p:spPr>
          <a:xfrm>
            <a:off x="6840000" y="25416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100" b="0" strike="noStrike" spc="-1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112" name="TextShape 27"/>
          <p:cNvSpPr txBox="1"/>
          <p:nvPr/>
        </p:nvSpPr>
        <p:spPr>
          <a:xfrm>
            <a:off x="6378480" y="2736000"/>
            <a:ext cx="2765520" cy="921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800" b="1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Existing API, Parameter Additions</a:t>
            </a:r>
            <a:endParaRPr lang="en-IN" sz="800" b="0" strike="noStrike" spc="-1">
              <a:solidFill>
                <a:srgbClr val="067D17"/>
              </a:solidFill>
              <a:latin typeface="JetBrains Mono"/>
              <a:ea typeface="JetBrains Mono"/>
            </a:endParaRPr>
          </a:p>
          <a:p>
            <a:r>
              <a:rPr lang="en-IN" sz="800" b="0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POST /appo/v1/tenants/{tenant_id}/app_instances</a:t>
            </a:r>
          </a:p>
          <a:p>
            <a:r>
              <a:rPr lang="en-IN" sz="800" b="0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Additonal Variable:</a:t>
            </a:r>
          </a:p>
          <a:p>
            <a:r>
              <a:rPr lang="en-IN" sz="800" b="0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List&lt;HwCapabilities&gt;</a:t>
            </a:r>
          </a:p>
          <a:p>
            <a:r>
              <a:rPr lang="en-IN" sz="800" b="0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{</a:t>
            </a:r>
          </a:p>
          <a:p>
            <a:r>
              <a:rPr lang="en-IN" sz="800" b="0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hwcapabilities: [capability1, capability2]</a:t>
            </a:r>
          </a:p>
          <a:p>
            <a:r>
              <a:rPr lang="en-IN" sz="800" b="0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}</a:t>
            </a:r>
          </a:p>
        </p:txBody>
      </p:sp>
      <p:sp>
        <p:nvSpPr>
          <p:cNvPr id="113" name="CustomShape 28"/>
          <p:cNvSpPr/>
          <p:nvPr/>
        </p:nvSpPr>
        <p:spPr>
          <a:xfrm>
            <a:off x="5148000" y="3600000"/>
            <a:ext cx="209448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Get per node per HW capability applications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stomShape 29"/>
          <p:cNvSpPr/>
          <p:nvPr/>
        </p:nvSpPr>
        <p:spPr>
          <a:xfrm>
            <a:off x="4968000" y="36216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050" b="0" strike="noStrike" spc="-1">
                <a:solidFill>
                  <a:srgbClr val="000000"/>
                </a:solidFill>
                <a:latin typeface="Arial"/>
              </a:rPr>
              <a:t>4b</a:t>
            </a:r>
          </a:p>
        </p:txBody>
      </p:sp>
      <p:sp>
        <p:nvSpPr>
          <p:cNvPr id="115" name="TextShape 30"/>
          <p:cNvSpPr txBox="1"/>
          <p:nvPr/>
        </p:nvSpPr>
        <p:spPr>
          <a:xfrm>
            <a:off x="4901760" y="3960000"/>
            <a:ext cx="3162240" cy="1159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800" b="1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NEW API</a:t>
            </a:r>
            <a:endParaRPr lang="en-IN" sz="800" b="0" strike="noStrike" spc="-1">
              <a:solidFill>
                <a:srgbClr val="067D17"/>
              </a:solidFill>
              <a:latin typeface="JetBrains Mono"/>
              <a:ea typeface="JetBrains Mono"/>
            </a:endParaRPr>
          </a:p>
          <a:p>
            <a:r>
              <a:rPr lang="en-IN" sz="800" b="0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GET /tenants/{tenant_id}/mechosts/ {mechost_ip}/capabilities/{capability_type}/applications</a:t>
            </a:r>
          </a:p>
          <a:p>
            <a:pPr>
              <a:lnSpc>
                <a:spcPct val="100000"/>
              </a:lnSpc>
            </a:pPr>
            <a:r>
              <a:rPr lang="en-IN" sz="800" b="0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IN" sz="800" b="0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apps: [</a:t>
            </a:r>
          </a:p>
          <a:p>
            <a:pPr>
              <a:lnSpc>
                <a:spcPct val="100000"/>
              </a:lnSpc>
            </a:pPr>
            <a:r>
              <a:rPr lang="en-IN" sz="800" b="0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IN" sz="800" b="0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“appid” : “id1”,</a:t>
            </a:r>
          </a:p>
          <a:p>
            <a:pPr>
              <a:lnSpc>
                <a:spcPct val="100000"/>
              </a:lnSpc>
            </a:pPr>
            <a:r>
              <a:rPr lang="en-IN" sz="800" b="0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“appname: “appname1”</a:t>
            </a:r>
          </a:p>
          <a:p>
            <a:r>
              <a:rPr lang="en-IN" sz="800" b="0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}</a:t>
            </a:r>
          </a:p>
        </p:txBody>
      </p:sp>
      <p:sp>
        <p:nvSpPr>
          <p:cNvPr id="116" name="CustomShape 31"/>
          <p:cNvSpPr/>
          <p:nvPr/>
        </p:nvSpPr>
        <p:spPr>
          <a:xfrm>
            <a:off x="72000" y="2664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300" b="0" strike="noStrike" spc="-1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117" name="CustomShape 32"/>
          <p:cNvSpPr/>
          <p:nvPr/>
        </p:nvSpPr>
        <p:spPr>
          <a:xfrm>
            <a:off x="245520" y="2642400"/>
            <a:ext cx="173448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Add to Inventory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33"/>
          <p:cNvSpPr txBox="1"/>
          <p:nvPr/>
        </p:nvSpPr>
        <p:spPr>
          <a:xfrm>
            <a:off x="77760" y="3024000"/>
            <a:ext cx="2514240" cy="950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IN" sz="800" b="1" strike="noStrike" spc="-1">
                <a:solidFill>
                  <a:srgbClr val="067D17"/>
                </a:solidFill>
                <a:latin typeface="JetBrains Mono"/>
              </a:rPr>
              <a:t>NEW API</a:t>
            </a:r>
            <a:endParaRPr lang="en-IN" sz="800" b="0" strike="noStrike" spc="-1">
              <a:solidFill>
                <a:srgbClr val="067D17"/>
              </a:solidFill>
              <a:latin typeface="JetBrains Mono"/>
              <a:ea typeface="JetBrains Mono"/>
            </a:endParaRPr>
          </a:p>
          <a:p>
            <a:r>
              <a:rPr lang="en-IN" sz="800" b="0" strike="noStrike" spc="-1">
                <a:solidFill>
                  <a:srgbClr val="067D17"/>
                </a:solidFill>
                <a:latin typeface="JetBrains Mono"/>
              </a:rPr>
              <a:t>GET /tenants/{tenant_id}/mechosts/ {mechost_ip}/app</a:t>
            </a:r>
            <a:endParaRPr lang="en-IN" sz="800" b="0" strike="noStrike" spc="-1">
              <a:solidFill>
                <a:srgbClr val="067D17"/>
              </a:solidFill>
              <a:latin typeface="JetBrains Mono"/>
              <a:ea typeface="JetBrains Mono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>
                <a:solidFill>
                  <a:srgbClr val="067D17"/>
                </a:solidFill>
                <a:latin typeface="JetBrains Mono"/>
              </a:rPr>
              <a:t>{</a:t>
            </a:r>
            <a:endParaRPr lang="en-IN" sz="800" b="0" strike="noStrike" spc="-1">
              <a:solidFill>
                <a:srgbClr val="067D17"/>
              </a:solidFill>
              <a:latin typeface="JetBrains Mono"/>
              <a:ea typeface="JetBrains Mono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>
                <a:solidFill>
                  <a:srgbClr val="067D17"/>
                </a:solidFill>
                <a:latin typeface="JetBrains Mono"/>
              </a:rPr>
              <a:t>“appid” : “id1”,</a:t>
            </a:r>
            <a:endParaRPr lang="en-IN" sz="800" b="0" strike="noStrike" spc="-1">
              <a:solidFill>
                <a:srgbClr val="067D17"/>
              </a:solidFill>
              <a:latin typeface="JetBrains Mono"/>
              <a:ea typeface="JetBrains Mono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>
                <a:solidFill>
                  <a:srgbClr val="067D17"/>
                </a:solidFill>
                <a:latin typeface="JetBrains Mono"/>
              </a:rPr>
              <a:t>“appname: “appname1”</a:t>
            </a:r>
            <a:endParaRPr lang="en-IN" sz="800" b="0" strike="noStrike" spc="-1">
              <a:solidFill>
                <a:srgbClr val="067D17"/>
              </a:solidFill>
              <a:latin typeface="JetBrains Mono"/>
              <a:ea typeface="JetBrains Mono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>
                <a:solidFill>
                  <a:srgbClr val="067D17"/>
                </a:solidFill>
                <a:latin typeface="JetBrains Mono"/>
              </a:rPr>
              <a:t>“capabilities”: [capabilityType1, capabilityType2]</a:t>
            </a:r>
            <a:endParaRPr lang="en-IN" sz="800" b="0" strike="noStrike" spc="-1">
              <a:solidFill>
                <a:srgbClr val="067D17"/>
              </a:solidFill>
              <a:latin typeface="JetBrains Mono"/>
              <a:ea typeface="JetBrains Mono"/>
            </a:endParaRPr>
          </a:p>
          <a:p>
            <a:r>
              <a:rPr lang="en-IN" sz="800" b="0" strike="noStrike" spc="-1">
                <a:solidFill>
                  <a:srgbClr val="067D17"/>
                </a:solidFill>
                <a:latin typeface="JetBrains Mono"/>
              </a:rPr>
              <a:t>}</a:t>
            </a:r>
            <a:endParaRPr lang="en-IN" sz="800" b="0" strike="noStrike" spc="-1">
              <a:solidFill>
                <a:srgbClr val="067D17"/>
              </a:solidFill>
              <a:latin typeface="JetBrains Mono"/>
              <a:ea typeface="JetBrai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88000" y="7560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  <a:ea typeface="Arial"/>
              </a:rPr>
              <a:t>Inventory DB Changes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476000" y="2268000"/>
            <a:ext cx="1728000" cy="57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300" b="0" strike="noStrike" spc="-1">
                <a:solidFill>
                  <a:srgbClr val="000000"/>
                </a:solidFill>
                <a:latin typeface="Arial"/>
              </a:rPr>
              <a:t>Edge (MECHost)</a:t>
            </a:r>
          </a:p>
        </p:txBody>
      </p:sp>
      <p:sp>
        <p:nvSpPr>
          <p:cNvPr id="121" name="CustomShape 3"/>
          <p:cNvSpPr/>
          <p:nvPr/>
        </p:nvSpPr>
        <p:spPr>
          <a:xfrm>
            <a:off x="3852000" y="3204000"/>
            <a:ext cx="1728000" cy="57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300" b="0" strike="noStrike" spc="-1">
                <a:solidFill>
                  <a:srgbClr val="000000"/>
                </a:solidFill>
                <a:latin typeface="Arial"/>
              </a:rPr>
              <a:t>HwCapability</a:t>
            </a:r>
          </a:p>
        </p:txBody>
      </p:sp>
      <p:sp>
        <p:nvSpPr>
          <p:cNvPr id="122" name="CustomShape 4"/>
          <p:cNvSpPr/>
          <p:nvPr/>
        </p:nvSpPr>
        <p:spPr>
          <a:xfrm>
            <a:off x="3816000" y="1404000"/>
            <a:ext cx="1728000" cy="57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300" b="0" strike="noStrike" spc="-1">
                <a:solidFill>
                  <a:srgbClr val="000000"/>
                </a:solidFill>
                <a:latin typeface="Arial"/>
              </a:rPr>
              <a:t>Applications</a:t>
            </a:r>
          </a:p>
        </p:txBody>
      </p:sp>
      <p:cxnSp>
        <p:nvCxnSpPr>
          <p:cNvPr id="123" name="Line 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24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125" name="TextShape 7"/>
          <p:cNvSpPr txBox="1"/>
          <p:nvPr/>
        </p:nvSpPr>
        <p:spPr>
          <a:xfrm>
            <a:off x="1548000" y="3028680"/>
            <a:ext cx="85752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Edge contains 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HwCapability</a:t>
            </a:r>
          </a:p>
        </p:txBody>
      </p:sp>
      <p:sp>
        <p:nvSpPr>
          <p:cNvPr id="126" name="TextShape 8"/>
          <p:cNvSpPr txBox="1"/>
          <p:nvPr/>
        </p:nvSpPr>
        <p:spPr>
          <a:xfrm>
            <a:off x="2145960" y="2799000"/>
            <a:ext cx="26604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200" b="0" strike="noStrike" spc="-1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127" name="TextShape 9"/>
          <p:cNvSpPr txBox="1"/>
          <p:nvPr/>
        </p:nvSpPr>
        <p:spPr>
          <a:xfrm>
            <a:off x="3436560" y="3276000"/>
            <a:ext cx="415440" cy="24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100" b="0" strike="noStrike" spc="-1">
                <a:solidFill>
                  <a:srgbClr val="000000"/>
                </a:solidFill>
                <a:latin typeface="Arial"/>
              </a:rPr>
              <a:t>0..n</a:t>
            </a:r>
          </a:p>
        </p:txBody>
      </p:sp>
      <p:sp>
        <p:nvSpPr>
          <p:cNvPr id="128" name="TextShape 10"/>
          <p:cNvSpPr txBox="1"/>
          <p:nvPr/>
        </p:nvSpPr>
        <p:spPr>
          <a:xfrm>
            <a:off x="2145960" y="2007000"/>
            <a:ext cx="26604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200" b="0" strike="noStrike" spc="-1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129" name="TextShape 11"/>
          <p:cNvSpPr txBox="1"/>
          <p:nvPr/>
        </p:nvSpPr>
        <p:spPr>
          <a:xfrm>
            <a:off x="3420000" y="1446120"/>
            <a:ext cx="415440" cy="24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100" b="0" strike="noStrike" spc="-1">
                <a:solidFill>
                  <a:srgbClr val="000000"/>
                </a:solidFill>
                <a:latin typeface="Arial"/>
              </a:rPr>
              <a:t>0..n</a:t>
            </a:r>
          </a:p>
        </p:txBody>
      </p:sp>
      <p:sp>
        <p:nvSpPr>
          <p:cNvPr id="130" name="Line 12"/>
          <p:cNvSpPr/>
          <p:nvPr/>
        </p:nvSpPr>
        <p:spPr>
          <a:xfrm>
            <a:off x="4644000" y="1980000"/>
            <a:ext cx="0" cy="12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TextShape 13"/>
          <p:cNvSpPr txBox="1"/>
          <p:nvPr/>
        </p:nvSpPr>
        <p:spPr>
          <a:xfrm>
            <a:off x="4665960" y="2988000"/>
            <a:ext cx="43668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200" b="0" strike="noStrike" spc="-1">
                <a:solidFill>
                  <a:srgbClr val="000000"/>
                </a:solidFill>
                <a:latin typeface="Arial"/>
              </a:rPr>
              <a:t>0..n</a:t>
            </a:r>
          </a:p>
        </p:txBody>
      </p:sp>
      <p:sp>
        <p:nvSpPr>
          <p:cNvPr id="132" name="TextShape 14"/>
          <p:cNvSpPr txBox="1"/>
          <p:nvPr/>
        </p:nvSpPr>
        <p:spPr>
          <a:xfrm>
            <a:off x="4644000" y="1980000"/>
            <a:ext cx="415440" cy="24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100" b="0" strike="noStrike" spc="-1">
                <a:solidFill>
                  <a:srgbClr val="000000"/>
                </a:solidFill>
                <a:latin typeface="Arial"/>
              </a:rPr>
              <a:t>0..n</a:t>
            </a:r>
          </a:p>
        </p:txBody>
      </p:sp>
      <p:sp>
        <p:nvSpPr>
          <p:cNvPr id="133" name="TextShape 15"/>
          <p:cNvSpPr txBox="1"/>
          <p:nvPr/>
        </p:nvSpPr>
        <p:spPr>
          <a:xfrm>
            <a:off x="1548000" y="1687680"/>
            <a:ext cx="85752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Edge contains 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Applications</a:t>
            </a:r>
          </a:p>
        </p:txBody>
      </p:sp>
      <p:sp>
        <p:nvSpPr>
          <p:cNvPr id="134" name="TextShape 16"/>
          <p:cNvSpPr txBox="1"/>
          <p:nvPr/>
        </p:nvSpPr>
        <p:spPr>
          <a:xfrm>
            <a:off x="4788000" y="2524680"/>
            <a:ext cx="108000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Capability is related to Applications</a:t>
            </a:r>
          </a:p>
        </p:txBody>
      </p:sp>
      <p:sp>
        <p:nvSpPr>
          <p:cNvPr id="135" name="TextShape 17"/>
          <p:cNvSpPr txBox="1"/>
          <p:nvPr/>
        </p:nvSpPr>
        <p:spPr>
          <a:xfrm>
            <a:off x="6414480" y="1489680"/>
            <a:ext cx="240552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Added by APPO</a:t>
            </a:r>
          </a:p>
          <a:p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Also it’s associations are added by APPO</a:t>
            </a:r>
          </a:p>
        </p:txBody>
      </p:sp>
      <p:sp>
        <p:nvSpPr>
          <p:cNvPr id="136" name="TextShape 18"/>
          <p:cNvSpPr txBox="1"/>
          <p:nvPr/>
        </p:nvSpPr>
        <p:spPr>
          <a:xfrm>
            <a:off x="432000" y="3888000"/>
            <a:ext cx="24055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Added by Administrator</a:t>
            </a:r>
          </a:p>
        </p:txBody>
      </p:sp>
      <p:sp>
        <p:nvSpPr>
          <p:cNvPr id="137" name="Line 19"/>
          <p:cNvSpPr/>
          <p:nvPr/>
        </p:nvSpPr>
        <p:spPr>
          <a:xfrm flipV="1">
            <a:off x="1008000" y="2952000"/>
            <a:ext cx="432000" cy="93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Line 20"/>
          <p:cNvSpPr/>
          <p:nvPr/>
        </p:nvSpPr>
        <p:spPr>
          <a:xfrm flipV="1">
            <a:off x="1584000" y="3780000"/>
            <a:ext cx="2268000" cy="39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Line 21"/>
          <p:cNvSpPr/>
          <p:nvPr/>
        </p:nvSpPr>
        <p:spPr>
          <a:xfrm flipH="1" flipV="1">
            <a:off x="5688000" y="1800000"/>
            <a:ext cx="726480" cy="14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88000" y="7560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MECM-FE Design (TBD: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YangYang</a:t>
            </a:r>
            <a:r>
              <a:rPr lang="en-I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70" y="697312"/>
            <a:ext cx="8282227" cy="41096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877" y="1017380"/>
            <a:ext cx="3286051" cy="21253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300" y="3087237"/>
            <a:ext cx="3286050" cy="3755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299" y="3433468"/>
            <a:ext cx="3286051" cy="12898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38455" y="3204953"/>
            <a:ext cx="65755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 smtClean="0">
                <a:solidFill>
                  <a:schemeClr val="accent3"/>
                </a:solidFill>
              </a:rPr>
              <a:t>HW Capabilities</a:t>
            </a:r>
            <a:endParaRPr lang="zh-CN" altLang="en-US" sz="500" dirty="0">
              <a:solidFill>
                <a:schemeClr val="accent3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2130" y="3166433"/>
            <a:ext cx="1084617" cy="2542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884501" y="3142714"/>
            <a:ext cx="3147908" cy="2779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88000" y="7560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MECM-FE Design (TBD: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YangYang</a:t>
            </a:r>
            <a:r>
              <a:rPr lang="en-I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83" y="759153"/>
            <a:ext cx="8176974" cy="37830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104932" y="2335336"/>
            <a:ext cx="743361" cy="5986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90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88000" y="7560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MECM-FE Design (TBD: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YangYang</a:t>
            </a:r>
            <a:r>
              <a:rPr lang="en-I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63" y="758299"/>
            <a:ext cx="8236178" cy="41031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6010" y="3111591"/>
            <a:ext cx="414439" cy="263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smtClean="0">
                <a:solidFill>
                  <a:schemeClr val="tx1"/>
                </a:solidFill>
              </a:rPr>
              <a:t>CPU,GPU</a:t>
            </a:r>
            <a:endParaRPr lang="zh-CN" altLang="en-US" sz="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5911" y="3111590"/>
            <a:ext cx="330290" cy="263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smtClean="0">
                <a:solidFill>
                  <a:schemeClr val="tx1"/>
                </a:solidFill>
              </a:rPr>
              <a:t>NA</a:t>
            </a:r>
            <a:endParaRPr lang="zh-CN" altLang="en-US" sz="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6201" y="3111589"/>
            <a:ext cx="600075" cy="263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smtClean="0">
                <a:solidFill>
                  <a:schemeClr val="tx1"/>
                </a:solidFill>
              </a:rPr>
              <a:t>NA</a:t>
            </a:r>
            <a:endParaRPr lang="zh-CN" altLang="en-US" sz="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2936" y="3111589"/>
            <a:ext cx="433239" cy="263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smtClean="0">
                <a:solidFill>
                  <a:schemeClr val="tx1"/>
                </a:solidFill>
              </a:rPr>
              <a:t>NA</a:t>
            </a:r>
            <a:endParaRPr lang="zh-CN" altLang="en-US" sz="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9960" y="2683994"/>
            <a:ext cx="2032731" cy="7894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15911" y="2940553"/>
            <a:ext cx="1400264" cy="17103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3"/>
          </p:cNvCxnSpPr>
          <p:nvPr/>
        </p:nvCxnSpPr>
        <p:spPr>
          <a:xfrm flipV="1">
            <a:off x="2416175" y="2611632"/>
            <a:ext cx="438858" cy="41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635604" y="2179389"/>
            <a:ext cx="11841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N</a:t>
            </a:r>
            <a:r>
              <a:rPr lang="en-US" altLang="zh-CN" sz="800" dirty="0" smtClean="0">
                <a:solidFill>
                  <a:srgbClr val="92D050"/>
                </a:solidFill>
              </a:rPr>
              <a:t>eed to discuss what should be shown here</a:t>
            </a:r>
            <a:endParaRPr lang="zh-CN" altLang="en-US" sz="800" dirty="0">
              <a:solidFill>
                <a:srgbClr val="92D05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10" y="4338636"/>
            <a:ext cx="1560557" cy="1238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992" y="4187737"/>
            <a:ext cx="340249" cy="9538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68585" y="4178398"/>
            <a:ext cx="34336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" b="1" dirty="0" smtClean="0">
                <a:solidFill>
                  <a:schemeClr val="bg1"/>
                </a:solidFill>
              </a:rPr>
              <a:t>Status</a:t>
            </a:r>
            <a:endParaRPr lang="zh-CN" altLang="en-US" sz="4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0991" y="4332285"/>
            <a:ext cx="556563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" dirty="0" smtClean="0">
                <a:solidFill>
                  <a:schemeClr val="bg2"/>
                </a:solidFill>
              </a:rPr>
              <a:t>ExampleService</a:t>
            </a:r>
            <a:endParaRPr lang="zh-CN" altLang="en-US" sz="400" dirty="0">
              <a:solidFill>
                <a:schemeClr val="bg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66885" y="4332183"/>
            <a:ext cx="32412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" dirty="0" smtClean="0">
                <a:solidFill>
                  <a:schemeClr val="bg2"/>
                </a:solidFill>
              </a:rPr>
              <a:t>Active</a:t>
            </a:r>
            <a:endParaRPr lang="zh-CN" altLang="en-US" sz="400" dirty="0">
              <a:solidFill>
                <a:schemeClr val="bg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46576" y="4336944"/>
            <a:ext cx="25680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" dirty="0" smtClean="0">
                <a:solidFill>
                  <a:schemeClr val="bg2"/>
                </a:solidFill>
              </a:rPr>
              <a:t>1.0</a:t>
            </a:r>
            <a:endParaRPr lang="zh-CN" altLang="en-US" sz="400" dirty="0">
              <a:solidFill>
                <a:schemeClr val="bg2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9960" y="4178398"/>
            <a:ext cx="2032731" cy="4126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452835" y="3132346"/>
            <a:ext cx="13067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Hardware capability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57206" y="4257189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Software capability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7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88000" y="7560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  <a:ea typeface="Arial"/>
              </a:rPr>
              <a:t>Security Impact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2" name="Object 2"/>
          <p:cNvGraphicFramePr/>
          <p:nvPr/>
        </p:nvGraphicFramePr>
        <p:xfrm>
          <a:off x="3168000" y="1728000"/>
          <a:ext cx="2741040" cy="51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4" imgW="0" imgH="0" progId="Excel.Sheet.12">
                  <p:embed/>
                </p:oleObj>
              </mc:Choice>
              <mc:Fallback>
                <p:oleObj r:id="rId4" imgW="0" imgH="0" progId="Excel.Sheet.12">
                  <p:embed/>
                  <p:pic>
                    <p:nvPicPr>
                      <p:cNvPr id="143" name="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3168000" y="1728000"/>
                        <a:ext cx="2741040" cy="51696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42280" y="257184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IN" sz="3600" b="0" strike="noStrike" spc="-1">
                <a:solidFill>
                  <a:srgbClr val="000000"/>
                </a:solidFill>
                <a:latin typeface="Arial"/>
                <a:ea typeface="Arial"/>
              </a:rPr>
              <a:t>Thanks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</TotalTime>
  <Words>511</Words>
  <Application>Microsoft Office PowerPoint</Application>
  <PresentationFormat>全屏显示(16:9)</PresentationFormat>
  <Paragraphs>135</Paragraphs>
  <Slides>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DejaVu Sans</vt:lpstr>
      <vt:lpstr>JetBrains Mono</vt:lpstr>
      <vt:lpstr>Arial</vt:lpstr>
      <vt:lpstr>Symbol</vt:lpstr>
      <vt:lpstr>Times New Roman</vt:lpstr>
      <vt:lpstr>Wingdings</vt:lpstr>
      <vt:lpstr>Office Theme</vt:lpstr>
      <vt:lpstr>Office Theme</vt:lpstr>
      <vt:lpstr>Microsoft Excel 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dc:description/>
  <cp:lastModifiedBy>Yangyang</cp:lastModifiedBy>
  <cp:revision>25</cp:revision>
  <dcterms:modified xsi:type="dcterms:W3CDTF">2020-10-23T01:49:14Z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(3)S1y5mtd95zPgM4vQUJqc+QIcMrMA+cMDfLOp94nf9OorOZqc6SwPPkysgrPfFEpkyCqmU9ws
HlU6YQJAA5GfTmGVono5b2A8i5wPzYi7qkHfvh3vmnkt+b4mgblCOZdSdcbf6v6jwMmaQMmn
uLqpKMskVtvpQRMbFK9k3XOm/MvsDe10l6JiLgLfpgMjJSdMk/9VxcY/gQmb51lUtLg7Fm8r
Q0l1hGuQTnEWa+7x3P</vt:lpwstr>
  </property>
  <property fmtid="{D5CDD505-2E9C-101B-9397-08002B2CF9AE}" pid="3" name="_2015_ms_pID_7253431">
    <vt:lpwstr>5eWUGj8f6BlqFcN8HaHho6EJWrTY8gaWarjXd9vXwPzXaRVx7BZwco
Ig41b0JVTa8aA+JHZkDF6DYD+rjdU3k3732IGqfXIySi7ljW2JY3FxbdVYweCx/ut0QiYEqB
V9M7bDELnojovVvRz4oqANJZqjNsc558LQGiGLyarahmck82MaGQoPwdBplplR2judFs7unF
Jxolw4CEQG6IaVCkkZYJltWFq/FY2IAjIMgh</vt:lpwstr>
  </property>
  <property fmtid="{D5CDD505-2E9C-101B-9397-08002B2CF9AE}" pid="4" name="_2015_ms_pID_7253432">
    <vt:lpwstr>AQ==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1602228451</vt:lpwstr>
  </property>
</Properties>
</file>