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.bmp" ContentType="image/bmp"/>
  <Override PartName="/ppt/embeddings/oleObject1.xlsx" ContentType="application/vnd.openxmlformats-officedocument.spreadsheetml.sheet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E3264BA-44AE-4E9B-B6EF-F8D9BB6ECF1F}" type="slidenum">
              <a:rPr b="0" lang="en-IN" sz="1400" spc="-1" strike="noStrike">
                <a:latin typeface="Times New Roman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hyperlink" Target="https://gitee.com/edgegallery/community/blob/master/Security%20WG/Tutorials/Gitee%20Pull%20Request%20Compliance%20Verification.md" TargetMode="External"/><Relationship Id="rId2" Type="http://schemas.openxmlformats.org/officeDocument/2006/relationships/slide" Target="../slides/slide2.xml"/><Relationship Id="rId3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hyperlink" Target="https://gitee.com/edgegallery/community/blob/master/Security%20WG/Tutorials/Gitee%20Pull%20Request%20Compliance%20Verification.md" TargetMode="External"/><Relationship Id="rId2" Type="http://schemas.openxmlformats.org/officeDocument/2006/relationships/slide" Target="../slides/slide3.xml"/><Relationship Id="rId3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hyperlink" Target="https://gitee.com/edgegallery/community/blob/master/Security%20WG/Tutorials/Gitee%20Pull%20Request%20Compliance%20Verification.md" TargetMode="External"/><Relationship Id="rId2" Type="http://schemas.openxmlformats.org/officeDocument/2006/relationships/slide" Target="../slides/slide4.xml"/><Relationship Id="rId3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hyperlink" Target="https://gitee.com/edgegallery/community/blob/master/Security%20WG/Tutorials/Gitee%20Pull%20Request%20Compliance%20Verification.md" TargetMode="External"/><Relationship Id="rId2" Type="http://schemas.openxmlformats.org/officeDocument/2006/relationships/slide" Target="../slides/slide5.xml"/><Relationship Id="rId3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hyperlink" Target="https://gitee.com/edgegallery/community/blob/master/Security%20WG/Tutorials/Gitee%20Pull%20Request%20Compliance%20Verification.md" TargetMode="External"/><Relationship Id="rId2" Type="http://schemas.openxmlformats.org/officeDocument/2006/relationships/slide" Target="../slides/slide6.xml"/><Relationship Id="rId3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hyperlink" Target="https://gitee.com/edgegallery/community/blob/master/Security%20WG/Tutorials/Gitee%20Pull%20Request%20Compliance%20Verification.md" TargetMode="External"/><Relationship Id="rId2" Type="http://schemas.openxmlformats.org/officeDocument/2006/relationships/slide" Target="../slides/slide7.xml"/><Relationship Id="rId3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hyperlink" Target="https://gitee.com/edgegallery/community/blob/master/Security%20WG/Tutorials/Gitee%20Pull%20Request%20Compliance%20Verification.md" TargetMode="External"/><Relationship Id="rId2" Type="http://schemas.openxmlformats.org/officeDocument/2006/relationships/slide" Target="../slides/slide8.xml"/><Relationship Id="rId3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216000" indent="-216000">
              <a:lnSpc>
                <a:spcPct val="100000"/>
              </a:lnSpc>
            </a:pPr>
            <a:r>
              <a:rPr b="0" lang="en-IN" sz="11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https://gitee.com/edgegallery/community/blob/master/Security%20WG/Tutorials/Gitee%20Pull%20Request%20Compliance%20Verification.md</a:t>
            </a:r>
            <a:endParaRPr b="0" lang="en-IN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216000" indent="-216000">
              <a:lnSpc>
                <a:spcPct val="100000"/>
              </a:lnSpc>
            </a:pPr>
            <a:r>
              <a:rPr b="0" lang="en-IN" sz="11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https://gitee.com/edgegallery/community/blob/master/Security%20WG/Tutorials/Gitee%20Pull%20Request%20Compliance%20Verification.md</a:t>
            </a:r>
            <a:endParaRPr b="0" lang="en-IN" sz="11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216000" indent="-216000">
              <a:lnSpc>
                <a:spcPct val="100000"/>
              </a:lnSpc>
            </a:pPr>
            <a:r>
              <a:rPr b="0" lang="en-IN" sz="11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https://gitee.com/edgegallery/community/blob/master/Security%20WG/Tutorials/Gitee%20Pull%20Request%20Compliance%20Verification.md</a:t>
            </a:r>
            <a:endParaRPr b="0" lang="en-IN" sz="11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216000" indent="-216000">
              <a:lnSpc>
                <a:spcPct val="100000"/>
              </a:lnSpc>
            </a:pPr>
            <a:r>
              <a:rPr b="0" lang="en-IN" sz="11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https://gitee.com/edgegallery/community/blob/master/Security%20WG/Tutorials/Gitee%20Pull%20Request%20Compliance%20Verification.md</a:t>
            </a:r>
            <a:endParaRPr b="0" lang="en-IN" sz="11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216000" indent="-216000">
              <a:lnSpc>
                <a:spcPct val="100000"/>
              </a:lnSpc>
            </a:pPr>
            <a:r>
              <a:rPr b="0" lang="en-IN" sz="11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https://gitee.com/edgegallery/community/blob/master/Security%20WG/Tutorials/Gitee%20Pull%20Request%20Compliance%20Verification.md</a:t>
            </a:r>
            <a:endParaRPr b="0" lang="en-IN" sz="11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216000" indent="-216000">
              <a:lnSpc>
                <a:spcPct val="100000"/>
              </a:lnSpc>
            </a:pPr>
            <a:r>
              <a:rPr b="0" lang="en-IN" sz="11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https://gitee.com/edgegallery/community/blob/master/Security%20WG/Tutorials/Gitee%20Pull%20Request%20Compliance%20Verification.md</a:t>
            </a:r>
            <a:endParaRPr b="0" lang="en-IN" sz="11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216000" indent="-216000">
              <a:lnSpc>
                <a:spcPct val="100000"/>
              </a:lnSpc>
            </a:pPr>
            <a:r>
              <a:rPr b="0" lang="en-IN" sz="11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https://gitee.com/edgegallery/community/blob/master/Security%20WG/Tutorials/Gitee%20Pull%20Request%20Compliance%20Verification.md</a:t>
            </a:r>
            <a:endParaRPr b="0" lang="en-IN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</a:t>
            </a:r>
            <a:r>
              <a:rPr b="0" lang="en-IN" sz="1800" spc="-1" strike="noStrike">
                <a:latin typeface="Arial"/>
              </a:rPr>
              <a:t>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package" Target="../embeddings/oleObject1.xlsx"/><Relationship Id="rId2" Type="http://schemas.openxmlformats.org/officeDocument/2006/relationships/image" Target="../media/image1.bmp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n-IN" sz="5200" spc="-1" strike="noStrike">
                <a:solidFill>
                  <a:srgbClr val="000000"/>
                </a:solidFill>
                <a:latin typeface="Arial"/>
                <a:ea typeface="Arial"/>
              </a:rPr>
              <a:t>Automated AK/SK Management Solution</a:t>
            </a:r>
            <a:endParaRPr b="0" lang="en-IN" sz="52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88000" y="4176000"/>
            <a:ext cx="8519760" cy="7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</a:rPr>
              <a:t>Gaurav Agrawal, Rama Subba Reddy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88000" y="7560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Requirement Overview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60000"/>
              </a:lnSpc>
            </a:pPr>
            <a:r>
              <a:rPr b="0" lang="en-IN" sz="1200" spc="-1" strike="noStrike" u="sng">
                <a:solidFill>
                  <a:srgbClr val="40485b"/>
                </a:solidFill>
                <a:uFillTx/>
                <a:latin typeface="Arial"/>
                <a:ea typeface="Arial"/>
              </a:rPr>
              <a:t>Current Implementation of AK/SK/InstanceId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60000"/>
              </a:lnSpc>
            </a:pPr>
            <a:r>
              <a:rPr b="0" lang="en-IN" sz="1200" spc="-1" strike="noStrike">
                <a:solidFill>
                  <a:srgbClr val="40485b"/>
                </a:solidFill>
                <a:latin typeface="Arial"/>
                <a:ea typeface="Arial"/>
              </a:rPr>
              <a:t>MEP-Auth: Hardcoded values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60000"/>
              </a:lnSpc>
            </a:pPr>
            <a:r>
              <a:rPr b="0" lang="en-IN" sz="1200" spc="-1" strike="noStrike">
                <a:solidFill>
                  <a:srgbClr val="40485b"/>
                </a:solidFill>
                <a:latin typeface="Arial"/>
                <a:ea typeface="Arial"/>
              </a:rPr>
              <a:t>MEP-Agent: Hardcoded values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6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60000"/>
              </a:lnSpc>
            </a:pPr>
            <a:r>
              <a:rPr b="0" lang="en-IN" sz="1200" spc="-1" strike="noStrike" u="sng">
                <a:solidFill>
                  <a:srgbClr val="40485b"/>
                </a:solidFill>
                <a:uFillTx/>
                <a:latin typeface="Arial"/>
                <a:ea typeface="Arial"/>
              </a:rPr>
              <a:t>Problem</a:t>
            </a:r>
            <a:r>
              <a:rPr b="0" lang="en-IN" sz="1200" spc="-1" strike="noStrike">
                <a:solidFill>
                  <a:srgbClr val="40485b"/>
                </a:solidFill>
                <a:latin typeface="Arial"/>
                <a:ea typeface="Arial"/>
              </a:rPr>
              <a:t>: 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60000"/>
              </a:lnSpc>
            </a:pPr>
            <a:r>
              <a:rPr b="0" lang="en-IN" sz="1200" spc="-1" strike="noStrike">
                <a:solidFill>
                  <a:srgbClr val="40485b"/>
                </a:solidFill>
                <a:latin typeface="Arial"/>
                <a:ea typeface="Arial"/>
              </a:rPr>
              <a:t>Not a scalable solution, can’t support multiple runtime applications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6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60000"/>
              </a:lnSpc>
            </a:pPr>
            <a:r>
              <a:rPr b="0" lang="en-IN" sz="1200" spc="-1" strike="noStrike" u="sng">
                <a:solidFill>
                  <a:srgbClr val="40485b"/>
                </a:solidFill>
                <a:uFillTx/>
                <a:latin typeface="Arial"/>
                <a:ea typeface="Arial"/>
              </a:rPr>
              <a:t>Requirement</a:t>
            </a:r>
            <a:r>
              <a:rPr b="0" lang="en-IN" sz="1200" spc="-1" strike="noStrike">
                <a:solidFill>
                  <a:srgbClr val="40485b"/>
                </a:solidFill>
                <a:latin typeface="Arial"/>
                <a:ea typeface="Arial"/>
              </a:rPr>
              <a:t>: 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60000"/>
              </a:lnSpc>
            </a:pPr>
            <a:r>
              <a:rPr b="0" lang="en-IN" sz="1200" spc="-1" strike="noStrike">
                <a:solidFill>
                  <a:srgbClr val="40485b"/>
                </a:solidFill>
                <a:latin typeface="Arial"/>
                <a:ea typeface="Arial"/>
              </a:rPr>
              <a:t>Automate AK, SK, Instance-Id management, by supporting automated configuration to MEP-Auth as well as MEP-Agent</a:t>
            </a:r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88000" y="7560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Solution Architecture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760000" y="360720"/>
            <a:ext cx="2950920" cy="57492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MEO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5760720" y="1512720"/>
            <a:ext cx="2950920" cy="79092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4"/>
          <p:cNvSpPr/>
          <p:nvPr/>
        </p:nvSpPr>
        <p:spPr>
          <a:xfrm>
            <a:off x="6624000" y="1539000"/>
            <a:ext cx="120600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latin typeface="Arial"/>
              </a:rPr>
              <a:t>LCM Controller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6768000" y="1836720"/>
            <a:ext cx="934920" cy="39492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Ak/SK Generator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5760720" y="2880000"/>
            <a:ext cx="1366920" cy="86364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7"/>
          <p:cNvSpPr/>
          <p:nvPr/>
        </p:nvSpPr>
        <p:spPr>
          <a:xfrm>
            <a:off x="5976000" y="3276000"/>
            <a:ext cx="934920" cy="39492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Config Builder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93" name="CustomShape 8"/>
          <p:cNvSpPr/>
          <p:nvPr/>
        </p:nvSpPr>
        <p:spPr>
          <a:xfrm>
            <a:off x="5976000" y="2907000"/>
            <a:ext cx="91188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latin typeface="Arial"/>
              </a:rPr>
              <a:t>K8s Plugin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94" name="CustomShape 9"/>
          <p:cNvSpPr/>
          <p:nvPr/>
        </p:nvSpPr>
        <p:spPr>
          <a:xfrm>
            <a:off x="7344000" y="2880000"/>
            <a:ext cx="1366920" cy="86364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0"/>
          <p:cNvSpPr/>
          <p:nvPr/>
        </p:nvSpPr>
        <p:spPr>
          <a:xfrm>
            <a:off x="7559280" y="3276000"/>
            <a:ext cx="934920" cy="39492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Config Builder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96" name="CustomShape 11"/>
          <p:cNvSpPr/>
          <p:nvPr/>
        </p:nvSpPr>
        <p:spPr>
          <a:xfrm>
            <a:off x="7487280" y="2907000"/>
            <a:ext cx="109008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latin typeface="Arial"/>
              </a:rPr>
              <a:t>Future Plugin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97" name="CustomShape 12"/>
          <p:cNvSpPr/>
          <p:nvPr/>
        </p:nvSpPr>
        <p:spPr>
          <a:xfrm>
            <a:off x="5760000" y="4248000"/>
            <a:ext cx="2951640" cy="57564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Kubernetes (Infra Manager)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98" name="CustomShape 13"/>
          <p:cNvSpPr/>
          <p:nvPr/>
        </p:nvSpPr>
        <p:spPr>
          <a:xfrm>
            <a:off x="3744000" y="2988000"/>
            <a:ext cx="1439640" cy="57564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MEP-Auth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99" name="CustomShape 14"/>
          <p:cNvSpPr/>
          <p:nvPr/>
        </p:nvSpPr>
        <p:spPr>
          <a:xfrm>
            <a:off x="2232000" y="2988000"/>
            <a:ext cx="1439640" cy="57564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MEP-Agent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00" name="CustomShape 15"/>
          <p:cNvSpPr/>
          <p:nvPr/>
        </p:nvSpPr>
        <p:spPr>
          <a:xfrm>
            <a:off x="2232000" y="3888000"/>
            <a:ext cx="2951640" cy="93564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Infrastructure (Kubernetes Cluster)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01" name="CustomShape 16"/>
          <p:cNvSpPr/>
          <p:nvPr/>
        </p:nvSpPr>
        <p:spPr>
          <a:xfrm>
            <a:off x="7128000" y="1008000"/>
            <a:ext cx="143640" cy="431640"/>
          </a:xfrm>
          <a:custGeom>
            <a:avLst/>
            <a:gdLst/>
            <a:ahLst/>
            <a:rect l="l" t="t" r="r" b="b"/>
            <a:pathLst>
              <a:path w="402" h="1202">
                <a:moveTo>
                  <a:pt x="100" y="0"/>
                </a:moveTo>
                <a:lnTo>
                  <a:pt x="100" y="900"/>
                </a:lnTo>
                <a:lnTo>
                  <a:pt x="0" y="900"/>
                </a:lnTo>
                <a:lnTo>
                  <a:pt x="200" y="1201"/>
                </a:lnTo>
                <a:lnTo>
                  <a:pt x="401" y="900"/>
                </a:lnTo>
                <a:lnTo>
                  <a:pt x="300" y="900"/>
                </a:lnTo>
                <a:lnTo>
                  <a:pt x="300" y="0"/>
                </a:lnTo>
                <a:lnTo>
                  <a:pt x="10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7"/>
          <p:cNvSpPr/>
          <p:nvPr/>
        </p:nvSpPr>
        <p:spPr>
          <a:xfrm>
            <a:off x="7128000" y="2376000"/>
            <a:ext cx="143640" cy="431640"/>
          </a:xfrm>
          <a:custGeom>
            <a:avLst/>
            <a:gdLst/>
            <a:ahLst/>
            <a:rect l="l" t="t" r="r" b="b"/>
            <a:pathLst>
              <a:path w="402" h="1202">
                <a:moveTo>
                  <a:pt x="100" y="0"/>
                </a:moveTo>
                <a:lnTo>
                  <a:pt x="100" y="900"/>
                </a:lnTo>
                <a:lnTo>
                  <a:pt x="0" y="900"/>
                </a:lnTo>
                <a:lnTo>
                  <a:pt x="200" y="1201"/>
                </a:lnTo>
                <a:lnTo>
                  <a:pt x="401" y="900"/>
                </a:lnTo>
                <a:lnTo>
                  <a:pt x="300" y="900"/>
                </a:lnTo>
                <a:lnTo>
                  <a:pt x="300" y="0"/>
                </a:lnTo>
                <a:lnTo>
                  <a:pt x="10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8"/>
          <p:cNvSpPr/>
          <p:nvPr/>
        </p:nvSpPr>
        <p:spPr>
          <a:xfrm>
            <a:off x="6336000" y="3816000"/>
            <a:ext cx="143640" cy="431640"/>
          </a:xfrm>
          <a:custGeom>
            <a:avLst/>
            <a:gdLst/>
            <a:ahLst/>
            <a:rect l="l" t="t" r="r" b="b"/>
            <a:pathLst>
              <a:path w="402" h="1202">
                <a:moveTo>
                  <a:pt x="100" y="0"/>
                </a:moveTo>
                <a:lnTo>
                  <a:pt x="100" y="900"/>
                </a:lnTo>
                <a:lnTo>
                  <a:pt x="0" y="900"/>
                </a:lnTo>
                <a:lnTo>
                  <a:pt x="200" y="1201"/>
                </a:lnTo>
                <a:lnTo>
                  <a:pt x="401" y="900"/>
                </a:lnTo>
                <a:lnTo>
                  <a:pt x="300" y="900"/>
                </a:lnTo>
                <a:lnTo>
                  <a:pt x="300" y="0"/>
                </a:lnTo>
                <a:lnTo>
                  <a:pt x="10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9"/>
          <p:cNvSpPr/>
          <p:nvPr/>
        </p:nvSpPr>
        <p:spPr>
          <a:xfrm rot="2932800">
            <a:off x="5392440" y="2103480"/>
            <a:ext cx="142920" cy="1041480"/>
          </a:xfrm>
          <a:custGeom>
            <a:avLst/>
            <a:gdLst/>
            <a:ahLst/>
            <a:rect l="l" t="t" r="r" b="b"/>
            <a:pathLst>
              <a:path w="400" h="2896">
                <a:moveTo>
                  <a:pt x="101" y="0"/>
                </a:moveTo>
                <a:lnTo>
                  <a:pt x="101" y="2411"/>
                </a:lnTo>
                <a:lnTo>
                  <a:pt x="0" y="2411"/>
                </a:lnTo>
                <a:lnTo>
                  <a:pt x="199" y="2895"/>
                </a:lnTo>
                <a:lnTo>
                  <a:pt x="399" y="2411"/>
                </a:lnTo>
                <a:lnTo>
                  <a:pt x="298" y="2411"/>
                </a:lnTo>
                <a:lnTo>
                  <a:pt x="297" y="0"/>
                </a:lnTo>
                <a:lnTo>
                  <a:pt x="101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0"/>
          <p:cNvSpPr/>
          <p:nvPr/>
        </p:nvSpPr>
        <p:spPr>
          <a:xfrm>
            <a:off x="5256000" y="4392000"/>
            <a:ext cx="431640" cy="143640"/>
          </a:xfrm>
          <a:custGeom>
            <a:avLst/>
            <a:gdLst/>
            <a:ahLst/>
            <a:rect l="l" t="t" r="r" b="b"/>
            <a:pathLst>
              <a:path w="1202" h="402">
                <a:moveTo>
                  <a:pt x="1201" y="100"/>
                </a:moveTo>
                <a:lnTo>
                  <a:pt x="300" y="100"/>
                </a:lnTo>
                <a:lnTo>
                  <a:pt x="300" y="0"/>
                </a:lnTo>
                <a:lnTo>
                  <a:pt x="0" y="200"/>
                </a:lnTo>
                <a:lnTo>
                  <a:pt x="300" y="401"/>
                </a:lnTo>
                <a:lnTo>
                  <a:pt x="300" y="300"/>
                </a:lnTo>
                <a:lnTo>
                  <a:pt x="1201" y="300"/>
                </a:lnTo>
                <a:lnTo>
                  <a:pt x="1201" y="10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21"/>
          <p:cNvSpPr/>
          <p:nvPr/>
        </p:nvSpPr>
        <p:spPr>
          <a:xfrm>
            <a:off x="2952000" y="3564000"/>
            <a:ext cx="143640" cy="323640"/>
          </a:xfrm>
          <a:custGeom>
            <a:avLst/>
            <a:gdLst/>
            <a:ahLst/>
            <a:rect l="l" t="t" r="r" b="b"/>
            <a:pathLst>
              <a:path w="402" h="902">
                <a:moveTo>
                  <a:pt x="100" y="901"/>
                </a:moveTo>
                <a:lnTo>
                  <a:pt x="100" y="225"/>
                </a:lnTo>
                <a:lnTo>
                  <a:pt x="0" y="225"/>
                </a:lnTo>
                <a:lnTo>
                  <a:pt x="200" y="0"/>
                </a:lnTo>
                <a:lnTo>
                  <a:pt x="401" y="225"/>
                </a:lnTo>
                <a:lnTo>
                  <a:pt x="300" y="225"/>
                </a:lnTo>
                <a:lnTo>
                  <a:pt x="300" y="901"/>
                </a:lnTo>
                <a:lnTo>
                  <a:pt x="100" y="901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2"/>
          <p:cNvSpPr/>
          <p:nvPr/>
        </p:nvSpPr>
        <p:spPr>
          <a:xfrm>
            <a:off x="7272000" y="1080000"/>
            <a:ext cx="1734840" cy="2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050" spc="-1" strike="noStrike">
                <a:latin typeface="Arial"/>
              </a:rPr>
              <a:t>Instantiate with instance-id</a:t>
            </a:r>
            <a:endParaRPr b="0" lang="en-IN" sz="1050" spc="-1" strike="noStrike">
              <a:latin typeface="Arial"/>
            </a:endParaRPr>
          </a:p>
        </p:txBody>
      </p:sp>
      <p:sp>
        <p:nvSpPr>
          <p:cNvPr id="108" name="CustomShape 23"/>
          <p:cNvSpPr/>
          <p:nvPr/>
        </p:nvSpPr>
        <p:spPr>
          <a:xfrm>
            <a:off x="7264800" y="2448000"/>
            <a:ext cx="1618920" cy="38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050" spc="-1" strike="noStrike">
                <a:latin typeface="Arial"/>
              </a:rPr>
              <a:t>Instantiate with ak, sk, id</a:t>
            </a:r>
            <a:endParaRPr b="0" lang="en-IN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50" spc="-1" strike="noStrike">
                <a:latin typeface="Arial"/>
              </a:rPr>
              <a:t>Terminated with id</a:t>
            </a:r>
            <a:endParaRPr b="0" lang="en-IN" sz="1050" spc="-1" strike="noStrike">
              <a:latin typeface="Arial"/>
            </a:endParaRPr>
          </a:p>
        </p:txBody>
      </p:sp>
      <p:sp>
        <p:nvSpPr>
          <p:cNvPr id="109" name="CustomShape 24"/>
          <p:cNvSpPr/>
          <p:nvPr/>
        </p:nvSpPr>
        <p:spPr>
          <a:xfrm>
            <a:off x="6444720" y="3888000"/>
            <a:ext cx="1381320" cy="2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050" spc="-1" strike="noStrike">
                <a:latin typeface="Arial"/>
              </a:rPr>
              <a:t>Instantiate Workload</a:t>
            </a:r>
            <a:endParaRPr b="0" lang="en-IN" sz="1050" spc="-1" strike="noStrike">
              <a:latin typeface="Arial"/>
            </a:endParaRPr>
          </a:p>
        </p:txBody>
      </p:sp>
      <p:sp>
        <p:nvSpPr>
          <p:cNvPr id="110" name="CustomShape 25"/>
          <p:cNvSpPr/>
          <p:nvPr/>
        </p:nvSpPr>
        <p:spPr>
          <a:xfrm>
            <a:off x="4824000" y="4536000"/>
            <a:ext cx="1381320" cy="2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050" spc="-1" strike="noStrike">
                <a:latin typeface="Arial"/>
              </a:rPr>
              <a:t>Instantiate Workload</a:t>
            </a:r>
            <a:endParaRPr b="0" lang="en-IN" sz="1050" spc="-1" strike="noStrike">
              <a:latin typeface="Arial"/>
            </a:endParaRPr>
          </a:p>
        </p:txBody>
      </p:sp>
      <p:sp>
        <p:nvSpPr>
          <p:cNvPr id="111" name="CustomShape 26"/>
          <p:cNvSpPr/>
          <p:nvPr/>
        </p:nvSpPr>
        <p:spPr>
          <a:xfrm>
            <a:off x="3024000" y="3636000"/>
            <a:ext cx="1379880" cy="2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050" spc="-1" strike="noStrike">
                <a:latin typeface="Arial"/>
              </a:rPr>
              <a:t>Secrets for ak, sk, id</a:t>
            </a:r>
            <a:endParaRPr b="0" lang="en-IN" sz="1050" spc="-1" strike="noStrike">
              <a:latin typeface="Arial"/>
            </a:endParaRPr>
          </a:p>
        </p:txBody>
      </p:sp>
      <p:sp>
        <p:nvSpPr>
          <p:cNvPr id="112" name="CustomShape 27"/>
          <p:cNvSpPr/>
          <p:nvPr/>
        </p:nvSpPr>
        <p:spPr>
          <a:xfrm>
            <a:off x="3816000" y="2425680"/>
            <a:ext cx="1582560" cy="38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050" spc="-1" strike="noStrike">
                <a:latin typeface="Arial"/>
              </a:rPr>
              <a:t>Configure with ak, sk, id</a:t>
            </a:r>
            <a:endParaRPr b="0" lang="en-IN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50" spc="-1" strike="noStrike">
                <a:latin typeface="Arial"/>
              </a:rPr>
              <a:t>Unconfigure with id</a:t>
            </a:r>
            <a:endParaRPr b="0" lang="en-IN" sz="1050" spc="-1" strike="noStrike">
              <a:latin typeface="Arial"/>
            </a:endParaRPr>
          </a:p>
        </p:txBody>
      </p:sp>
      <p:sp>
        <p:nvSpPr>
          <p:cNvPr id="113" name="CustomShape 28"/>
          <p:cNvSpPr/>
          <p:nvPr/>
        </p:nvSpPr>
        <p:spPr>
          <a:xfrm>
            <a:off x="216000" y="792000"/>
            <a:ext cx="5111640" cy="18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 u="sng">
                <a:uFillTx/>
                <a:latin typeface="Arial"/>
              </a:rPr>
              <a:t>New Sub-Modules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AK/SK Generator: Generates random ak, sk value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Config Builder: Builds application configuration in form of deployment artifacts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 u="sng">
                <a:uFillTx/>
                <a:latin typeface="Arial"/>
              </a:rPr>
              <a:t>External Dependency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MEP-Auth for Configure/Unconfiguration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MEP-Agent to read secrets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14" name="CustomShape 29"/>
          <p:cNvSpPr/>
          <p:nvPr/>
        </p:nvSpPr>
        <p:spPr>
          <a:xfrm>
            <a:off x="2160000" y="3888000"/>
            <a:ext cx="806760" cy="2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050" spc="-1" strike="noStrike">
                <a:latin typeface="Arial"/>
              </a:rPr>
              <a:t>K8s secret</a:t>
            </a:r>
            <a:endParaRPr b="0" lang="en-IN" sz="105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88000" y="7560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Instantiate Flow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906840" y="797400"/>
            <a:ext cx="754920" cy="252360"/>
          </a:xfrm>
          <a:prstGeom prst="rect">
            <a:avLst/>
          </a:prstGeom>
          <a:noFill/>
          <a:ln w="12600">
            <a:solidFill>
              <a:srgbClr val="1d1d1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800" spc="-1" strike="noStrike">
                <a:solidFill>
                  <a:srgbClr val="666666"/>
                </a:solidFill>
                <a:latin typeface="Calibri"/>
                <a:ea typeface="DejaVu Sans"/>
              </a:rPr>
              <a:t>APPO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1284480" y="1050480"/>
            <a:ext cx="360" cy="405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1d1d1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4"/>
          <p:cNvSpPr/>
          <p:nvPr/>
        </p:nvSpPr>
        <p:spPr>
          <a:xfrm>
            <a:off x="4463640" y="1044360"/>
            <a:ext cx="360" cy="405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1d1d1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5"/>
          <p:cNvSpPr/>
          <p:nvPr/>
        </p:nvSpPr>
        <p:spPr>
          <a:xfrm>
            <a:off x="6336000" y="1059480"/>
            <a:ext cx="360" cy="405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1d1d1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6"/>
          <p:cNvSpPr/>
          <p:nvPr/>
        </p:nvSpPr>
        <p:spPr>
          <a:xfrm>
            <a:off x="1284480" y="1718280"/>
            <a:ext cx="106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000322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7"/>
          <p:cNvSpPr/>
          <p:nvPr/>
        </p:nvSpPr>
        <p:spPr>
          <a:xfrm flipH="1" flipV="1">
            <a:off x="1284120" y="4290840"/>
            <a:ext cx="2098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6480">
            <a:solidFill>
              <a:srgbClr val="000322"/>
            </a:solidFill>
            <a:custDash>
              <a:ds d="1300000" sp="9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8"/>
          <p:cNvSpPr/>
          <p:nvPr/>
        </p:nvSpPr>
        <p:spPr>
          <a:xfrm>
            <a:off x="33480" y="1383120"/>
            <a:ext cx="1250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000322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9"/>
          <p:cNvSpPr/>
          <p:nvPr/>
        </p:nvSpPr>
        <p:spPr>
          <a:xfrm>
            <a:off x="251640" y="1018080"/>
            <a:ext cx="979920" cy="52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41"/>
              </a:lnSpc>
            </a:pPr>
            <a:r>
              <a:rPr b="0" lang="en-IN" sz="800" spc="-1" strike="noStrike">
                <a:solidFill>
                  <a:srgbClr val="1d1d1a"/>
                </a:solidFill>
                <a:latin typeface="Microsoft YaHei"/>
                <a:ea typeface="Microsoft YaHei"/>
              </a:rPr>
              <a:t>Instantiate APP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24" name="CustomShape 10"/>
          <p:cNvSpPr/>
          <p:nvPr/>
        </p:nvSpPr>
        <p:spPr>
          <a:xfrm>
            <a:off x="1968480" y="797400"/>
            <a:ext cx="754920" cy="252360"/>
          </a:xfrm>
          <a:prstGeom prst="rect">
            <a:avLst/>
          </a:prstGeom>
          <a:noFill/>
          <a:ln w="12600">
            <a:solidFill>
              <a:srgbClr val="1d1d1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800" spc="-1" strike="noStrike">
                <a:solidFill>
                  <a:srgbClr val="666666"/>
                </a:solidFill>
                <a:latin typeface="Calibri"/>
                <a:ea typeface="DejaVu Sans"/>
              </a:rPr>
              <a:t>APM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25" name="Line 11"/>
          <p:cNvSpPr/>
          <p:nvPr/>
        </p:nvSpPr>
        <p:spPr>
          <a:xfrm>
            <a:off x="2345760" y="1050120"/>
            <a:ext cx="360" cy="4052520"/>
          </a:xfrm>
          <a:prstGeom prst="line">
            <a:avLst/>
          </a:prstGeom>
          <a:ln w="6480">
            <a:solidFill>
              <a:srgbClr val="1d1d1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2"/>
          <p:cNvSpPr/>
          <p:nvPr/>
        </p:nvSpPr>
        <p:spPr>
          <a:xfrm>
            <a:off x="1439280" y="1553400"/>
            <a:ext cx="979920" cy="2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1d1d1a"/>
                </a:solidFill>
                <a:latin typeface="Microsoft YaHei"/>
                <a:ea typeface="Microsoft YaHei"/>
              </a:rPr>
              <a:t>Get package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27" name="CustomShape 13"/>
          <p:cNvSpPr/>
          <p:nvPr/>
        </p:nvSpPr>
        <p:spPr>
          <a:xfrm>
            <a:off x="1284480" y="1908000"/>
            <a:ext cx="377280" cy="305640"/>
          </a:xfrm>
          <a:prstGeom prst="curvedLeftArrow">
            <a:avLst>
              <a:gd name="adj1" fmla="val 0"/>
              <a:gd name="adj2" fmla="val 50000"/>
              <a:gd name="adj3" fmla="val 25000"/>
            </a:avLst>
          </a:prstGeom>
          <a:noFill/>
          <a:ln w="12600">
            <a:solidFill>
              <a:srgbClr val="1d1d1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4"/>
          <p:cNvSpPr/>
          <p:nvPr/>
        </p:nvSpPr>
        <p:spPr>
          <a:xfrm>
            <a:off x="3384000" y="3168000"/>
            <a:ext cx="107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000322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5"/>
          <p:cNvSpPr/>
          <p:nvPr/>
        </p:nvSpPr>
        <p:spPr>
          <a:xfrm>
            <a:off x="1440000" y="1952640"/>
            <a:ext cx="1872720" cy="52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41"/>
              </a:lnSpc>
            </a:pPr>
            <a:r>
              <a:rPr b="0" lang="en-IN" sz="800" spc="-1" strike="noStrike">
                <a:solidFill>
                  <a:srgbClr val="1d1d1a"/>
                </a:solidFill>
                <a:latin typeface="Microsoft YaHei"/>
                <a:ea typeface="Microsoft YaHei"/>
              </a:rPr>
              <a:t>Instantiate APP with appinstance-id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30" name="CustomShape 16"/>
          <p:cNvSpPr/>
          <p:nvPr/>
        </p:nvSpPr>
        <p:spPr>
          <a:xfrm>
            <a:off x="4212000" y="2597400"/>
            <a:ext cx="2519640" cy="66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7"/>
          <p:cNvSpPr/>
          <p:nvPr/>
        </p:nvSpPr>
        <p:spPr>
          <a:xfrm>
            <a:off x="1284480" y="2316600"/>
            <a:ext cx="2098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000322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18"/>
          <p:cNvSpPr/>
          <p:nvPr/>
        </p:nvSpPr>
        <p:spPr>
          <a:xfrm>
            <a:off x="4068000" y="792000"/>
            <a:ext cx="754920" cy="252000"/>
          </a:xfrm>
          <a:prstGeom prst="rect">
            <a:avLst/>
          </a:prstGeom>
          <a:noFill/>
          <a:ln w="12600">
            <a:solidFill>
              <a:srgbClr val="1d1d1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800" spc="-1" strike="noStrike">
                <a:solidFill>
                  <a:srgbClr val="666666"/>
                </a:solidFill>
                <a:latin typeface="Calibri"/>
                <a:ea typeface="DejaVu Sans"/>
              </a:rPr>
              <a:t>K8SInfra</a:t>
            </a:r>
            <a:endParaRPr b="0" lang="en-IN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800" spc="-1" strike="noStrike">
                <a:solidFill>
                  <a:srgbClr val="666666"/>
                </a:solidFill>
                <a:latin typeface="Calibri"/>
                <a:ea typeface="DejaVu Sans"/>
              </a:rPr>
              <a:t>Plugin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33" name="CustomShape 19"/>
          <p:cNvSpPr/>
          <p:nvPr/>
        </p:nvSpPr>
        <p:spPr>
          <a:xfrm>
            <a:off x="5904000" y="792000"/>
            <a:ext cx="899640" cy="252000"/>
          </a:xfrm>
          <a:prstGeom prst="rect">
            <a:avLst/>
          </a:prstGeom>
          <a:noFill/>
          <a:ln w="12600">
            <a:solidFill>
              <a:srgbClr val="1d1d1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800" spc="-1" strike="noStrike">
                <a:solidFill>
                  <a:srgbClr val="666666"/>
                </a:solidFill>
                <a:latin typeface="Calibri"/>
                <a:ea typeface="DejaVu Sans"/>
              </a:rPr>
              <a:t>MEP-Agent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34" name="CustomShape 20"/>
          <p:cNvSpPr/>
          <p:nvPr/>
        </p:nvSpPr>
        <p:spPr>
          <a:xfrm>
            <a:off x="3383640" y="2430000"/>
            <a:ext cx="377280" cy="305640"/>
          </a:xfrm>
          <a:prstGeom prst="curvedLeftArrow">
            <a:avLst>
              <a:gd name="adj1" fmla="val 0"/>
              <a:gd name="adj2" fmla="val 50000"/>
              <a:gd name="adj3" fmla="val 25000"/>
            </a:avLst>
          </a:prstGeom>
          <a:noFill/>
          <a:ln w="12600">
            <a:solidFill>
              <a:srgbClr val="1d1d1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1"/>
          <p:cNvSpPr/>
          <p:nvPr/>
        </p:nvSpPr>
        <p:spPr>
          <a:xfrm>
            <a:off x="3311280" y="2955960"/>
            <a:ext cx="165636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1d1d1a"/>
                </a:solidFill>
                <a:latin typeface="Microsoft YaHei"/>
                <a:ea typeface="Microsoft YaHei"/>
              </a:rPr>
              <a:t>Instantiate with ak, sk, id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36" name="CustomShape 22"/>
          <p:cNvSpPr/>
          <p:nvPr/>
        </p:nvSpPr>
        <p:spPr>
          <a:xfrm>
            <a:off x="1619280" y="1952640"/>
            <a:ext cx="97992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1d1d1a"/>
                </a:solidFill>
                <a:latin typeface="Microsoft YaHei"/>
                <a:ea typeface="Microsoft YaHei"/>
              </a:rPr>
              <a:t>Update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1d1d1a"/>
                </a:solidFill>
                <a:latin typeface="Microsoft YaHei"/>
                <a:ea typeface="Microsoft YaHei"/>
              </a:rPr>
              <a:t>Information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37" name="CustomShape 23"/>
          <p:cNvSpPr/>
          <p:nvPr/>
        </p:nvSpPr>
        <p:spPr>
          <a:xfrm>
            <a:off x="4968000" y="792000"/>
            <a:ext cx="754920" cy="252000"/>
          </a:xfrm>
          <a:prstGeom prst="rect">
            <a:avLst/>
          </a:prstGeom>
          <a:noFill/>
          <a:ln w="12600">
            <a:solidFill>
              <a:srgbClr val="1d1d1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800" spc="-1" strike="noStrike">
                <a:solidFill>
                  <a:srgbClr val="666666"/>
                </a:solidFill>
                <a:latin typeface="Calibri"/>
                <a:ea typeface="DejaVu Sans"/>
              </a:rPr>
              <a:t>K8SInfra</a:t>
            </a:r>
            <a:endParaRPr b="0" lang="en-IN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800" spc="-1" strike="noStrike">
                <a:solidFill>
                  <a:srgbClr val="666666"/>
                </a:solidFill>
                <a:latin typeface="Calibri"/>
                <a:ea typeface="DejaVu Sans"/>
              </a:rPr>
              <a:t>Mgr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38" name="CustomShape 24"/>
          <p:cNvSpPr/>
          <p:nvPr/>
        </p:nvSpPr>
        <p:spPr>
          <a:xfrm>
            <a:off x="7092000" y="792000"/>
            <a:ext cx="899640" cy="252000"/>
          </a:xfrm>
          <a:prstGeom prst="rect">
            <a:avLst/>
          </a:prstGeom>
          <a:noFill/>
          <a:ln w="12600">
            <a:solidFill>
              <a:srgbClr val="1d1d1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800" spc="-1" strike="noStrike">
                <a:solidFill>
                  <a:srgbClr val="666666"/>
                </a:solidFill>
                <a:latin typeface="Calibri"/>
                <a:ea typeface="DejaVu Sans"/>
              </a:rPr>
              <a:t>MepAuth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39" name="CustomShape 25"/>
          <p:cNvSpPr/>
          <p:nvPr/>
        </p:nvSpPr>
        <p:spPr>
          <a:xfrm>
            <a:off x="7560000" y="1059480"/>
            <a:ext cx="360" cy="405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1d1d1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6"/>
          <p:cNvSpPr/>
          <p:nvPr/>
        </p:nvSpPr>
        <p:spPr>
          <a:xfrm>
            <a:off x="5399640" y="1044360"/>
            <a:ext cx="360" cy="405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1d1d1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7"/>
          <p:cNvSpPr/>
          <p:nvPr/>
        </p:nvSpPr>
        <p:spPr>
          <a:xfrm>
            <a:off x="3599280" y="2304000"/>
            <a:ext cx="108036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1d1d1a"/>
                </a:solidFill>
                <a:latin typeface="Microsoft YaHei"/>
                <a:ea typeface="Microsoft YaHei"/>
              </a:rPr>
              <a:t>Generate ak, sk 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42" name="CustomShape 28"/>
          <p:cNvSpPr/>
          <p:nvPr/>
        </p:nvSpPr>
        <p:spPr>
          <a:xfrm>
            <a:off x="4391280" y="3636000"/>
            <a:ext cx="165636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1d1d1a"/>
                </a:solidFill>
                <a:latin typeface="Microsoft YaHei"/>
                <a:ea typeface="Microsoft YaHei"/>
              </a:rPr>
              <a:t>Deploy with secrets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43" name="CustomShape 29"/>
          <p:cNvSpPr/>
          <p:nvPr/>
        </p:nvSpPr>
        <p:spPr>
          <a:xfrm>
            <a:off x="3048480" y="797400"/>
            <a:ext cx="754920" cy="252360"/>
          </a:xfrm>
          <a:prstGeom prst="rect">
            <a:avLst/>
          </a:prstGeom>
          <a:noFill/>
          <a:ln w="12600">
            <a:solidFill>
              <a:srgbClr val="1d1d1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800" spc="-1" strike="noStrike">
                <a:solidFill>
                  <a:srgbClr val="666666"/>
                </a:solidFill>
                <a:latin typeface="Calibri"/>
                <a:ea typeface="DejaVu Sans"/>
              </a:rPr>
              <a:t>Lcm</a:t>
            </a:r>
            <a:endParaRPr b="0" lang="en-IN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800" spc="-1" strike="noStrike">
                <a:solidFill>
                  <a:srgbClr val="666666"/>
                </a:solidFill>
                <a:latin typeface="Calibri"/>
                <a:ea typeface="DejaVu Sans"/>
              </a:rPr>
              <a:t>Controller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44" name="CustomShape 30"/>
          <p:cNvSpPr/>
          <p:nvPr/>
        </p:nvSpPr>
        <p:spPr>
          <a:xfrm>
            <a:off x="3383640" y="1044360"/>
            <a:ext cx="360" cy="405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1d1d1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31"/>
          <p:cNvSpPr/>
          <p:nvPr/>
        </p:nvSpPr>
        <p:spPr>
          <a:xfrm flipV="1">
            <a:off x="3383640" y="2806560"/>
            <a:ext cx="4176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000322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32"/>
          <p:cNvSpPr/>
          <p:nvPr/>
        </p:nvSpPr>
        <p:spPr>
          <a:xfrm>
            <a:off x="4320000" y="2605320"/>
            <a:ext cx="165636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1d1d1a"/>
                </a:solidFill>
                <a:latin typeface="Microsoft YaHei"/>
                <a:ea typeface="Microsoft YaHei"/>
              </a:rPr>
              <a:t>Configure ak, sk, instance-id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47" name="CustomShape 33"/>
          <p:cNvSpPr/>
          <p:nvPr/>
        </p:nvSpPr>
        <p:spPr>
          <a:xfrm>
            <a:off x="2703600" y="2592000"/>
            <a:ext cx="752040" cy="3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800" spc="-1" strike="noStrike">
                <a:latin typeface="Arial"/>
              </a:rPr>
              <a:t>If failure, 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latin typeface="Arial"/>
              </a:rPr>
              <a:t>return failure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48" name="CustomShape 34"/>
          <p:cNvSpPr/>
          <p:nvPr/>
        </p:nvSpPr>
        <p:spPr>
          <a:xfrm>
            <a:off x="4518360" y="3265200"/>
            <a:ext cx="377280" cy="305640"/>
          </a:xfrm>
          <a:prstGeom prst="curvedLeftArrow">
            <a:avLst>
              <a:gd name="adj1" fmla="val 0"/>
              <a:gd name="adj2" fmla="val 50000"/>
              <a:gd name="adj3" fmla="val 25000"/>
            </a:avLst>
          </a:prstGeom>
          <a:noFill/>
          <a:ln w="12600">
            <a:solidFill>
              <a:srgbClr val="1d1d1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35"/>
          <p:cNvSpPr/>
          <p:nvPr/>
        </p:nvSpPr>
        <p:spPr>
          <a:xfrm>
            <a:off x="4680000" y="3135960"/>
            <a:ext cx="136764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1d1d1a"/>
                </a:solidFill>
                <a:latin typeface="Microsoft YaHei"/>
                <a:ea typeface="Microsoft YaHei"/>
              </a:rPr>
              <a:t>Append deployment artifacts with ak, sk, id secrets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50" name="CustomShape 36"/>
          <p:cNvSpPr/>
          <p:nvPr/>
        </p:nvSpPr>
        <p:spPr>
          <a:xfrm flipV="1">
            <a:off x="4463280" y="3814560"/>
            <a:ext cx="936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000322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37"/>
          <p:cNvSpPr/>
          <p:nvPr/>
        </p:nvSpPr>
        <p:spPr>
          <a:xfrm flipH="1">
            <a:off x="3383280" y="3995640"/>
            <a:ext cx="108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6480">
            <a:solidFill>
              <a:srgbClr val="000322"/>
            </a:solidFill>
            <a:custDash>
              <a:ds d="1300000" sp="9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38"/>
          <p:cNvSpPr/>
          <p:nvPr/>
        </p:nvSpPr>
        <p:spPr>
          <a:xfrm>
            <a:off x="3456000" y="3780000"/>
            <a:ext cx="909000" cy="20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800" spc="-1" strike="noStrike">
                <a:latin typeface="Arial"/>
              </a:rPr>
              <a:t>Success/Failure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53" name="CustomShape 39"/>
          <p:cNvSpPr/>
          <p:nvPr/>
        </p:nvSpPr>
        <p:spPr>
          <a:xfrm>
            <a:off x="2346120" y="3744000"/>
            <a:ext cx="10371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800" spc="-1" strike="noStrike">
                <a:latin typeface="Arial"/>
              </a:rPr>
              <a:t>If failure, 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latin typeface="Arial"/>
              </a:rPr>
              <a:t>Unconfigure ak,sk, id in mep-auth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54" name="CustomShape 40"/>
          <p:cNvSpPr/>
          <p:nvPr/>
        </p:nvSpPr>
        <p:spPr>
          <a:xfrm>
            <a:off x="3456000" y="3780360"/>
            <a:ext cx="909000" cy="20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800" spc="-1" strike="noStrike">
                <a:latin typeface="Arial"/>
              </a:rPr>
              <a:t>Success/Failure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55" name="CustomShape 41"/>
          <p:cNvSpPr/>
          <p:nvPr/>
        </p:nvSpPr>
        <p:spPr>
          <a:xfrm>
            <a:off x="1512000" y="4104000"/>
            <a:ext cx="909000" cy="20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800" spc="-1" strike="noStrike">
                <a:latin typeface="Arial"/>
              </a:rPr>
              <a:t>Success/Failure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56" name="CustomShape 42"/>
          <p:cNvSpPr/>
          <p:nvPr/>
        </p:nvSpPr>
        <p:spPr>
          <a:xfrm flipH="1">
            <a:off x="5399280" y="4535640"/>
            <a:ext cx="936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6480">
            <a:solidFill>
              <a:srgbClr val="000322"/>
            </a:solidFill>
            <a:custDash>
              <a:ds d="1300000" sp="9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43"/>
          <p:cNvSpPr/>
          <p:nvPr/>
        </p:nvSpPr>
        <p:spPr>
          <a:xfrm>
            <a:off x="5399640" y="4331160"/>
            <a:ext cx="910440" cy="20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800" spc="-1" strike="noStrike">
                <a:latin typeface="Arial"/>
              </a:rPr>
              <a:t>Reads ak, sk, id</a:t>
            </a:r>
            <a:endParaRPr b="0" lang="en-IN" sz="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88000" y="7560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Terminate Flow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906840" y="797400"/>
            <a:ext cx="754920" cy="252360"/>
          </a:xfrm>
          <a:prstGeom prst="rect">
            <a:avLst/>
          </a:prstGeom>
          <a:noFill/>
          <a:ln w="12600">
            <a:solidFill>
              <a:srgbClr val="1d1d1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800" spc="-1" strike="noStrike">
                <a:solidFill>
                  <a:srgbClr val="666666"/>
                </a:solidFill>
                <a:latin typeface="Calibri"/>
                <a:ea typeface="DejaVu Sans"/>
              </a:rPr>
              <a:t>APPO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1284480" y="1050480"/>
            <a:ext cx="360" cy="405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1d1d1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4"/>
          <p:cNvSpPr/>
          <p:nvPr/>
        </p:nvSpPr>
        <p:spPr>
          <a:xfrm>
            <a:off x="4463640" y="1044360"/>
            <a:ext cx="360" cy="405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1d1d1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5"/>
          <p:cNvSpPr/>
          <p:nvPr/>
        </p:nvSpPr>
        <p:spPr>
          <a:xfrm>
            <a:off x="6336000" y="1059480"/>
            <a:ext cx="360" cy="405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1d1d1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6"/>
          <p:cNvSpPr/>
          <p:nvPr/>
        </p:nvSpPr>
        <p:spPr>
          <a:xfrm>
            <a:off x="1284480" y="1718280"/>
            <a:ext cx="106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000322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7"/>
          <p:cNvSpPr/>
          <p:nvPr/>
        </p:nvSpPr>
        <p:spPr>
          <a:xfrm flipH="1" flipV="1">
            <a:off x="1284120" y="4002840"/>
            <a:ext cx="2098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6480">
            <a:solidFill>
              <a:srgbClr val="000322"/>
            </a:solidFill>
            <a:custDash>
              <a:ds d="1300000" sp="9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8"/>
          <p:cNvSpPr/>
          <p:nvPr/>
        </p:nvSpPr>
        <p:spPr>
          <a:xfrm>
            <a:off x="33480" y="1383120"/>
            <a:ext cx="1250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000322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9"/>
          <p:cNvSpPr/>
          <p:nvPr/>
        </p:nvSpPr>
        <p:spPr>
          <a:xfrm>
            <a:off x="251640" y="1018080"/>
            <a:ext cx="979920" cy="52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41"/>
              </a:lnSpc>
            </a:pPr>
            <a:r>
              <a:rPr b="0" lang="en-IN" sz="800" spc="-1" strike="noStrike">
                <a:solidFill>
                  <a:srgbClr val="1d1d1a"/>
                </a:solidFill>
                <a:latin typeface="Microsoft YaHei"/>
                <a:ea typeface="Microsoft YaHei"/>
              </a:rPr>
              <a:t>Terminate APP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67" name="CustomShape 10"/>
          <p:cNvSpPr/>
          <p:nvPr/>
        </p:nvSpPr>
        <p:spPr>
          <a:xfrm>
            <a:off x="1968480" y="797400"/>
            <a:ext cx="754920" cy="252360"/>
          </a:xfrm>
          <a:prstGeom prst="rect">
            <a:avLst/>
          </a:prstGeom>
          <a:noFill/>
          <a:ln w="12600">
            <a:solidFill>
              <a:srgbClr val="1d1d1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800" spc="-1" strike="noStrike">
                <a:solidFill>
                  <a:srgbClr val="666666"/>
                </a:solidFill>
                <a:latin typeface="Calibri"/>
                <a:ea typeface="DejaVu Sans"/>
              </a:rPr>
              <a:t>APM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68" name="Line 11"/>
          <p:cNvSpPr/>
          <p:nvPr/>
        </p:nvSpPr>
        <p:spPr>
          <a:xfrm>
            <a:off x="2345760" y="1050120"/>
            <a:ext cx="360" cy="4052520"/>
          </a:xfrm>
          <a:prstGeom prst="line">
            <a:avLst/>
          </a:prstGeom>
          <a:ln w="6480">
            <a:solidFill>
              <a:srgbClr val="1d1d1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2"/>
          <p:cNvSpPr/>
          <p:nvPr/>
        </p:nvSpPr>
        <p:spPr>
          <a:xfrm>
            <a:off x="1439280" y="1553400"/>
            <a:ext cx="979920" cy="2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1d1d1a"/>
                </a:solidFill>
                <a:latin typeface="Microsoft YaHei"/>
                <a:ea typeface="Microsoft YaHei"/>
              </a:rPr>
              <a:t>Get package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70" name="CustomShape 13"/>
          <p:cNvSpPr/>
          <p:nvPr/>
        </p:nvSpPr>
        <p:spPr>
          <a:xfrm>
            <a:off x="1284480" y="1908000"/>
            <a:ext cx="377280" cy="305640"/>
          </a:xfrm>
          <a:prstGeom prst="curvedLeftArrow">
            <a:avLst>
              <a:gd name="adj1" fmla="val 0"/>
              <a:gd name="adj2" fmla="val 50000"/>
              <a:gd name="adj3" fmla="val 25000"/>
            </a:avLst>
          </a:prstGeom>
          <a:noFill/>
          <a:ln w="12600">
            <a:solidFill>
              <a:srgbClr val="1d1d1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4"/>
          <p:cNvSpPr/>
          <p:nvPr/>
        </p:nvSpPr>
        <p:spPr>
          <a:xfrm>
            <a:off x="3384000" y="2592000"/>
            <a:ext cx="107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000322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5"/>
          <p:cNvSpPr/>
          <p:nvPr/>
        </p:nvSpPr>
        <p:spPr>
          <a:xfrm>
            <a:off x="1440000" y="1952640"/>
            <a:ext cx="1872720" cy="52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41"/>
              </a:lnSpc>
            </a:pPr>
            <a:r>
              <a:rPr b="0" lang="en-IN" sz="800" spc="-1" strike="noStrike">
                <a:solidFill>
                  <a:srgbClr val="1d1d1a"/>
                </a:solidFill>
                <a:latin typeface="Microsoft YaHei"/>
                <a:ea typeface="Microsoft YaHei"/>
              </a:rPr>
              <a:t>Terminate APP with appinstance-id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73" name="CustomShape 16"/>
          <p:cNvSpPr/>
          <p:nvPr/>
        </p:nvSpPr>
        <p:spPr>
          <a:xfrm>
            <a:off x="4212000" y="2597400"/>
            <a:ext cx="2519640" cy="66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7"/>
          <p:cNvSpPr/>
          <p:nvPr/>
        </p:nvSpPr>
        <p:spPr>
          <a:xfrm>
            <a:off x="1284480" y="2316600"/>
            <a:ext cx="2098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000322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8"/>
          <p:cNvSpPr/>
          <p:nvPr/>
        </p:nvSpPr>
        <p:spPr>
          <a:xfrm>
            <a:off x="4068000" y="792000"/>
            <a:ext cx="754920" cy="252000"/>
          </a:xfrm>
          <a:prstGeom prst="rect">
            <a:avLst/>
          </a:prstGeom>
          <a:noFill/>
          <a:ln w="12600">
            <a:solidFill>
              <a:srgbClr val="1d1d1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800" spc="-1" strike="noStrike">
                <a:solidFill>
                  <a:srgbClr val="666666"/>
                </a:solidFill>
                <a:latin typeface="Calibri"/>
                <a:ea typeface="DejaVu Sans"/>
              </a:rPr>
              <a:t>K8SInfra</a:t>
            </a:r>
            <a:endParaRPr b="0" lang="en-IN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800" spc="-1" strike="noStrike">
                <a:solidFill>
                  <a:srgbClr val="666666"/>
                </a:solidFill>
                <a:latin typeface="Calibri"/>
                <a:ea typeface="DejaVu Sans"/>
              </a:rPr>
              <a:t>Plugin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76" name="CustomShape 19"/>
          <p:cNvSpPr/>
          <p:nvPr/>
        </p:nvSpPr>
        <p:spPr>
          <a:xfrm>
            <a:off x="5904000" y="792000"/>
            <a:ext cx="899640" cy="252000"/>
          </a:xfrm>
          <a:prstGeom prst="rect">
            <a:avLst/>
          </a:prstGeom>
          <a:noFill/>
          <a:ln w="12600">
            <a:solidFill>
              <a:srgbClr val="1d1d1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800" spc="-1" strike="noStrike">
                <a:solidFill>
                  <a:srgbClr val="666666"/>
                </a:solidFill>
                <a:latin typeface="Calibri"/>
                <a:ea typeface="DejaVu Sans"/>
              </a:rPr>
              <a:t>MEP-Agent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77" name="CustomShape 20"/>
          <p:cNvSpPr/>
          <p:nvPr/>
        </p:nvSpPr>
        <p:spPr>
          <a:xfrm>
            <a:off x="3311280" y="2379960"/>
            <a:ext cx="165636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1d1d1a"/>
                </a:solidFill>
                <a:latin typeface="Microsoft YaHei"/>
                <a:ea typeface="Microsoft YaHei"/>
              </a:rPr>
              <a:t>Terminate with id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78" name="CustomShape 21"/>
          <p:cNvSpPr/>
          <p:nvPr/>
        </p:nvSpPr>
        <p:spPr>
          <a:xfrm>
            <a:off x="1619280" y="1952640"/>
            <a:ext cx="97992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1d1d1a"/>
                </a:solidFill>
                <a:latin typeface="Microsoft YaHei"/>
                <a:ea typeface="Microsoft YaHei"/>
              </a:rPr>
              <a:t>Update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1d1d1a"/>
                </a:solidFill>
                <a:latin typeface="Microsoft YaHei"/>
                <a:ea typeface="Microsoft YaHei"/>
              </a:rPr>
              <a:t>Information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79" name="CustomShape 22"/>
          <p:cNvSpPr/>
          <p:nvPr/>
        </p:nvSpPr>
        <p:spPr>
          <a:xfrm>
            <a:off x="4968000" y="792000"/>
            <a:ext cx="754920" cy="252000"/>
          </a:xfrm>
          <a:prstGeom prst="rect">
            <a:avLst/>
          </a:prstGeom>
          <a:noFill/>
          <a:ln w="12600">
            <a:solidFill>
              <a:srgbClr val="1d1d1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800" spc="-1" strike="noStrike">
                <a:solidFill>
                  <a:srgbClr val="666666"/>
                </a:solidFill>
                <a:latin typeface="Calibri"/>
                <a:ea typeface="DejaVu Sans"/>
              </a:rPr>
              <a:t>K8SInfra</a:t>
            </a:r>
            <a:endParaRPr b="0" lang="en-IN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800" spc="-1" strike="noStrike">
                <a:solidFill>
                  <a:srgbClr val="666666"/>
                </a:solidFill>
                <a:latin typeface="Calibri"/>
                <a:ea typeface="DejaVu Sans"/>
              </a:rPr>
              <a:t>Mgr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80" name="CustomShape 23"/>
          <p:cNvSpPr/>
          <p:nvPr/>
        </p:nvSpPr>
        <p:spPr>
          <a:xfrm>
            <a:off x="7092000" y="792000"/>
            <a:ext cx="899640" cy="252000"/>
          </a:xfrm>
          <a:prstGeom prst="rect">
            <a:avLst/>
          </a:prstGeom>
          <a:noFill/>
          <a:ln w="12600">
            <a:solidFill>
              <a:srgbClr val="1d1d1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800" spc="-1" strike="noStrike">
                <a:solidFill>
                  <a:srgbClr val="666666"/>
                </a:solidFill>
                <a:latin typeface="Calibri"/>
                <a:ea typeface="DejaVu Sans"/>
              </a:rPr>
              <a:t>MepAuth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81" name="CustomShape 24"/>
          <p:cNvSpPr/>
          <p:nvPr/>
        </p:nvSpPr>
        <p:spPr>
          <a:xfrm>
            <a:off x="7560000" y="1059480"/>
            <a:ext cx="360" cy="405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1d1d1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5"/>
          <p:cNvSpPr/>
          <p:nvPr/>
        </p:nvSpPr>
        <p:spPr>
          <a:xfrm>
            <a:off x="5399640" y="1044360"/>
            <a:ext cx="360" cy="405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1d1d1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26"/>
          <p:cNvSpPr/>
          <p:nvPr/>
        </p:nvSpPr>
        <p:spPr>
          <a:xfrm>
            <a:off x="4391280" y="3060000"/>
            <a:ext cx="165636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1d1d1a"/>
                </a:solidFill>
                <a:latin typeface="Microsoft YaHei"/>
                <a:ea typeface="Microsoft YaHei"/>
              </a:rPr>
              <a:t>Delete Deployment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84" name="CustomShape 27"/>
          <p:cNvSpPr/>
          <p:nvPr/>
        </p:nvSpPr>
        <p:spPr>
          <a:xfrm>
            <a:off x="3048480" y="797400"/>
            <a:ext cx="754920" cy="252360"/>
          </a:xfrm>
          <a:prstGeom prst="rect">
            <a:avLst/>
          </a:prstGeom>
          <a:noFill/>
          <a:ln w="12600">
            <a:solidFill>
              <a:srgbClr val="1d1d1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800" spc="-1" strike="noStrike">
                <a:solidFill>
                  <a:srgbClr val="666666"/>
                </a:solidFill>
                <a:latin typeface="Calibri"/>
                <a:ea typeface="DejaVu Sans"/>
              </a:rPr>
              <a:t>Lcm</a:t>
            </a:r>
            <a:endParaRPr b="0" lang="en-IN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800" spc="-1" strike="noStrike">
                <a:solidFill>
                  <a:srgbClr val="666666"/>
                </a:solidFill>
                <a:latin typeface="Calibri"/>
                <a:ea typeface="DejaVu Sans"/>
              </a:rPr>
              <a:t>Controller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85" name="CustomShape 28"/>
          <p:cNvSpPr/>
          <p:nvPr/>
        </p:nvSpPr>
        <p:spPr>
          <a:xfrm>
            <a:off x="3383640" y="1044360"/>
            <a:ext cx="360" cy="405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1d1d1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29"/>
          <p:cNvSpPr/>
          <p:nvPr/>
        </p:nvSpPr>
        <p:spPr>
          <a:xfrm flipV="1">
            <a:off x="3383280" y="3714840"/>
            <a:ext cx="4176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000322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30"/>
          <p:cNvSpPr/>
          <p:nvPr/>
        </p:nvSpPr>
        <p:spPr>
          <a:xfrm>
            <a:off x="4823280" y="3528000"/>
            <a:ext cx="165636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1d1d1a"/>
                </a:solidFill>
                <a:latin typeface="Microsoft YaHei"/>
                <a:ea typeface="Microsoft YaHei"/>
              </a:rPr>
              <a:t>Unconfigure with ID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88" name="CustomShape 31"/>
          <p:cNvSpPr/>
          <p:nvPr/>
        </p:nvSpPr>
        <p:spPr>
          <a:xfrm>
            <a:off x="4518360" y="2689200"/>
            <a:ext cx="377280" cy="305640"/>
          </a:xfrm>
          <a:prstGeom prst="curvedLeftArrow">
            <a:avLst>
              <a:gd name="adj1" fmla="val 0"/>
              <a:gd name="adj2" fmla="val 50000"/>
              <a:gd name="adj3" fmla="val 25000"/>
            </a:avLst>
          </a:prstGeom>
          <a:noFill/>
          <a:ln w="12600">
            <a:solidFill>
              <a:srgbClr val="1d1d1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32"/>
          <p:cNvSpPr/>
          <p:nvPr/>
        </p:nvSpPr>
        <p:spPr>
          <a:xfrm>
            <a:off x="4680000" y="2559960"/>
            <a:ext cx="136764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1d1d1a"/>
                </a:solidFill>
                <a:latin typeface="Microsoft YaHei"/>
                <a:ea typeface="Microsoft YaHei"/>
              </a:rPr>
              <a:t>Find all associated artifacts including secret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90" name="CustomShape 33"/>
          <p:cNvSpPr/>
          <p:nvPr/>
        </p:nvSpPr>
        <p:spPr>
          <a:xfrm flipV="1">
            <a:off x="4463280" y="3238560"/>
            <a:ext cx="936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000322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34"/>
          <p:cNvSpPr/>
          <p:nvPr/>
        </p:nvSpPr>
        <p:spPr>
          <a:xfrm flipH="1">
            <a:off x="3383280" y="3455640"/>
            <a:ext cx="108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6480">
            <a:solidFill>
              <a:srgbClr val="000322"/>
            </a:solidFill>
            <a:custDash>
              <a:ds d="1300000" sp="9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5"/>
          <p:cNvSpPr/>
          <p:nvPr/>
        </p:nvSpPr>
        <p:spPr>
          <a:xfrm>
            <a:off x="3456000" y="3240000"/>
            <a:ext cx="909000" cy="20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800" spc="-1" strike="noStrike">
                <a:latin typeface="Arial"/>
              </a:rPr>
              <a:t>Success/Failure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93" name="CustomShape 36"/>
          <p:cNvSpPr/>
          <p:nvPr/>
        </p:nvSpPr>
        <p:spPr>
          <a:xfrm>
            <a:off x="2418480" y="3168000"/>
            <a:ext cx="10371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800" spc="-1" strike="noStrike">
                <a:latin typeface="Arial"/>
              </a:rPr>
              <a:t>If failure, </a:t>
            </a:r>
            <a:endParaRPr b="0" lang="en-IN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latin typeface="Arial"/>
              </a:rPr>
              <a:t>feturn failure from here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94" name="CustomShape 37"/>
          <p:cNvSpPr/>
          <p:nvPr/>
        </p:nvSpPr>
        <p:spPr>
          <a:xfrm>
            <a:off x="3456000" y="3240360"/>
            <a:ext cx="909000" cy="20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800" spc="-1" strike="noStrike">
                <a:latin typeface="Arial"/>
              </a:rPr>
              <a:t>Success/Failure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95" name="CustomShape 38"/>
          <p:cNvSpPr/>
          <p:nvPr/>
        </p:nvSpPr>
        <p:spPr>
          <a:xfrm>
            <a:off x="1512000" y="3816000"/>
            <a:ext cx="909000" cy="20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800" spc="-1" strike="noStrike">
                <a:latin typeface="Arial"/>
              </a:rPr>
              <a:t>Success/Failure</a:t>
            </a:r>
            <a:endParaRPr b="0" lang="en-IN" sz="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288000" y="7560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K8s Secret Usage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144000" y="1152000"/>
            <a:ext cx="2986200" cy="14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900" spc="-1" strike="noStrike">
                <a:latin typeface="Arial"/>
              </a:rPr>
              <a:t>apiVersion: v1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latin typeface="Arial"/>
              </a:rPr>
              <a:t>kind: Secret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latin typeface="Arial"/>
              </a:rPr>
              <a:t>metadata: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latin typeface="Arial"/>
              </a:rPr>
              <a:t>  </a:t>
            </a:r>
            <a:r>
              <a:rPr b="0" lang="en-IN" sz="900" spc="-1" strike="noStrike">
                <a:latin typeface="Arial"/>
              </a:rPr>
              <a:t>Name: {{.Values.appconfig.aksk.secretname}}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latin typeface="Arial"/>
              </a:rPr>
              <a:t>type: Opaque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latin typeface="Arial"/>
              </a:rPr>
              <a:t>immutable: true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latin typeface="Arial"/>
                <a:ea typeface="Noto Sans CJK SC"/>
              </a:rPr>
              <a:t>namespace: {{.Values.appconfig.aksk.appnamespace}}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latin typeface="Arial"/>
                <a:ea typeface="Noto Sans CJK SC"/>
              </a:rPr>
              <a:t>data: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latin typeface="Arial"/>
                <a:ea typeface="Noto Sans CJK SC"/>
              </a:rPr>
              <a:t>  </a:t>
            </a:r>
            <a:r>
              <a:rPr b="0" lang="en-IN" sz="900" spc="-1" strike="noStrike">
                <a:latin typeface="Arial"/>
                <a:ea typeface="Noto Sans CJK SC"/>
              </a:rPr>
              <a:t>accesskey: {{.Values.appconfig.aksk.accesskey}}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latin typeface="Arial"/>
                <a:ea typeface="Noto Sans CJK SC"/>
              </a:rPr>
              <a:t>  </a:t>
            </a:r>
            <a:r>
              <a:rPr b="0" lang="en-IN" sz="900" spc="-1" strike="noStrike">
                <a:latin typeface="Arial"/>
                <a:ea typeface="Noto Sans CJK SC"/>
              </a:rPr>
              <a:t>secretkey: {{.Values.appconfig.aksk.secretkey}}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latin typeface="Arial"/>
                <a:ea typeface="Noto Sans CJK SC"/>
              </a:rPr>
              <a:t>  </a:t>
            </a:r>
            <a:r>
              <a:rPr b="0" lang="en-IN" sz="900" spc="-1" strike="noStrike">
                <a:latin typeface="Arial"/>
                <a:ea typeface="Noto Sans CJK SC"/>
              </a:rPr>
              <a:t>appInsId: {{.Values.appconfig.aksk.appInsId}}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3528000" y="1080000"/>
            <a:ext cx="2876400" cy="32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900" spc="-1" strike="noStrike">
                <a:latin typeface="Arial"/>
              </a:rPr>
              <a:t>apiVersion: v1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latin typeface="Arial"/>
              </a:rPr>
              <a:t>kind: Pod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latin typeface="Arial"/>
              </a:rPr>
              <a:t>metadata: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latin typeface="Arial"/>
              </a:rPr>
              <a:t>  </a:t>
            </a:r>
            <a:r>
              <a:rPr b="0" lang="en-IN" sz="900" spc="-1" strike="noStrike">
                <a:latin typeface="Arial"/>
              </a:rPr>
              <a:t>name: secret-env-pod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latin typeface="Arial"/>
              </a:rPr>
              <a:t>spec: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latin typeface="Arial"/>
              </a:rPr>
              <a:t>  </a:t>
            </a:r>
            <a:r>
              <a:rPr b="0" lang="en-IN" sz="900" spc="-1" strike="noStrike">
                <a:latin typeface="Arial"/>
              </a:rPr>
              <a:t>containers: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latin typeface="Arial"/>
              </a:rPr>
              <a:t>  </a:t>
            </a:r>
            <a:r>
              <a:rPr b="0" lang="en-IN" sz="900" spc="-1" strike="noStrike">
                <a:latin typeface="Arial"/>
              </a:rPr>
              <a:t>- name: mycontainer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latin typeface="Arial"/>
              </a:rPr>
              <a:t>    </a:t>
            </a:r>
            <a:r>
              <a:rPr b="0" lang="en-IN" sz="900" spc="-1" strike="noStrike">
                <a:latin typeface="Arial"/>
              </a:rPr>
              <a:t>image: zoneminder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latin typeface="Arial"/>
              </a:rPr>
              <a:t>    </a:t>
            </a:r>
            <a:r>
              <a:rPr b="0" lang="en-IN" sz="900" spc="-1" strike="noStrike">
                <a:latin typeface="Arial"/>
              </a:rPr>
              <a:t>env: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latin typeface="Arial"/>
              </a:rPr>
              <a:t>      </a:t>
            </a:r>
            <a:r>
              <a:rPr b="0" lang="en-IN" sz="900" spc="-1" strike="noStrike">
                <a:latin typeface="Arial"/>
              </a:rPr>
              <a:t>- name: AK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latin typeface="Arial"/>
              </a:rPr>
              <a:t>        </a:t>
            </a:r>
            <a:r>
              <a:rPr b="0" lang="en-IN" sz="900" spc="-1" strike="noStrike">
                <a:latin typeface="Arial"/>
              </a:rPr>
              <a:t>valueFrom: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latin typeface="Arial"/>
              </a:rPr>
              <a:t>          </a:t>
            </a:r>
            <a:r>
              <a:rPr b="0" lang="en-IN" sz="900" spc="-1" strike="noStrike">
                <a:latin typeface="Arial"/>
              </a:rPr>
              <a:t>secretKeyRef: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latin typeface="Arial"/>
                <a:ea typeface="Noto Sans CJK SC"/>
              </a:rPr>
              <a:t>            </a:t>
            </a:r>
            <a:r>
              <a:rPr b="0" lang="en-IN" sz="900" spc="-1" strike="noStrike">
                <a:latin typeface="Arial"/>
                <a:ea typeface="Noto Sans CJK SC"/>
              </a:rPr>
              <a:t>name: {{.Values.appconfig.aksk.secretname}}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latin typeface="Arial"/>
                <a:ea typeface="Noto Sans CJK SC"/>
              </a:rPr>
              <a:t>            </a:t>
            </a:r>
            <a:r>
              <a:rPr b="0" lang="en-IN" sz="900" spc="-1" strike="noStrike">
                <a:latin typeface="Arial"/>
                <a:ea typeface="Noto Sans CJK SC"/>
              </a:rPr>
              <a:t>key: accesskey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latin typeface="Arial"/>
                <a:ea typeface="Noto Sans CJK SC"/>
              </a:rPr>
              <a:t>      </a:t>
            </a:r>
            <a:r>
              <a:rPr b="0" lang="en-IN" sz="900" spc="-1" strike="noStrike">
                <a:latin typeface="Arial"/>
                <a:ea typeface="Noto Sans CJK SC"/>
              </a:rPr>
              <a:t>- name: SK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latin typeface="Arial"/>
                <a:ea typeface="Noto Sans CJK SC"/>
              </a:rPr>
              <a:t>        </a:t>
            </a:r>
            <a:r>
              <a:rPr b="0" lang="en-IN" sz="900" spc="-1" strike="noStrike">
                <a:latin typeface="Arial"/>
                <a:ea typeface="Noto Sans CJK SC"/>
              </a:rPr>
              <a:t>valueFrom: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latin typeface="Arial"/>
                <a:ea typeface="Noto Sans CJK SC"/>
              </a:rPr>
              <a:t>          </a:t>
            </a:r>
            <a:r>
              <a:rPr b="0" lang="en-IN" sz="900" spc="-1" strike="noStrike">
                <a:latin typeface="Arial"/>
                <a:ea typeface="Noto Sans CJK SC"/>
              </a:rPr>
              <a:t>secretKeyRef: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latin typeface="Arial"/>
                <a:ea typeface="Noto Sans CJK SC"/>
              </a:rPr>
              <a:t>            </a:t>
            </a:r>
            <a:r>
              <a:rPr b="0" lang="en-IN" sz="900" spc="-1" strike="noStrike">
                <a:latin typeface="Arial"/>
                <a:ea typeface="Noto Sans CJK SC"/>
              </a:rPr>
              <a:t>name: {{.Values.appconfig.aksk.secretname}}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latin typeface="Arial"/>
                <a:ea typeface="Noto Sans CJK SC"/>
              </a:rPr>
              <a:t>            </a:t>
            </a:r>
            <a:r>
              <a:rPr b="0" lang="en-IN" sz="900" spc="-1" strike="noStrike">
                <a:latin typeface="Arial"/>
                <a:ea typeface="Noto Sans CJK SC"/>
              </a:rPr>
              <a:t>key: secretkey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latin typeface="Arial"/>
                <a:ea typeface="Noto Sans CJK SC"/>
              </a:rPr>
              <a:t>      </a:t>
            </a:r>
            <a:r>
              <a:rPr b="0" lang="en-IN" sz="900" spc="-1" strike="noStrike">
                <a:latin typeface="Arial"/>
                <a:ea typeface="Noto Sans CJK SC"/>
              </a:rPr>
              <a:t>- name: APPINSTID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latin typeface="Arial"/>
                <a:ea typeface="Noto Sans CJK SC"/>
              </a:rPr>
              <a:t>        </a:t>
            </a:r>
            <a:r>
              <a:rPr b="0" lang="en-IN" sz="900" spc="-1" strike="noStrike">
                <a:latin typeface="Arial"/>
                <a:ea typeface="Noto Sans CJK SC"/>
              </a:rPr>
              <a:t>valueFrom: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latin typeface="Arial"/>
                <a:ea typeface="Noto Sans CJK SC"/>
              </a:rPr>
              <a:t>          </a:t>
            </a:r>
            <a:r>
              <a:rPr b="0" lang="en-IN" sz="900" spc="-1" strike="noStrike">
                <a:latin typeface="Arial"/>
                <a:ea typeface="Noto Sans CJK SC"/>
              </a:rPr>
              <a:t>secretKeyRef: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latin typeface="Arial"/>
                <a:ea typeface="Noto Sans CJK SC"/>
              </a:rPr>
              <a:t>            </a:t>
            </a:r>
            <a:r>
              <a:rPr b="0" lang="en-IN" sz="900" spc="-1" strike="noStrike">
                <a:latin typeface="Arial"/>
                <a:ea typeface="Noto Sans CJK SC"/>
              </a:rPr>
              <a:t>name: {{.Values.appconfig.aksk.secretname}}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latin typeface="Arial"/>
                <a:ea typeface="Noto Sans CJK SC"/>
              </a:rPr>
              <a:t>            </a:t>
            </a:r>
            <a:r>
              <a:rPr b="0" lang="en-IN" sz="900" spc="-1" strike="noStrike">
                <a:latin typeface="Arial"/>
                <a:ea typeface="Noto Sans CJK SC"/>
              </a:rPr>
              <a:t>key: appInsId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latin typeface="Arial"/>
                <a:ea typeface="Noto Sans CJK SC"/>
              </a:rPr>
              <a:t>  </a:t>
            </a:r>
            <a:r>
              <a:rPr b="0" lang="en-IN" sz="900" spc="-1" strike="noStrike">
                <a:latin typeface="Arial"/>
                <a:ea typeface="Noto Sans CJK SC"/>
              </a:rPr>
              <a:t>restartPolicy: Never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216000" y="3312000"/>
            <a:ext cx="2356560" cy="104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appconfig: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  </a:t>
            </a:r>
            <a:r>
              <a:rPr b="0" lang="en-IN" sz="1000" spc="-1" strike="noStrike">
                <a:latin typeface="Arial"/>
              </a:rPr>
              <a:t>appnamespace: &lt;namespace_value&gt;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  </a:t>
            </a:r>
            <a:r>
              <a:rPr b="0" lang="en-IN" sz="1000" spc="-1" strike="noStrike">
                <a:latin typeface="Arial"/>
              </a:rPr>
              <a:t>aksk: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  <a:ea typeface="Noto Sans CJK SC"/>
              </a:rPr>
              <a:t>    </a:t>
            </a:r>
            <a:r>
              <a:rPr b="0" lang="en-IN" sz="1000" spc="-1" strike="noStrike">
                <a:latin typeface="Arial"/>
                <a:ea typeface="Noto Sans CJK SC"/>
              </a:rPr>
              <a:t>secretname: </a:t>
            </a:r>
            <a:r>
              <a:rPr b="0" lang="en-IN" sz="900" spc="-1" strike="noStrike">
                <a:latin typeface="Arial"/>
                <a:ea typeface="Noto Sans CJK SC"/>
              </a:rPr>
              <a:t>&lt;namespace_value&gt;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latin typeface="Arial"/>
                <a:ea typeface="Noto Sans CJK SC"/>
              </a:rPr>
              <a:t>    </a:t>
            </a:r>
            <a:r>
              <a:rPr b="0" lang="en-IN" sz="900" spc="-1" strike="noStrike">
                <a:latin typeface="Arial"/>
                <a:ea typeface="Noto Sans CJK SC"/>
              </a:rPr>
              <a:t>accesskey: &lt;akvalue&gt;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latin typeface="Arial"/>
                <a:ea typeface="Noto Sans CJK SC"/>
              </a:rPr>
              <a:t>    </a:t>
            </a:r>
            <a:r>
              <a:rPr b="0" lang="en-IN" sz="900" spc="-1" strike="noStrike">
                <a:latin typeface="Arial"/>
                <a:ea typeface="Noto Sans CJK SC"/>
              </a:rPr>
              <a:t>secretkey: &lt;skvalue&gt;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latin typeface="Arial"/>
                <a:ea typeface="Noto Sans CJK SC"/>
              </a:rPr>
              <a:t>    </a:t>
            </a:r>
            <a:r>
              <a:rPr b="0" lang="en-IN" sz="900" spc="-1" strike="noStrike">
                <a:latin typeface="Arial"/>
                <a:ea typeface="Noto Sans CJK SC"/>
              </a:rPr>
              <a:t>appInsId: &lt;idvalue&gt;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200" name="CustomShape 5"/>
          <p:cNvSpPr/>
          <p:nvPr/>
        </p:nvSpPr>
        <p:spPr>
          <a:xfrm>
            <a:off x="125640" y="864000"/>
            <a:ext cx="21780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 u="sng">
                <a:uFillTx/>
                <a:latin typeface="Arial"/>
              </a:rPr>
              <a:t>K8sSecret</a:t>
            </a:r>
            <a:r>
              <a:rPr b="0" lang="en-IN" sz="1200" spc="-1" strike="noStrike">
                <a:latin typeface="Arial"/>
              </a:rPr>
              <a:t> (Fixed)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3528000" y="792000"/>
            <a:ext cx="21780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 u="sng">
                <a:uFillTx/>
                <a:latin typeface="Arial"/>
              </a:rPr>
              <a:t>App Deployement</a:t>
            </a:r>
            <a:r>
              <a:rPr b="0" lang="en-IN" sz="1200" spc="-1" strike="noStrike">
                <a:latin typeface="Arial"/>
              </a:rPr>
              <a:t> (Fixed)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02" name="CustomShape 7"/>
          <p:cNvSpPr/>
          <p:nvPr/>
        </p:nvSpPr>
        <p:spPr>
          <a:xfrm>
            <a:off x="197640" y="3024000"/>
            <a:ext cx="30420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 u="sng">
                <a:uFillTx/>
                <a:latin typeface="Arial"/>
              </a:rPr>
              <a:t>Values.YAML</a:t>
            </a:r>
            <a:r>
              <a:rPr b="0" lang="en-IN" sz="1200" spc="-1" strike="noStrike">
                <a:latin typeface="Arial"/>
              </a:rPr>
              <a:t> (Per Application instance)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03" name="CustomShape 8"/>
          <p:cNvSpPr/>
          <p:nvPr/>
        </p:nvSpPr>
        <p:spPr>
          <a:xfrm>
            <a:off x="6624000" y="1296000"/>
            <a:ext cx="2375640" cy="101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300" spc="-1" strike="noStrike">
                <a:latin typeface="Arial"/>
              </a:rPr>
              <a:t>Application to obtain value from following variables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300" spc="-1" strike="noStrike">
                <a:latin typeface="Arial"/>
              </a:rPr>
              <a:t>1. AK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300" spc="-1" strike="noStrike">
                <a:latin typeface="Arial"/>
              </a:rPr>
              <a:t>2. SK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300" spc="-1" strike="noStrike">
                <a:latin typeface="Arial"/>
              </a:rPr>
              <a:t>3. APPINSTID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204" name="CustomShape 9"/>
          <p:cNvSpPr/>
          <p:nvPr/>
        </p:nvSpPr>
        <p:spPr>
          <a:xfrm>
            <a:off x="6624000" y="2664000"/>
            <a:ext cx="2519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200" spc="-1" strike="noStrike">
                <a:latin typeface="Arial"/>
              </a:rPr>
              <a:t>Namespace could be at tenant level of application level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200" spc="-1" strike="noStrike">
                <a:latin typeface="Arial"/>
              </a:rPr>
              <a:t>Can limit usage of secret to SK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200" spc="-1" strike="noStrike">
                <a:latin typeface="Arial"/>
              </a:rPr>
              <a:t>Immutable should be true to avoid change to secret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200" spc="-1" strike="noStrike">
                <a:latin typeface="Arial"/>
              </a:rPr>
              <a:t>Type should be Opaque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05" name="TextShape 10"/>
          <p:cNvSpPr txBox="1"/>
          <p:nvPr/>
        </p:nvSpPr>
        <p:spPr>
          <a:xfrm>
            <a:off x="216000" y="4779000"/>
            <a:ext cx="578448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200" spc="-1" strike="noStrike">
                <a:latin typeface="Arial"/>
              </a:rPr>
              <a:t>Note: Need further analysis on advantage of K8s Secret vs passing directly directly</a:t>
            </a:r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288000" y="7560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API Changes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316080" y="1341720"/>
            <a:ext cx="3211560" cy="290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message InstantiateRequest 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  </a:t>
            </a:r>
            <a:r>
              <a:rPr b="0" lang="en-IN" sz="1800" spc="-1" strike="noStrike">
                <a:latin typeface="Arial"/>
              </a:rPr>
              <a:t>oneof data 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string accessToken = 1;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string appInstanceId = 2;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string hostIp = 3;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bytes package = 4;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string ak = 5; </a:t>
            </a:r>
            <a:r>
              <a:rPr b="1" lang="en-IN" sz="1800" spc="-1" strike="noStrike">
                <a:latin typeface="Arial"/>
              </a:rPr>
              <a:t>// NEW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  <a:ea typeface="Noto Sans CJK SC"/>
              </a:rPr>
              <a:t>    </a:t>
            </a:r>
            <a:r>
              <a:rPr b="0" lang="en-IN" sz="1800" spc="-1" strike="noStrike">
                <a:latin typeface="Arial"/>
                <a:ea typeface="Noto Sans CJK SC"/>
              </a:rPr>
              <a:t>string sk = 6; </a:t>
            </a:r>
            <a:r>
              <a:rPr b="1" lang="en-IN" sz="1800" spc="-1" strike="noStrike">
                <a:latin typeface="Arial"/>
                <a:ea typeface="Noto Sans CJK SC"/>
              </a:rPr>
              <a:t>// NEW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  <a:ea typeface="Noto Sans CJK SC"/>
              </a:rPr>
              <a:t>  </a:t>
            </a:r>
            <a:r>
              <a:rPr b="0" lang="en-IN" sz="1800" spc="-1" strike="noStrike">
                <a:latin typeface="Arial"/>
                <a:ea typeface="Noto Sans CJK SC"/>
              </a:rPr>
              <a:t>};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  <a:ea typeface="Noto Sans CJK SC"/>
              </a:rPr>
              <a:t>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4968000" y="1368000"/>
            <a:ext cx="365508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MEP-Auth to provide following API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1. Configure AK/SK with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AK, SK, Instance-id as parameter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2. UnConfigure AK/SK with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Instance ID as part of URL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288000" y="7560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Security Considerations</a:t>
            </a:r>
            <a:endParaRPr b="0" lang="en-IN" sz="2800" spc="-1" strike="noStrike">
              <a:latin typeface="Arial"/>
            </a:endParaRPr>
          </a:p>
        </p:txBody>
      </p:sp>
      <p:graphicFrame>
        <p:nvGraphicFramePr>
          <p:cNvPr id="210" name="Object 2"/>
          <p:cNvGraphicFramePr/>
          <p:nvPr/>
        </p:nvGraphicFramePr>
        <p:xfrm>
          <a:off x="417960" y="3657960"/>
          <a:ext cx="949680" cy="949680"/>
        </p:xfrm>
        <a:graphic>
          <a:graphicData uri="http://schemas.openxmlformats.org/presentationml/2006/ole">
            <p:oleObj progId="Excel.Sheet.12" r:id="rId1" spid="">
              <p:embed/>
              <p:pic>
                <p:nvPicPr>
                  <p:cNvPr id="211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17960" y="3657960"/>
                    <a:ext cx="949680" cy="9496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212" name="CustomShape 3"/>
          <p:cNvSpPr/>
          <p:nvPr/>
        </p:nvSpPr>
        <p:spPr>
          <a:xfrm>
            <a:off x="432000" y="1008000"/>
            <a:ext cx="5893560" cy="79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MEP-Auth to expose secure API end point with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Liberation Serif"/>
              <a:buAutoNum type="arabicParenR"/>
            </a:pPr>
            <a:r>
              <a:rPr b="0" lang="en-IN" sz="1600" spc="-1" strike="noStrike">
                <a:latin typeface="Arial"/>
              </a:rPr>
              <a:t>Authentication/Encryption using HTTPS</a:t>
            </a:r>
            <a:endParaRPr b="0" lang="en-IN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Liberation Serif"/>
              <a:buAutoNum type="arabicParenR"/>
            </a:pPr>
            <a:r>
              <a:rPr b="0" lang="en-IN" sz="1600" spc="-1" strike="noStrike">
                <a:latin typeface="Arial"/>
              </a:rPr>
              <a:t>Authorization by validating User-Management provided token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432000" y="2088000"/>
            <a:ext cx="663912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SK storage in ETCD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https://kubernetes.io/docs/tasks/administer-cluster/encrypt-data/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4" name="CustomShape 5"/>
          <p:cNvSpPr/>
          <p:nvPr/>
        </p:nvSpPr>
        <p:spPr>
          <a:xfrm>
            <a:off x="416520" y="3168000"/>
            <a:ext cx="4020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MECM Secure Design Considerations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242280" y="257184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Arial"/>
                <a:ea typeface="Arial"/>
              </a:rPr>
              <a:t>Thanks</a:t>
            </a:r>
            <a:endParaRPr b="0" lang="en-IN" sz="3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2020-10-16T13:30:49Z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(2)Wd7e4XQTHymTkRPKCqhQFzw0VYY47L9M2tiHOKyvcQEuk/XYFXfnMOQFy5oxWB6boHV+KeoE
Lhm5dFyfBRLAOHsG1e65fKoY5ABh9aBXwGO+Ku6JpEAKEheDGb/6NYppnno1ul8JkmSh80aH
roj7CGLIA9IYsTM1bkH6drN6aejVBz748ZQAbYmzCrLQzASabmX4ETZTSlbg5wergd+dlDun
NFwIIjjM2h2LhybbQx</vt:lpwstr>
  </property>
  <property fmtid="{D5CDD505-2E9C-101B-9397-08002B2CF9AE}" pid="3" name="_2015_ms_pID_7253431">
    <vt:lpwstr>dIGdgRybCEYXuN8pCBtRIxhld1tsorb/BcPbg9N1kBHl2ocWuMSqjN
5PvUxWfi9BjC+AFw/a+Fst+agbPrnsYKqkrjrCJNV4czlI0Msfcpoph1ooEaLW6lTK+UNIE5
ghezqQsgzr0SoY+FkBj4tO6Yp4nPza1H0njLwzwSa1aPHP0+/F1xhMXbSFJ6HL3vn/c=</vt:lpwstr>
  </property>
</Properties>
</file>