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283" r:id="rId5"/>
    <p:sldId id="281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80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58" autoAdjust="0"/>
  </p:normalViewPr>
  <p:slideViewPr>
    <p:cSldViewPr snapToGrid="0" snapToObjects="1">
      <p:cViewPr>
        <p:scale>
          <a:sx n="100" d="100"/>
          <a:sy n="100" d="100"/>
        </p:scale>
        <p:origin x="636" y="24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code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96938" y="1937478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Edge Gallery Test Platform (</a:t>
            </a:r>
            <a:r>
              <a:rPr lang="en-US" sz="3600" dirty="0" err="1" smtClean="0"/>
              <a:t>edgeT</a:t>
            </a:r>
            <a:r>
              <a:rPr lang="en-US" sz="3600" dirty="0" smtClean="0"/>
              <a:t>)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中优先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100" dirty="0" smtClean="0"/>
              <a:t>Integration Testing &amp; Security Testing &amp; app testing </a:t>
            </a:r>
            <a:endParaRPr lang="en-US" sz="28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Kanag &amp; Pengyu</a:t>
            </a:r>
          </a:p>
          <a:p>
            <a:r>
              <a:rPr lang="en-US" sz="1600" dirty="0" smtClean="0"/>
              <a:t>22-10-2020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人力投入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21197"/>
              </p:ext>
            </p:extLst>
          </p:nvPr>
        </p:nvGraphicFramePr>
        <p:xfrm>
          <a:off x="1604075" y="1448552"/>
          <a:ext cx="7663911" cy="2828980"/>
        </p:xfrm>
        <a:graphic>
          <a:graphicData uri="http://schemas.openxmlformats.org/drawingml/2006/table">
            <a:tbl>
              <a:tblPr/>
              <a:tblGrid>
                <a:gridCol w="6256207"/>
                <a:gridCol w="1407704"/>
              </a:tblGrid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Task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Effort (man-days)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Setup project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gitee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Review with TSC for new project repo '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edgeT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seed code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vtp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(controller and engine + plugins)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enable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jenkins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jobs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docker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portal support (new feature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可以裁剪，根据人力情况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scenario,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result management for edge gallery support (updated feature)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REST API review (portal workflow design)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 cases for user-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mgmt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appstore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dev,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mecm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(low priority)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integrate test case support addition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278347" y="1406212"/>
            <a:ext cx="7045241" cy="4690459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In Edge gallery various testing scenario involved includes Security test, integration test, use-case test,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 for making edge gallery and application to be very safe with required compliance and ready for </a:t>
            </a:r>
            <a:r>
              <a:rPr lang="en-US" sz="1400" dirty="0" smtClean="0">
                <a:solidFill>
                  <a:schemeClr val="tx1"/>
                </a:solidFill>
              </a:rPr>
              <a:t>deployment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Every testing is performed by using test cases provided by </a:t>
            </a:r>
            <a:r>
              <a:rPr lang="en-US" sz="1400" dirty="0" err="1">
                <a:solidFill>
                  <a:schemeClr val="tx1"/>
                </a:solidFill>
              </a:rPr>
              <a:t>edgegallery</a:t>
            </a:r>
            <a:r>
              <a:rPr lang="en-US" sz="1400" dirty="0">
                <a:solidFill>
                  <a:schemeClr val="tx1"/>
                </a:solidFill>
              </a:rPr>
              <a:t>  community,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and other parties involved with edge gallery for partner service, app testing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When testing is performed, the results are generated and those results are required for analytics of app and edge gallery performance and supportability,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Nature of test cases involves with different implementation like java, go, scripts, python, robot, 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Develop test cases once (either by community or partner or operators or app developer) and use it across </a:t>
            </a:r>
            <a:r>
              <a:rPr lang="en-US" sz="1400" b="1" dirty="0" smtClean="0">
                <a:solidFill>
                  <a:schemeClr val="tx1"/>
                </a:solidFill>
              </a:rPr>
              <a:t>at </a:t>
            </a:r>
            <a:r>
              <a:rPr lang="en-US" sz="1400" b="1" dirty="0">
                <a:solidFill>
                  <a:schemeClr val="tx1"/>
                </a:solidFill>
              </a:rPr>
              <a:t>various </a:t>
            </a:r>
            <a:r>
              <a:rPr lang="en-US" sz="1400" b="1" dirty="0" smtClean="0">
                <a:solidFill>
                  <a:schemeClr val="tx1"/>
                </a:solidFill>
              </a:rPr>
              <a:t>phases: CICD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chemeClr val="tx1"/>
                </a:solidFill>
              </a:rPr>
              <a:t>app development, production deployment for user-service verification and </a:t>
            </a:r>
            <a:r>
              <a:rPr lang="en-US" sz="1400" b="1" dirty="0">
                <a:solidFill>
                  <a:schemeClr val="tx1"/>
                </a:solidFill>
              </a:rPr>
              <a:t>app certification </a:t>
            </a:r>
            <a:r>
              <a:rPr lang="en-US" sz="1400" b="1" dirty="0" smtClean="0">
                <a:solidFill>
                  <a:schemeClr val="tx1"/>
                </a:solidFill>
              </a:rPr>
              <a:t>in appstore, edge gallery platform deployment, use case verification and security check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So </a:t>
            </a:r>
            <a:r>
              <a:rPr lang="en-US" sz="1400" b="1" dirty="0" smtClean="0">
                <a:solidFill>
                  <a:srgbClr val="FF0000"/>
                </a:solidFill>
              </a:rPr>
              <a:t>One platform for all </a:t>
            </a:r>
            <a:r>
              <a:rPr lang="en-US" sz="1400" dirty="0" smtClean="0">
                <a:solidFill>
                  <a:schemeClr val="tx1"/>
                </a:solidFill>
              </a:rPr>
              <a:t>with required</a:t>
            </a:r>
            <a:r>
              <a:rPr lang="en-US" sz="1400" b="1" dirty="0" smtClean="0">
                <a:solidFill>
                  <a:schemeClr val="tx1"/>
                </a:solidFill>
              </a:rPr>
              <a:t> micro-services </a:t>
            </a:r>
            <a:r>
              <a:rPr lang="en-US" sz="1400" b="1" dirty="0">
                <a:solidFill>
                  <a:schemeClr val="tx1"/>
                </a:solidFill>
              </a:rPr>
              <a:t>to manage, execute, run and analyze </a:t>
            </a:r>
            <a:r>
              <a:rPr lang="en-US" sz="1400" b="1" dirty="0" smtClean="0">
                <a:solidFill>
                  <a:schemeClr val="tx1"/>
                </a:solidFill>
              </a:rPr>
              <a:t>it</a:t>
            </a:r>
            <a:r>
              <a:rPr lang="en-US" sz="1400" dirty="0" smtClean="0">
                <a:solidFill>
                  <a:schemeClr val="tx1"/>
                </a:solidFill>
              </a:rPr>
              <a:t> in dashboard and integrate with other micro-services and </a:t>
            </a:r>
            <a:r>
              <a:rPr lang="en-US" sz="1400" dirty="0" err="1" smtClean="0">
                <a:solidFill>
                  <a:schemeClr val="tx1"/>
                </a:solidFill>
              </a:rPr>
              <a:t>cicd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51428" y="2410072"/>
            <a:ext cx="4356682" cy="147403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Test 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55989" y="1585854"/>
            <a:ext cx="1052120" cy="655740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Test Portal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1428" y="4011337"/>
            <a:ext cx="1400961" cy="7452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Deploy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9289" y="4011338"/>
            <a:ext cx="1400961" cy="7452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function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07150" y="4011337"/>
            <a:ext cx="1400961" cy="745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security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1428" y="4812484"/>
            <a:ext cx="1400961" cy="7452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 Deploy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29289" y="4812485"/>
            <a:ext cx="1400961" cy="7452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07150" y="4812484"/>
            <a:ext cx="1400961" cy="7452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security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51430" y="1576768"/>
            <a:ext cx="671118" cy="6557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CICD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81749" y="1569045"/>
            <a:ext cx="913001" cy="655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App Store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1908" y="1569045"/>
            <a:ext cx="700481" cy="655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MECM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9304790" y="328899"/>
            <a:ext cx="914400" cy="914400"/>
          </a:xfrm>
          <a:prstGeom prst="smileyFac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519674" y="1267617"/>
            <a:ext cx="484632" cy="293248"/>
          </a:xfrm>
          <a:prstGeom prst="down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113628" y="5740348"/>
            <a:ext cx="484632" cy="293248"/>
          </a:xfrm>
          <a:prstGeom prst="down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113628" y="1577465"/>
            <a:ext cx="913001" cy="655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Dev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portal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GOAL: Bring Agility in edge gallery and EG app verification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401349" y="1241931"/>
            <a:ext cx="5797663" cy="5293093"/>
          </a:xfrm>
        </p:spPr>
        <p:txBody>
          <a:bodyPr/>
          <a:lstStyle/>
          <a:p>
            <a:pPr marL="0"/>
            <a:r>
              <a:rPr kumimoji="1" lang="en-IN" sz="1400" u="sng" dirty="0">
                <a:solidFill>
                  <a:srgbClr val="0000FF"/>
                </a:solidFill>
                <a:latin typeface="FrutigerNext LT Regular" pitchFamily="34" charset="0"/>
                <a:ea typeface="宋体" pitchFamily="2" charset="-122"/>
              </a:rPr>
              <a:t>Objective: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Enable Better quality of edge gallery platform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</a:rPr>
              <a:t>edge app conformance (</a:t>
            </a:r>
            <a:r>
              <a:rPr lang="en-IN" sz="1400" dirty="0" smtClean="0">
                <a:solidFill>
                  <a:schemeClr val="tx1"/>
                </a:solidFill>
              </a:rPr>
              <a:t>certification) Platform </a:t>
            </a:r>
            <a:r>
              <a:rPr lang="en-IN" sz="1400" dirty="0"/>
              <a:t>and apps are secured </a:t>
            </a:r>
          </a:p>
          <a:p>
            <a:pPr marL="0"/>
            <a:r>
              <a:rPr kumimoji="1" lang="en-US" sz="1400" u="sng" dirty="0">
                <a:solidFill>
                  <a:srgbClr val="0000FF"/>
                </a:solidFill>
                <a:latin typeface="FrutigerNext LT Regular" pitchFamily="34" charset="0"/>
                <a:ea typeface="宋体" pitchFamily="2" charset="-122"/>
              </a:rPr>
              <a:t>Strategy</a:t>
            </a:r>
          </a:p>
          <a:p>
            <a:r>
              <a:rPr lang="en-US" sz="1400" dirty="0">
                <a:solidFill>
                  <a:schemeClr val="tx1"/>
                </a:solidFill>
              </a:rPr>
              <a:t>Make:</a:t>
            </a:r>
          </a:p>
          <a:p>
            <a:pPr marL="298123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Provide agile test automation framework and invites community to add/integrate their test cases  </a:t>
            </a:r>
          </a:p>
          <a:p>
            <a:pPr marL="298123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Enable test case modelling and management for reusing existing test cases across certification, devops</a:t>
            </a:r>
          </a:p>
          <a:p>
            <a:pPr marL="298123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Enable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Jenkins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job for CICD automation helps for improving the quality.</a:t>
            </a:r>
          </a:p>
          <a:p>
            <a:pPr marL="1237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Collaborate</a:t>
            </a:r>
          </a:p>
          <a:p>
            <a:pPr marL="298123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Enable 3rd party integration for app testing</a:t>
            </a:r>
          </a:p>
          <a:p>
            <a:pPr marL="298123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Every company in edge gallery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can contribute required testing for app level testing and edge </a:t>
            </a:r>
            <a:r>
              <a:rPr 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gallery platform testing to improve the quality of platform and app.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90830" lvl="1" indent="0">
              <a:buNone/>
            </a:pPr>
            <a:endParaRPr lang="en-US" sz="1000" dirty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70" y="1157681"/>
            <a:ext cx="4901471" cy="2259806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Elbow Connector 9"/>
          <p:cNvCxnSpPr>
            <a:stCxn id="9" idx="2"/>
            <a:endCxn id="11" idx="1"/>
          </p:cNvCxnSpPr>
          <p:nvPr/>
        </p:nvCxnSpPr>
        <p:spPr bwMode="auto">
          <a:xfrm rot="5400000">
            <a:off x="7393968" y="2905405"/>
            <a:ext cx="1440856" cy="2465020"/>
          </a:xfrm>
          <a:prstGeom prst="bentConnector4">
            <a:avLst>
              <a:gd name="adj1" fmla="val 11164"/>
              <a:gd name="adj2" fmla="val 109274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86" y="3739206"/>
            <a:ext cx="5276239" cy="22382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6838" y="3952741"/>
            <a:ext cx="369332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sz="1200" dirty="0" smtClean="0">
                <a:solidFill>
                  <a:srgbClr val="000000"/>
                </a:solidFill>
                <a:latin typeface="FrutigerNext LT Regular" pitchFamily="34" charset="0"/>
                <a:ea typeface="宋体" pitchFamily="2" charset="-122"/>
              </a:rPr>
              <a:t>TEST</a:t>
            </a:r>
            <a:endParaRPr kumimoji="1" lang="en-US" sz="1200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1193099" y="3524424"/>
            <a:ext cx="272562" cy="374133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Font typeface="Wingdings" pitchFamily="2" charset="2"/>
              <a:buChar char="n"/>
            </a:pPr>
            <a:endParaRPr lang="en-US" sz="1800" b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0635" y="347979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sz="1200" dirty="0" smtClean="0">
                <a:solidFill>
                  <a:srgbClr val="000000"/>
                </a:solidFill>
                <a:latin typeface="FrutigerNext LT Regular" pitchFamily="34" charset="0"/>
                <a:ea typeface="宋体" pitchFamily="2" charset="-122"/>
              </a:rPr>
              <a:t>DEPLOY</a:t>
            </a:r>
            <a:endParaRPr kumimoji="1" lang="en-US" sz="1200" dirty="0">
              <a:solidFill>
                <a:srgbClr val="000000"/>
              </a:solidFill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219281" y="3445202"/>
            <a:ext cx="281354" cy="3741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sz="1050" b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309447" y="3815398"/>
            <a:ext cx="281354" cy="3741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sz="105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2</a:t>
            </a:r>
            <a:endParaRPr lang="en-US" sz="1050" b="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2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ARCHITECTURE: </a:t>
            </a:r>
            <a:r>
              <a:rPr lang="en-US" dirty="0">
                <a:solidFill>
                  <a:schemeClr val="tx1"/>
                </a:solidFill>
              </a:rPr>
              <a:t>Edge gallery Test platform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6676" y="1836398"/>
            <a:ext cx="6499654" cy="46296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10170" y="2514342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46209" y="2470709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83279" y="2433640"/>
            <a:ext cx="1147592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Test case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65625" y="2433641"/>
            <a:ext cx="3048000" cy="337776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95448" y="2475796"/>
            <a:ext cx="2504302" cy="261139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7007" y="3449599"/>
            <a:ext cx="991073" cy="57047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225670" y="3723509"/>
            <a:ext cx="721284" cy="113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>
          <a:xfrm rot="16200000">
            <a:off x="1618454" y="3576835"/>
            <a:ext cx="991073" cy="30467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99750" y="4012816"/>
            <a:ext cx="27184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7" name="Can 46"/>
          <p:cNvSpPr/>
          <p:nvPr/>
        </p:nvSpPr>
        <p:spPr>
          <a:xfrm>
            <a:off x="2672096" y="5504336"/>
            <a:ext cx="1351005" cy="543697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cases/result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cxnSp>
        <p:nvCxnSpPr>
          <p:cNvPr id="48" name="Straight Arrow Connector 47"/>
          <p:cNvCxnSpPr>
            <a:stCxn id="42" idx="2"/>
            <a:endCxn id="47" idx="1"/>
          </p:cNvCxnSpPr>
          <p:nvPr/>
        </p:nvCxnSpPr>
        <p:spPr>
          <a:xfrm>
            <a:off x="3347599" y="5087190"/>
            <a:ext cx="0" cy="4171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9" name="Straight Arrow Connector 48"/>
          <p:cNvCxnSpPr>
            <a:stCxn id="62" idx="3"/>
          </p:cNvCxnSpPr>
          <p:nvPr/>
        </p:nvCxnSpPr>
        <p:spPr>
          <a:xfrm flipV="1">
            <a:off x="6107477" y="4036867"/>
            <a:ext cx="725197" cy="91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750561" y="2025868"/>
            <a:ext cx="1565189" cy="4209535"/>
          </a:xfrm>
          <a:prstGeom prst="rect">
            <a:avLst/>
          </a:prstGeom>
          <a:noFill/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55648" y="278374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53677" y="327801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suite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61399" y="377228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3677" y="4269710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result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04322" y="2780721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58973" y="2780721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151096" y="3484471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51096" y="4269710"/>
            <a:ext cx="2691833" cy="5924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00161" y="3491488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86776" y="3669529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22815" y="3625896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959885" y="3588827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 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12454" y="4905418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48493" y="4861785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85563" y="4824716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 Test case</a:t>
            </a:r>
          </a:p>
        </p:txBody>
      </p:sp>
      <p:sp>
        <p:nvSpPr>
          <p:cNvPr id="66" name="Oval 65"/>
          <p:cNvSpPr/>
          <p:nvPr/>
        </p:nvSpPr>
        <p:spPr>
          <a:xfrm>
            <a:off x="6964264" y="5006284"/>
            <a:ext cx="914400" cy="41714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Tools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7726" y="930983"/>
            <a:ext cx="3905236" cy="127727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Develop </a:t>
            </a:r>
            <a:r>
              <a:rPr lang="en-US" sz="1100" b="1" dirty="0" smtClean="0"/>
              <a:t>test case/suite</a:t>
            </a:r>
            <a:r>
              <a:rPr lang="en-US" sz="1100" dirty="0" smtClean="0"/>
              <a:t> independently and test 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Deploy test case along with other test case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Develop wrapper test by using existing test case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Search , choose and run the test case(s)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Store the result and analyze 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Test case could be implemented using diff scripts/language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100" dirty="0" smtClean="0"/>
              <a:t>Scenario could be security, integration test and app test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39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Usecase</a:t>
            </a:r>
            <a:r>
              <a:rPr lang="en-US" dirty="0">
                <a:solidFill>
                  <a:schemeClr val="tx1"/>
                </a:solidFill>
              </a:rPr>
              <a:t>: CICD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54443" y="1845276"/>
            <a:ext cx="6499654" cy="46296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7937" y="2523220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3976" y="2479587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71046" y="2442518"/>
            <a:ext cx="1147592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Test case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53392" y="2442519"/>
            <a:ext cx="3048000" cy="337776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83215" y="2484674"/>
            <a:ext cx="2504302" cy="261139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25556" y="3193360"/>
            <a:ext cx="991073" cy="57047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2416629" y="3478596"/>
            <a:ext cx="588768" cy="14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68" idx="3"/>
          </p:cNvCxnSpPr>
          <p:nvPr/>
        </p:nvCxnSpPr>
        <p:spPr>
          <a:xfrm>
            <a:off x="2221499" y="4207242"/>
            <a:ext cx="760598" cy="22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>
            <a:off x="5487517" y="4021694"/>
            <a:ext cx="27184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9" name="Can 48"/>
          <p:cNvSpPr/>
          <p:nvPr/>
        </p:nvSpPr>
        <p:spPr>
          <a:xfrm>
            <a:off x="3559863" y="5513214"/>
            <a:ext cx="1351005" cy="543697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cases/result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cxnSp>
        <p:nvCxnSpPr>
          <p:cNvPr id="50" name="Straight Arrow Connector 49"/>
          <p:cNvCxnSpPr>
            <a:stCxn id="44" idx="2"/>
            <a:endCxn id="49" idx="1"/>
          </p:cNvCxnSpPr>
          <p:nvPr/>
        </p:nvCxnSpPr>
        <p:spPr>
          <a:xfrm>
            <a:off x="4235366" y="5096068"/>
            <a:ext cx="0" cy="4171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/>
          <p:cNvCxnSpPr>
            <a:stCxn id="64" idx="3"/>
          </p:cNvCxnSpPr>
          <p:nvPr/>
        </p:nvCxnSpPr>
        <p:spPr>
          <a:xfrm flipV="1">
            <a:off x="6995244" y="4045745"/>
            <a:ext cx="725197" cy="91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5638328" y="2248929"/>
            <a:ext cx="1565189" cy="3807982"/>
          </a:xfrm>
          <a:prstGeom prst="rect">
            <a:avLst/>
          </a:prstGeom>
          <a:noFill/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43415" y="279262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41444" y="328689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suite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49166" y="378116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41444" y="427858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result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92089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46740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038863" y="3493349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38863" y="4278588"/>
            <a:ext cx="2691833" cy="5924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387928" y="3500366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74543" y="3678407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0582" y="3634774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47652" y="3597705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E-E Test case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800221" y="4914296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36260" y="4870663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73330" y="4833594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30426" y="4054905"/>
            <a:ext cx="991073" cy="304674"/>
          </a:xfrm>
          <a:prstGeom prst="rect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69" name="Oval 68"/>
          <p:cNvSpPr/>
          <p:nvPr/>
        </p:nvSpPr>
        <p:spPr>
          <a:xfrm>
            <a:off x="7852031" y="5015162"/>
            <a:ext cx="914400" cy="41714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Tools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2640675" y="3656439"/>
            <a:ext cx="991073" cy="30467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86027" y="0"/>
            <a:ext cx="3209148" cy="164352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Integration Testing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Security Testing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Use-case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Deployment Testing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203517" y="1145059"/>
            <a:ext cx="1685110" cy="11697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Usecase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DevOps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Phase: development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054443" y="1845276"/>
            <a:ext cx="6499654" cy="46296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7937" y="2523220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33976" y="2479587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871046" y="2442518"/>
            <a:ext cx="1147592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Test case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53392" y="2442519"/>
            <a:ext cx="3048000" cy="337776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83215" y="2484674"/>
            <a:ext cx="2504302" cy="261139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25556" y="3193360"/>
            <a:ext cx="991073" cy="57047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</a:t>
            </a:r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>
            <a:off x="2416629" y="3478596"/>
            <a:ext cx="588768" cy="14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844912" y="3950252"/>
            <a:ext cx="991073" cy="6566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 </a:t>
            </a:r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>
            <a:off x="1835985" y="4278588"/>
            <a:ext cx="114200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5487517" y="4021694"/>
            <a:ext cx="27184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7" name="Can 56"/>
          <p:cNvSpPr/>
          <p:nvPr/>
        </p:nvSpPr>
        <p:spPr>
          <a:xfrm>
            <a:off x="3559863" y="5513214"/>
            <a:ext cx="1351005" cy="543697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cases/result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cxnSp>
        <p:nvCxnSpPr>
          <p:cNvPr id="58" name="Straight Arrow Connector 57"/>
          <p:cNvCxnSpPr>
            <a:stCxn id="51" idx="2"/>
            <a:endCxn id="57" idx="1"/>
          </p:cNvCxnSpPr>
          <p:nvPr/>
        </p:nvCxnSpPr>
        <p:spPr>
          <a:xfrm>
            <a:off x="4235366" y="5096068"/>
            <a:ext cx="0" cy="4171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9" name="Straight Arrow Connector 58"/>
          <p:cNvCxnSpPr>
            <a:stCxn id="72" idx="3"/>
          </p:cNvCxnSpPr>
          <p:nvPr/>
        </p:nvCxnSpPr>
        <p:spPr>
          <a:xfrm flipV="1">
            <a:off x="6995244" y="4045745"/>
            <a:ext cx="725197" cy="91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5638328" y="2248929"/>
            <a:ext cx="1565189" cy="3807982"/>
          </a:xfrm>
          <a:prstGeom prst="rect">
            <a:avLst/>
          </a:prstGeom>
          <a:noFill/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43415" y="279262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1444" y="328689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suite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49166" y="378116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41444" y="427858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result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892089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46740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38863" y="3493349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38863" y="4278588"/>
            <a:ext cx="2691833" cy="5924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387928" y="3500366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74543" y="3678407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10582" y="3634774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7652" y="3597705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 Test case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00221" y="4914296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36260" y="4870663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73330" y="4833594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 Test case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3225715" y="1605896"/>
            <a:ext cx="1519881" cy="64303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App-store</a:t>
            </a:r>
          </a:p>
        </p:txBody>
      </p:sp>
      <p:cxnSp>
        <p:nvCxnSpPr>
          <p:cNvPr id="77" name="Straight Arrow Connector 76"/>
          <p:cNvCxnSpPr>
            <a:stCxn id="76" idx="2"/>
          </p:cNvCxnSpPr>
          <p:nvPr/>
        </p:nvCxnSpPr>
        <p:spPr>
          <a:xfrm>
            <a:off x="3985656" y="2248929"/>
            <a:ext cx="1458" cy="2306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Rounded Rectangle 77"/>
          <p:cNvSpPr/>
          <p:nvPr/>
        </p:nvSpPr>
        <p:spPr>
          <a:xfrm>
            <a:off x="9061162" y="1053475"/>
            <a:ext cx="91440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Offline installer</a:t>
            </a:r>
          </a:p>
        </p:txBody>
      </p:sp>
      <p:sp>
        <p:nvSpPr>
          <p:cNvPr id="79" name="Down Arrow 78"/>
          <p:cNvSpPr/>
          <p:nvPr/>
        </p:nvSpPr>
        <p:spPr>
          <a:xfrm>
            <a:off x="9240737" y="2088230"/>
            <a:ext cx="484632" cy="295132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40733" y="1957074"/>
            <a:ext cx="15520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1. Deploy</a:t>
            </a:r>
            <a:endParaRPr lang="en-US" sz="24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10000" y="2231480"/>
            <a:ext cx="123783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2. Download</a:t>
            </a:r>
            <a:endParaRPr lang="en-US" sz="14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3603" y="4615909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3. Develop</a:t>
            </a:r>
            <a:endParaRPr lang="en-US" sz="16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483053" y="8238"/>
            <a:ext cx="2696187" cy="4247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Medium" pitchFamily="34" charset="0"/>
                <a:ea typeface="华文细黑" pitchFamily="2" charset="-122"/>
              </a:rPr>
              <a:t>App Dev Testing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203517" y="329514"/>
            <a:ext cx="2706602" cy="1985319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dashDot"/>
            <a:miter lim="800000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5731559" y="3500366"/>
            <a:ext cx="1325177" cy="2488542"/>
          </a:xfrm>
          <a:prstGeom prst="rect">
            <a:avLst/>
          </a:prstGeom>
          <a:solidFill>
            <a:sysClr val="window" lastClr="FFFFFF">
              <a:lumMod val="85000"/>
              <a:alpha val="9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852031" y="5015162"/>
            <a:ext cx="914400" cy="41714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Tools</a:t>
            </a:r>
          </a:p>
        </p:txBody>
      </p:sp>
      <p:sp>
        <p:nvSpPr>
          <p:cNvPr id="87" name="Rectangle 86"/>
          <p:cNvSpPr/>
          <p:nvPr/>
        </p:nvSpPr>
        <p:spPr>
          <a:xfrm rot="16200000">
            <a:off x="2648418" y="3700118"/>
            <a:ext cx="991073" cy="30467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24244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Usecase</a:t>
            </a:r>
            <a:r>
              <a:rPr lang="en-US" dirty="0">
                <a:solidFill>
                  <a:schemeClr val="tx1"/>
                </a:solidFill>
              </a:rPr>
              <a:t>: App Test - </a:t>
            </a:r>
            <a:r>
              <a:rPr lang="en-US" dirty="0">
                <a:solidFill>
                  <a:srgbClr val="C00000"/>
                </a:solidFill>
              </a:rPr>
              <a:t>App Test Platform </a:t>
            </a:r>
            <a:r>
              <a:rPr lang="en-US" dirty="0" smtClean="0">
                <a:solidFill>
                  <a:srgbClr val="C00000"/>
                </a:solidFill>
              </a:rPr>
              <a:t>(ATP)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Phase</a:t>
            </a:r>
            <a:r>
              <a:rPr lang="en-US" sz="2000" dirty="0" smtClean="0">
                <a:solidFill>
                  <a:schemeClr val="tx1"/>
                </a:solidFill>
              </a:rPr>
              <a:t>: deployment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054443" y="1845276"/>
            <a:ext cx="6499654" cy="46296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7937" y="2523220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33976" y="2479587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871046" y="2442518"/>
            <a:ext cx="1147592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service Test case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53392" y="2442519"/>
            <a:ext cx="3048000" cy="337776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83215" y="2484674"/>
            <a:ext cx="2504302" cy="261139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25556" y="3193360"/>
            <a:ext cx="991073" cy="57047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</a:t>
            </a:r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>
            <a:off x="2416629" y="3478596"/>
            <a:ext cx="588768" cy="14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844912" y="3950252"/>
            <a:ext cx="991073" cy="6566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MECM</a:t>
            </a:r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>
            <a:off x="1835985" y="4278588"/>
            <a:ext cx="114200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5487517" y="4021694"/>
            <a:ext cx="27184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7" name="Can 56"/>
          <p:cNvSpPr/>
          <p:nvPr/>
        </p:nvSpPr>
        <p:spPr>
          <a:xfrm>
            <a:off x="3559863" y="5513214"/>
            <a:ext cx="1351005" cy="543697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cases/result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cxnSp>
        <p:nvCxnSpPr>
          <p:cNvPr id="58" name="Straight Arrow Connector 57"/>
          <p:cNvCxnSpPr>
            <a:stCxn id="51" idx="2"/>
            <a:endCxn id="57" idx="1"/>
          </p:cNvCxnSpPr>
          <p:nvPr/>
        </p:nvCxnSpPr>
        <p:spPr>
          <a:xfrm>
            <a:off x="4235366" y="5096068"/>
            <a:ext cx="0" cy="4171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9" name="Straight Arrow Connector 58"/>
          <p:cNvCxnSpPr>
            <a:stCxn id="72" idx="3"/>
          </p:cNvCxnSpPr>
          <p:nvPr/>
        </p:nvCxnSpPr>
        <p:spPr>
          <a:xfrm flipV="1">
            <a:off x="6995244" y="4045745"/>
            <a:ext cx="725197" cy="91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5638328" y="2248929"/>
            <a:ext cx="1565189" cy="3807982"/>
          </a:xfrm>
          <a:prstGeom prst="rect">
            <a:avLst/>
          </a:prstGeom>
          <a:noFill/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43415" y="279262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1444" y="328689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suite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49166" y="378116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41444" y="427858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result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892089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46740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#2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38863" y="3493349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38863" y="4278588"/>
            <a:ext cx="2691833" cy="5924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387928" y="3500366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74543" y="3678407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10582" y="3634774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7652" y="3597705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 Test case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00221" y="4914296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36260" y="4870663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73330" y="4833594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 Test case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3225715" y="1605896"/>
            <a:ext cx="1519881" cy="64303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App-store</a:t>
            </a:r>
          </a:p>
        </p:txBody>
      </p:sp>
      <p:cxnSp>
        <p:nvCxnSpPr>
          <p:cNvPr id="77" name="Straight Arrow Connector 76"/>
          <p:cNvCxnSpPr>
            <a:stCxn id="76" idx="2"/>
          </p:cNvCxnSpPr>
          <p:nvPr/>
        </p:nvCxnSpPr>
        <p:spPr>
          <a:xfrm>
            <a:off x="3985656" y="2248929"/>
            <a:ext cx="1458" cy="2306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Rounded Rectangle 77"/>
          <p:cNvSpPr/>
          <p:nvPr/>
        </p:nvSpPr>
        <p:spPr>
          <a:xfrm>
            <a:off x="9061162" y="1053475"/>
            <a:ext cx="91440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Offline installer</a:t>
            </a:r>
          </a:p>
        </p:txBody>
      </p:sp>
      <p:sp>
        <p:nvSpPr>
          <p:cNvPr id="79" name="Down Arrow 78"/>
          <p:cNvSpPr/>
          <p:nvPr/>
        </p:nvSpPr>
        <p:spPr>
          <a:xfrm>
            <a:off x="9240737" y="2088230"/>
            <a:ext cx="484632" cy="295132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40733" y="1957074"/>
            <a:ext cx="15520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1. Deploy</a:t>
            </a:r>
            <a:endParaRPr lang="en-US" sz="24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10000" y="2231480"/>
            <a:ext cx="123783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2. Download</a:t>
            </a:r>
            <a:endParaRPr lang="en-US" sz="14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6701" y="4615909"/>
            <a:ext cx="15443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3. Deploy App</a:t>
            </a:r>
            <a:endParaRPr lang="en-US" sz="16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66849" y="-10538"/>
            <a:ext cx="3313343" cy="4247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Medium" pitchFamily="34" charset="0"/>
                <a:ea typeface="华文细黑" pitchFamily="2" charset="-122"/>
              </a:rPr>
              <a:t>edge service Testing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203517" y="329514"/>
            <a:ext cx="2706602" cy="1985319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dashDot"/>
            <a:miter lim="800000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5731559" y="3500366"/>
            <a:ext cx="1325177" cy="2488542"/>
          </a:xfrm>
          <a:prstGeom prst="rect">
            <a:avLst/>
          </a:prstGeom>
          <a:solidFill>
            <a:sysClr val="window" lastClr="FFFFFF">
              <a:lumMod val="85000"/>
              <a:alpha val="9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852031" y="5015162"/>
            <a:ext cx="914400" cy="41714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Tools</a:t>
            </a:r>
          </a:p>
        </p:txBody>
      </p:sp>
      <p:sp>
        <p:nvSpPr>
          <p:cNvPr id="87" name="Rectangle 86"/>
          <p:cNvSpPr/>
          <p:nvPr/>
        </p:nvSpPr>
        <p:spPr>
          <a:xfrm rot="16200000">
            <a:off x="2648418" y="3733277"/>
            <a:ext cx="991073" cy="30467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21674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Usecase</a:t>
            </a:r>
            <a:r>
              <a:rPr lang="en-US" dirty="0">
                <a:solidFill>
                  <a:schemeClr val="tx1"/>
                </a:solidFill>
              </a:rPr>
              <a:t>: App(store)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054443" y="1845276"/>
            <a:ext cx="6499654" cy="46296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97937" y="2523220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33976" y="2479587"/>
            <a:ext cx="1120345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71046" y="2442518"/>
            <a:ext cx="1147592" cy="91440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Compliance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753392" y="2442519"/>
            <a:ext cx="3048000" cy="337776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83215" y="2484674"/>
            <a:ext cx="2504302" cy="261139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25556" y="3193360"/>
            <a:ext cx="991073" cy="57047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</a:t>
            </a: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2416629" y="3478596"/>
            <a:ext cx="588768" cy="14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>
            <a:off x="1835985" y="4278588"/>
            <a:ext cx="1142000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>
            <a:off x="5487517" y="4021694"/>
            <a:ext cx="271847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4" name="Can 53"/>
          <p:cNvSpPr/>
          <p:nvPr/>
        </p:nvSpPr>
        <p:spPr>
          <a:xfrm>
            <a:off x="3559863" y="5513214"/>
            <a:ext cx="1351005" cy="543697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cases/result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cxnSp>
        <p:nvCxnSpPr>
          <p:cNvPr id="55" name="Straight Arrow Connector 54"/>
          <p:cNvCxnSpPr>
            <a:stCxn id="49" idx="2"/>
            <a:endCxn id="54" idx="1"/>
          </p:cNvCxnSpPr>
          <p:nvPr/>
        </p:nvCxnSpPr>
        <p:spPr>
          <a:xfrm>
            <a:off x="4235366" y="5096068"/>
            <a:ext cx="0" cy="4171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6" name="Straight Arrow Connector 55"/>
          <p:cNvCxnSpPr>
            <a:stCxn id="69" idx="3"/>
          </p:cNvCxnSpPr>
          <p:nvPr/>
        </p:nvCxnSpPr>
        <p:spPr>
          <a:xfrm flipV="1">
            <a:off x="6995244" y="4045745"/>
            <a:ext cx="725197" cy="91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638328" y="2248929"/>
            <a:ext cx="1565189" cy="3807982"/>
          </a:xfrm>
          <a:prstGeom prst="rect">
            <a:avLst/>
          </a:prstGeom>
          <a:noFill/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43415" y="279262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41444" y="328689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suite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449166" y="3781166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41444" y="4278588"/>
            <a:ext cx="1383957" cy="378941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result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892089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346740" y="2789599"/>
            <a:ext cx="1383957" cy="37894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#2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038863" y="3493349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38863" y="4278588"/>
            <a:ext cx="2691833" cy="5924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387928" y="3500366"/>
            <a:ext cx="1307877" cy="634060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74543" y="3678407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10582" y="3634774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847652" y="3597705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 Test case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00221" y="4914296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36260" y="4870663"/>
            <a:ext cx="1120345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App#1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case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73330" y="4833594"/>
            <a:ext cx="1147592" cy="91440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 Test case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01139" y="4021471"/>
            <a:ext cx="1519881" cy="643033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App-store</a:t>
            </a:r>
          </a:p>
        </p:txBody>
      </p:sp>
      <p:cxnSp>
        <p:nvCxnSpPr>
          <p:cNvPr id="74" name="Straight Arrow Connector 73"/>
          <p:cNvCxnSpPr>
            <a:stCxn id="73" idx="2"/>
          </p:cNvCxnSpPr>
          <p:nvPr/>
        </p:nvCxnSpPr>
        <p:spPr>
          <a:xfrm>
            <a:off x="1061080" y="4664504"/>
            <a:ext cx="1458" cy="2306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Rounded Rectangle 74"/>
          <p:cNvSpPr/>
          <p:nvPr/>
        </p:nvSpPr>
        <p:spPr>
          <a:xfrm>
            <a:off x="9061162" y="1053475"/>
            <a:ext cx="91440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Offline installer</a:t>
            </a:r>
          </a:p>
        </p:txBody>
      </p:sp>
      <p:sp>
        <p:nvSpPr>
          <p:cNvPr id="76" name="Down Arrow 75"/>
          <p:cNvSpPr/>
          <p:nvPr/>
        </p:nvSpPr>
        <p:spPr>
          <a:xfrm>
            <a:off x="9240737" y="2088230"/>
            <a:ext cx="484632" cy="295132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640733" y="1957074"/>
            <a:ext cx="15520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1. Deploy</a:t>
            </a:r>
            <a:endParaRPr lang="en-US" sz="24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063" y="4615909"/>
            <a:ext cx="201568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FrutigerNext LT Medium" pitchFamily="34" charset="0"/>
                <a:ea typeface="华文细黑" pitchFamily="2" charset="-122"/>
              </a:rPr>
              <a:t>2.  App verification</a:t>
            </a:r>
            <a:endParaRPr lang="en-US" sz="1600" b="1" dirty="0">
              <a:solidFill>
                <a:prstClr val="black"/>
              </a:solidFill>
              <a:latin typeface="FrutigerNext LT Medium" pitchFamily="34" charset="0"/>
              <a:ea typeface="华文细黑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866849" y="-10538"/>
            <a:ext cx="3242811" cy="4247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Next LT Medium" pitchFamily="34" charset="0"/>
                <a:ea typeface="华文细黑" pitchFamily="2" charset="-122"/>
              </a:rPr>
              <a:t>Certification Testing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203517" y="329514"/>
            <a:ext cx="2706602" cy="1985319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dashDot"/>
            <a:miter lim="800000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31559" y="3500366"/>
            <a:ext cx="1325177" cy="2488542"/>
          </a:xfrm>
          <a:prstGeom prst="rect">
            <a:avLst/>
          </a:prstGeom>
          <a:solidFill>
            <a:sysClr val="window" lastClr="FFFFFF">
              <a:lumMod val="85000"/>
              <a:alpha val="9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852031" y="5015162"/>
            <a:ext cx="914400" cy="417146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Tools</a:t>
            </a:r>
          </a:p>
        </p:txBody>
      </p:sp>
      <p:sp>
        <p:nvSpPr>
          <p:cNvPr id="83" name="Rectangle 82"/>
          <p:cNvSpPr/>
          <p:nvPr/>
        </p:nvSpPr>
        <p:spPr>
          <a:xfrm rot="16200000">
            <a:off x="2648418" y="3733277"/>
            <a:ext cx="991073" cy="30467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8277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69" y="1143918"/>
            <a:ext cx="4601291" cy="1825786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1.0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36908" y="1501989"/>
            <a:ext cx="10733557" cy="5185530"/>
          </a:xfrm>
        </p:spPr>
        <p:txBody>
          <a:bodyPr/>
          <a:lstStyle/>
          <a:p>
            <a:pPr marL="355273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Establish test platform </a:t>
            </a:r>
          </a:p>
          <a:p>
            <a:pPr marL="868750" lvl="1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Test case and suite management</a:t>
            </a:r>
          </a:p>
          <a:p>
            <a:pPr marL="868750" lvl="4" indent="-342900"/>
            <a:r>
              <a:rPr lang="en-US" dirty="0" smtClean="0"/>
              <a:t>Model(YAML) </a:t>
            </a:r>
            <a:r>
              <a:rPr lang="en-US" dirty="0"/>
              <a:t>test case, test suite and scenario </a:t>
            </a:r>
            <a:r>
              <a:rPr lang="en-US" dirty="0" smtClean="0"/>
              <a:t>and define the </a:t>
            </a:r>
          </a:p>
          <a:p>
            <a:pPr lvl="4" indent="0">
              <a:buNone/>
            </a:pPr>
            <a:r>
              <a:rPr lang="en-US" dirty="0"/>
              <a:t>	</a:t>
            </a:r>
            <a:r>
              <a:rPr lang="en-US" dirty="0" smtClean="0"/>
              <a:t>test case artifact (YAML + Implementation tar file) format</a:t>
            </a:r>
          </a:p>
          <a:p>
            <a:pPr marL="868750" lvl="4" indent="-342900"/>
            <a:r>
              <a:rPr lang="en-US" dirty="0" smtClean="0"/>
              <a:t>Discover the deployed test cases, scenario and test suites</a:t>
            </a:r>
          </a:p>
          <a:p>
            <a:pPr marL="868750" lvl="4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System under test (SUT) management</a:t>
            </a:r>
          </a:p>
          <a:p>
            <a:pPr marL="811600" lvl="4" indent="-285750"/>
            <a:r>
              <a:rPr lang="en-US" dirty="0" smtClean="0"/>
              <a:t>Create, update, Get, search and delete a given SUT</a:t>
            </a:r>
          </a:p>
          <a:p>
            <a:pPr marL="868750" lvl="4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Test result management </a:t>
            </a:r>
          </a:p>
          <a:p>
            <a:pPr marL="868750" lvl="4" indent="-342900"/>
            <a:r>
              <a:rPr lang="en-US" dirty="0" smtClean="0"/>
              <a:t>Search test results based on test case, scenario, </a:t>
            </a:r>
            <a:r>
              <a:rPr lang="en-US" dirty="0" err="1" smtClean="0"/>
              <a:t>sut</a:t>
            </a:r>
            <a:r>
              <a:rPr lang="en-US" dirty="0" smtClean="0"/>
              <a:t>,  success rate, test case meta data like compliance standards,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868750" lvl="4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Test portal</a:t>
            </a:r>
            <a:r>
              <a:rPr lang="en-US" dirty="0" smtClean="0"/>
              <a:t> for providing above mentioned features</a:t>
            </a:r>
          </a:p>
          <a:p>
            <a:pPr marL="811600" lvl="4" indent="-285750"/>
            <a:r>
              <a:rPr lang="en-US" dirty="0"/>
              <a:t>Workflow: Design-&gt;Develop-&gt;deploy-&gt;Run-&gt;</a:t>
            </a:r>
            <a:r>
              <a:rPr lang="en-US" dirty="0" smtClean="0"/>
              <a:t>analyze-&gt;Report.</a:t>
            </a:r>
          </a:p>
          <a:p>
            <a:pPr marL="868750" lvl="4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Enable required Jenkins job in CI pipeline for build and </a:t>
            </a:r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 build</a:t>
            </a:r>
          </a:p>
          <a:p>
            <a:pPr marL="355273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Enable Integration test cases execution</a:t>
            </a:r>
          </a:p>
          <a:p>
            <a:pPr marL="868750" lvl="1" indent="-342900"/>
            <a:r>
              <a:rPr lang="en-US" dirty="0" smtClean="0"/>
              <a:t>Enable the IT cases implemented in EG to run on top of test platform. </a:t>
            </a:r>
            <a:endParaRPr lang="en-US" dirty="0"/>
          </a:p>
          <a:p>
            <a:pPr marL="868750" lvl="1" indent="-342900"/>
            <a:r>
              <a:rPr lang="en-US" dirty="0" smtClean="0">
                <a:solidFill>
                  <a:schemeClr val="tx1"/>
                </a:solidFill>
              </a:rPr>
              <a:t>Add required Jenkins pipeline for CI.</a:t>
            </a:r>
          </a:p>
          <a:p>
            <a:pPr marL="355273" indent="-342900">
              <a:buAutoNum type="arabicPeriod"/>
            </a:pP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Enable security compliance test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cases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execution (~next release)</a:t>
            </a:r>
          </a:p>
          <a:p>
            <a:pPr marL="868750" lvl="1" indent="-342900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Enable the compliance test cases implemented in EG to run on top of test platform. </a:t>
            </a:r>
          </a:p>
          <a:p>
            <a:pPr marL="868750" lvl="1" indent="-342900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Add required Jenkins pipeline for CI.</a:t>
            </a:r>
          </a:p>
          <a:p>
            <a:pPr marL="355273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3216978">
            <a:off x="7525929" y="2630189"/>
            <a:ext cx="444617" cy="387497"/>
          </a:xfrm>
          <a:prstGeom prst="down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1961</TotalTime>
  <Words>890</Words>
  <Application>Microsoft Office PowerPoint</Application>
  <PresentationFormat>自定义</PresentationFormat>
  <Paragraphs>381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FrutigerNext LT Medium</vt:lpstr>
      <vt:lpstr>FrutigerNext LT Regular</vt:lpstr>
      <vt:lpstr>等线</vt:lpstr>
      <vt:lpstr>黑体</vt:lpstr>
      <vt:lpstr>华文细黑</vt:lpstr>
      <vt:lpstr>宋体</vt:lpstr>
      <vt:lpstr>Microsoft YaHei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Pengyu (Perry)</cp:lastModifiedBy>
  <cp:revision>106</cp:revision>
  <dcterms:created xsi:type="dcterms:W3CDTF">2018-11-29T10:16:29Z</dcterms:created>
  <dcterms:modified xsi:type="dcterms:W3CDTF">2020-10-31T09:21:26Z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(3)f7M75RH69lgvy4oC4m8OVRQ+nPpSJkCv7wrpJnOQwTLiIeTW9yCgHBQbtDSzyyXfQQx0ocxb
jWtk7vCOFW0HLgyvJufDqY3XzYGJ3D1V06Ik+bxV+ABBY2WHbeMluL+o/2+2JwdMuBqarKwZ
gv71KdDBla8CD+otCdN75FCWHhstKZyJGq225L85ALL9QiVzn5U+PVMo5s9LDM3u20dagtbW
Q9zdel3NGIhEmDmaV1</vt:lpwstr>
  </property>
  <property fmtid="{D5CDD505-2E9C-101B-9397-08002B2CF9AE}" pid="3" name="_2015_ms_pID_7253431">
    <vt:lpwstr>LETA2JfJ1GZecO1HmzYK6SWNDAdTcMDvjRGlrrvyDhQkiKgFMA0lLS
5dm9jQeKReRqZlqLTBQKarHzQwPf1vCm7yyhQB4+Ntac1Mi667amh559hmHDC/MHDAjPmOrw
BMb1IpV2L6cguhwkJFJmnKhDXetifqB49oMVynFpupwRv462XQ79e2gZLVMqQciSmr1EuC1V
Ha3rirLI/WuxbAZgv4XJTUhbpc+lT3LeTVPk</vt:lpwstr>
  </property>
  <property fmtid="{D5CDD505-2E9C-101B-9397-08002B2CF9AE}" pid="4" name="_2015_ms_pID_7253432">
    <vt:lpwstr>jsZdgA4STfFRS/WxHGx6qkI=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</Properties>
</file>