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8"/>
  </p:notesMasterIdLst>
  <p:handoutMasterIdLst>
    <p:handoutMasterId r:id="rId19"/>
  </p:handoutMasterIdLst>
  <p:sldIdLst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80" r:id="rId17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23" d="100"/>
          <a:sy n="123" d="100"/>
        </p:scale>
        <p:origin x="90" y="162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07928" y="325440"/>
            <a:ext cx="10180909" cy="871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928" y="1628777"/>
            <a:ext cx="10180909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9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/>
          <a:lstStyle/>
          <a:p>
            <a:r>
              <a:rPr lang="zh-CN" altLang="en-US" dirty="0"/>
              <a:t>开源平台用户管理设计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1" y="-7506"/>
            <a:ext cx="7632700" cy="514543"/>
          </a:xfrm>
        </p:spPr>
        <p:txBody>
          <a:bodyPr/>
          <a:lstStyle/>
          <a:p>
            <a:r>
              <a:rPr lang="en-US" altLang="zh-CN" sz="3200" dirty="0" smtClean="0"/>
              <a:t>Login flow (SSO)---first login</a:t>
            </a:r>
            <a:endParaRPr lang="zh-CN" altLang="en-US" sz="3200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4010149" y="477272"/>
            <a:ext cx="936104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200" dirty="0">
                <a:latin typeface="Arial" charset="0"/>
                <a:ea typeface="宋体" charset="-122"/>
              </a:rPr>
              <a:t>Portal(MEO)</a:t>
            </a:r>
            <a:endParaRPr lang="zh-CN" altLang="en-US" sz="1200" dirty="0">
              <a:latin typeface="Arial" charset="0"/>
              <a:ea typeface="宋体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7245070" y="405264"/>
            <a:ext cx="136815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100" dirty="0">
                <a:latin typeface="Arial" charset="0"/>
                <a:ea typeface="宋体" charset="-122"/>
              </a:rPr>
              <a:t>SSO</a:t>
            </a:r>
            <a:endParaRPr lang="zh-CN" altLang="en-US" sz="1100" dirty="0">
              <a:latin typeface="Arial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H="1">
            <a:off x="4469939" y="909320"/>
            <a:ext cx="0" cy="5400000"/>
          </a:xfrm>
          <a:prstGeom prst="line">
            <a:avLst/>
          </a:prstGeom>
          <a:ln/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>
            <a:off x="7929146" y="837312"/>
            <a:ext cx="0" cy="540000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51162" y="183713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Redirect to the </a:t>
            </a:r>
            <a:r>
              <a:rPr lang="en-US" altLang="zh-CN" sz="1200" dirty="0"/>
              <a:t>login </a:t>
            </a:r>
            <a:r>
              <a:rPr lang="en-US" altLang="zh-CN" sz="1200" dirty="0"/>
              <a:t>page</a:t>
            </a:r>
            <a:endParaRPr lang="zh-CN" altLang="en-US" sz="1200" dirty="0"/>
          </a:p>
        </p:txBody>
      </p:sp>
      <p:cxnSp>
        <p:nvCxnSpPr>
          <p:cNvPr id="18" name="直接连接符 17"/>
          <p:cNvCxnSpPr/>
          <p:nvPr/>
        </p:nvCxnSpPr>
        <p:spPr bwMode="auto">
          <a:xfrm flipH="1">
            <a:off x="2336428" y="909320"/>
            <a:ext cx="0" cy="540000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>
            <a:off x="2353967" y="1286669"/>
            <a:ext cx="2118797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290225" y="1038857"/>
            <a:ext cx="174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Access the Home Page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1861970" y="479854"/>
            <a:ext cx="936104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200" dirty="0">
                <a:latin typeface="Arial" charset="0"/>
                <a:ea typeface="宋体" charset="-122"/>
              </a:rPr>
              <a:t>Browser(MEC)</a:t>
            </a:r>
            <a:endParaRPr lang="zh-CN" altLang="en-US" sz="1200" dirty="0">
              <a:latin typeface="Arial" charset="0"/>
              <a:ea typeface="宋体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472764" y="1358677"/>
            <a:ext cx="257467" cy="4574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525157" y="1376172"/>
            <a:ext cx="142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Don’t find token from Cookie</a:t>
            </a:r>
            <a:endParaRPr lang="zh-CN" altLang="en-US" sz="1200" dirty="0"/>
          </a:p>
        </p:txBody>
      </p:sp>
      <p:cxnSp>
        <p:nvCxnSpPr>
          <p:cNvPr id="55" name="直接箭头连接符 54"/>
          <p:cNvCxnSpPr/>
          <p:nvPr/>
        </p:nvCxnSpPr>
        <p:spPr bwMode="auto">
          <a:xfrm>
            <a:off x="2330022" y="2114834"/>
            <a:ext cx="5599124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552238" y="2269885"/>
            <a:ext cx="123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Input Username </a:t>
            </a:r>
            <a:r>
              <a:rPr lang="en-US" altLang="zh-CN" sz="1200" dirty="0"/>
              <a:t>and Password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 bwMode="auto">
          <a:xfrm>
            <a:off x="2343807" y="2294610"/>
            <a:ext cx="257467" cy="4574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2353965" y="3015805"/>
            <a:ext cx="5599124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750951" y="2741053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Post username &amp; password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7926549" y="3151685"/>
            <a:ext cx="259845" cy="3681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80528" y="3206344"/>
            <a:ext cx="1139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Verify user</a:t>
            </a:r>
            <a:endParaRPr lang="zh-CN" altLang="en-US" sz="1200" dirty="0"/>
          </a:p>
        </p:txBody>
      </p:sp>
      <p:sp>
        <p:nvSpPr>
          <p:cNvPr id="65" name="圆角矩形 64"/>
          <p:cNvSpPr/>
          <p:nvPr/>
        </p:nvSpPr>
        <p:spPr bwMode="auto">
          <a:xfrm>
            <a:off x="9143776" y="397676"/>
            <a:ext cx="136815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100" dirty="0" err="1">
                <a:latin typeface="Arial" charset="0"/>
                <a:ea typeface="宋体" charset="-122"/>
              </a:rPr>
              <a:t>Redis</a:t>
            </a:r>
            <a:endParaRPr lang="zh-CN" altLang="en-US" sz="1100" dirty="0">
              <a:latin typeface="Arial" charset="0"/>
              <a:ea typeface="宋体" charset="-122"/>
            </a:endParaRPr>
          </a:p>
        </p:txBody>
      </p:sp>
      <p:cxnSp>
        <p:nvCxnSpPr>
          <p:cNvPr id="66" name="直接连接符 65"/>
          <p:cNvCxnSpPr>
            <a:stCxn id="65" idx="2"/>
          </p:cNvCxnSpPr>
          <p:nvPr/>
        </p:nvCxnSpPr>
        <p:spPr bwMode="auto">
          <a:xfrm>
            <a:off x="9827852" y="829724"/>
            <a:ext cx="0" cy="540000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 bwMode="auto">
          <a:xfrm>
            <a:off x="7929471" y="3691744"/>
            <a:ext cx="259845" cy="3681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90636" y="3629681"/>
            <a:ext cx="116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Verify pass, generate token</a:t>
            </a:r>
          </a:p>
        </p:txBody>
      </p:sp>
      <p:cxnSp>
        <p:nvCxnSpPr>
          <p:cNvPr id="72" name="直接箭头连接符 71"/>
          <p:cNvCxnSpPr/>
          <p:nvPr/>
        </p:nvCxnSpPr>
        <p:spPr bwMode="auto">
          <a:xfrm>
            <a:off x="7926768" y="4311949"/>
            <a:ext cx="1901084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922223" y="4093304"/>
            <a:ext cx="1956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Save token</a:t>
            </a:r>
            <a:endParaRPr lang="zh-CN" altLang="en-US" sz="1200" dirty="0"/>
          </a:p>
        </p:txBody>
      </p:sp>
      <p:cxnSp>
        <p:nvCxnSpPr>
          <p:cNvPr id="75" name="直接箭头连接符 74"/>
          <p:cNvCxnSpPr/>
          <p:nvPr/>
        </p:nvCxnSpPr>
        <p:spPr bwMode="auto">
          <a:xfrm flipH="1">
            <a:off x="4472764" y="4430123"/>
            <a:ext cx="3449459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15748" y="4142093"/>
            <a:ext cx="249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Return </a:t>
            </a:r>
            <a:r>
              <a:rPr lang="en-US" altLang="zh-CN" sz="1200" dirty="0"/>
              <a:t>token and User Informations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 bwMode="auto">
          <a:xfrm>
            <a:off x="4472763" y="4562913"/>
            <a:ext cx="257467" cy="4574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658223" y="4548299"/>
            <a:ext cx="107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Save token </a:t>
            </a:r>
            <a:r>
              <a:rPr lang="en-US" altLang="zh-CN" sz="1200" dirty="0"/>
              <a:t>to the Cookie</a:t>
            </a:r>
            <a:endParaRPr lang="zh-CN" altLang="en-US" sz="1200" dirty="0"/>
          </a:p>
        </p:txBody>
      </p:sp>
      <p:cxnSp>
        <p:nvCxnSpPr>
          <p:cNvPr id="84" name="直接箭头连接符 83"/>
          <p:cNvCxnSpPr/>
          <p:nvPr/>
        </p:nvCxnSpPr>
        <p:spPr bwMode="auto">
          <a:xfrm>
            <a:off x="2353965" y="5973147"/>
            <a:ext cx="2118796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290225" y="5726269"/>
            <a:ext cx="213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Redirect to </a:t>
            </a:r>
            <a:r>
              <a:rPr lang="en-US" altLang="zh-CN" sz="1200" dirty="0"/>
              <a:t>the Home Page of MEOP</a:t>
            </a:r>
            <a:endParaRPr lang="zh-CN" altLang="en-US" sz="1200" dirty="0"/>
          </a:p>
        </p:txBody>
      </p:sp>
      <p:cxnSp>
        <p:nvCxnSpPr>
          <p:cNvPr id="90" name="直接箭头连接符 89"/>
          <p:cNvCxnSpPr/>
          <p:nvPr/>
        </p:nvCxnSpPr>
        <p:spPr bwMode="auto">
          <a:xfrm flipH="1">
            <a:off x="2360893" y="5124362"/>
            <a:ext cx="2111869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362626" y="4550040"/>
            <a:ext cx="195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Return Code:302, and the target link(MEOP Home Page)</a:t>
            </a:r>
            <a:endParaRPr lang="zh-CN" altLang="en-US" sz="1200" dirty="0"/>
          </a:p>
        </p:txBody>
      </p:sp>
      <p:sp>
        <p:nvSpPr>
          <p:cNvPr id="92" name="矩形 91"/>
          <p:cNvSpPr/>
          <p:nvPr/>
        </p:nvSpPr>
        <p:spPr bwMode="auto">
          <a:xfrm>
            <a:off x="2340572" y="5285315"/>
            <a:ext cx="257467" cy="4574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495635" y="5281061"/>
            <a:ext cx="121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Save token </a:t>
            </a:r>
            <a:r>
              <a:rPr lang="en-US" altLang="zh-CN" sz="1200" dirty="0"/>
              <a:t>to the Cookie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60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1" y="44625"/>
            <a:ext cx="9264352" cy="514543"/>
          </a:xfrm>
        </p:spPr>
        <p:txBody>
          <a:bodyPr/>
          <a:lstStyle/>
          <a:p>
            <a:r>
              <a:rPr lang="en-US" altLang="zh-CN" sz="3200" dirty="0" smtClean="0"/>
              <a:t>Login flow (SSO)---has logged and get token</a:t>
            </a:r>
            <a:endParaRPr lang="zh-CN" altLang="en-US" sz="3200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4010149" y="477272"/>
            <a:ext cx="936104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200" dirty="0">
                <a:latin typeface="Arial" charset="0"/>
                <a:ea typeface="宋体" charset="-122"/>
              </a:rPr>
              <a:t>MEO</a:t>
            </a:r>
            <a:endParaRPr lang="zh-CN" altLang="en-US" sz="1200" dirty="0">
              <a:latin typeface="Arial" charset="0"/>
              <a:ea typeface="宋体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7245070" y="405264"/>
            <a:ext cx="136815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100" dirty="0">
                <a:latin typeface="Arial" charset="0"/>
                <a:ea typeface="宋体" charset="-122"/>
              </a:rPr>
              <a:t>SSO</a:t>
            </a:r>
            <a:endParaRPr lang="zh-CN" altLang="en-US" sz="1100" dirty="0">
              <a:latin typeface="Arial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H="1">
            <a:off x="4469939" y="909320"/>
            <a:ext cx="0" cy="5400000"/>
          </a:xfrm>
          <a:prstGeom prst="line">
            <a:avLst/>
          </a:prstGeom>
          <a:ln/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>
            <a:off x="7929146" y="837312"/>
            <a:ext cx="0" cy="540000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 bwMode="auto">
          <a:xfrm flipH="1">
            <a:off x="2336428" y="909320"/>
            <a:ext cx="0" cy="540000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 bwMode="auto">
          <a:xfrm>
            <a:off x="1861970" y="479854"/>
            <a:ext cx="936104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200" dirty="0">
                <a:latin typeface="Arial" charset="0"/>
                <a:ea typeface="宋体" charset="-122"/>
              </a:rPr>
              <a:t>Browser</a:t>
            </a:r>
            <a:endParaRPr lang="zh-CN" altLang="en-US" sz="1200" dirty="0">
              <a:latin typeface="Arial" charset="0"/>
              <a:ea typeface="宋体" charset="-122"/>
            </a:endParaRPr>
          </a:p>
        </p:txBody>
      </p:sp>
      <p:sp>
        <p:nvSpPr>
          <p:cNvPr id="65" name="圆角矩形 64"/>
          <p:cNvSpPr/>
          <p:nvPr/>
        </p:nvSpPr>
        <p:spPr bwMode="auto">
          <a:xfrm>
            <a:off x="9143776" y="397676"/>
            <a:ext cx="136815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100" dirty="0" err="1">
                <a:latin typeface="Arial" charset="0"/>
                <a:ea typeface="宋体" charset="-122"/>
              </a:rPr>
              <a:t>Redis</a:t>
            </a:r>
            <a:endParaRPr lang="zh-CN" altLang="en-US" sz="1100" dirty="0">
              <a:latin typeface="Arial" charset="0"/>
              <a:ea typeface="宋体" charset="-122"/>
            </a:endParaRPr>
          </a:p>
        </p:txBody>
      </p:sp>
      <p:cxnSp>
        <p:nvCxnSpPr>
          <p:cNvPr id="66" name="直接连接符 65"/>
          <p:cNvCxnSpPr>
            <a:stCxn id="65" idx="2"/>
          </p:cNvCxnSpPr>
          <p:nvPr/>
        </p:nvCxnSpPr>
        <p:spPr bwMode="auto">
          <a:xfrm>
            <a:off x="9827852" y="829724"/>
            <a:ext cx="0" cy="540000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 bwMode="auto">
          <a:xfrm>
            <a:off x="2353965" y="1512142"/>
            <a:ext cx="2118796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290225" y="1265264"/>
            <a:ext cx="213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Access the Home Page of MEOP</a:t>
            </a:r>
            <a:endParaRPr lang="zh-CN" altLang="en-US" sz="1200" dirty="0"/>
          </a:p>
        </p:txBody>
      </p:sp>
      <p:sp>
        <p:nvSpPr>
          <p:cNvPr id="94" name="矩形 93"/>
          <p:cNvSpPr/>
          <p:nvPr/>
        </p:nvSpPr>
        <p:spPr bwMode="auto">
          <a:xfrm>
            <a:off x="4470632" y="1599183"/>
            <a:ext cx="257467" cy="4574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4645147" y="1599184"/>
            <a:ext cx="107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Find token from Cookie</a:t>
            </a:r>
            <a:endParaRPr lang="zh-CN" altLang="en-US" sz="1200" dirty="0"/>
          </a:p>
        </p:txBody>
      </p:sp>
      <p:cxnSp>
        <p:nvCxnSpPr>
          <p:cNvPr id="118" name="直接箭头连接符 117"/>
          <p:cNvCxnSpPr/>
          <p:nvPr/>
        </p:nvCxnSpPr>
        <p:spPr bwMode="auto">
          <a:xfrm>
            <a:off x="4469940" y="2341892"/>
            <a:ext cx="3459207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5552733" y="206495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Get user by token</a:t>
            </a:r>
            <a:endParaRPr lang="zh-CN" altLang="en-US" sz="1200" dirty="0"/>
          </a:p>
        </p:txBody>
      </p:sp>
      <p:cxnSp>
        <p:nvCxnSpPr>
          <p:cNvPr id="122" name="直接箭头连接符 121"/>
          <p:cNvCxnSpPr/>
          <p:nvPr/>
        </p:nvCxnSpPr>
        <p:spPr bwMode="auto">
          <a:xfrm>
            <a:off x="7928998" y="2697887"/>
            <a:ext cx="1898855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7689178" y="2420889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Query login status by token</a:t>
            </a:r>
            <a:endParaRPr lang="zh-CN" altLang="en-US" sz="1200" dirty="0"/>
          </a:p>
        </p:txBody>
      </p:sp>
      <p:cxnSp>
        <p:nvCxnSpPr>
          <p:cNvPr id="125" name="直接箭头连接符 124"/>
          <p:cNvCxnSpPr/>
          <p:nvPr/>
        </p:nvCxnSpPr>
        <p:spPr bwMode="auto">
          <a:xfrm flipH="1">
            <a:off x="4469939" y="3457465"/>
            <a:ext cx="3459058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4891427" y="3212977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Return user informations</a:t>
            </a:r>
            <a:endParaRPr lang="zh-CN" altLang="en-US" sz="1200" dirty="0"/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7928998" y="3212976"/>
            <a:ext cx="1898855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689178" y="2939177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Return: success</a:t>
            </a:r>
            <a:endParaRPr lang="zh-CN" altLang="en-US" sz="1200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2353965" y="3752736"/>
            <a:ext cx="2115974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221709" y="3501009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Return request page</a:t>
            </a:r>
            <a:endParaRPr lang="zh-CN" altLang="en-US" sz="1200" dirty="0"/>
          </a:p>
        </p:txBody>
      </p:sp>
      <p:cxnSp>
        <p:nvCxnSpPr>
          <p:cNvPr id="54" name="直接箭头连接符 53"/>
          <p:cNvCxnSpPr/>
          <p:nvPr/>
        </p:nvCxnSpPr>
        <p:spPr bwMode="auto">
          <a:xfrm flipH="1">
            <a:off x="7928998" y="4416763"/>
            <a:ext cx="1898855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689178" y="414296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Return: not logged in</a:t>
            </a:r>
            <a:endParaRPr lang="zh-CN" altLang="en-US" sz="1200" dirty="0"/>
          </a:p>
        </p:txBody>
      </p:sp>
      <p:cxnSp>
        <p:nvCxnSpPr>
          <p:cNvPr id="63" name="直接箭头连接符 62"/>
          <p:cNvCxnSpPr/>
          <p:nvPr/>
        </p:nvCxnSpPr>
        <p:spPr bwMode="auto">
          <a:xfrm flipH="1">
            <a:off x="4469939" y="4797152"/>
            <a:ext cx="3459058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868806" y="4534507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Return not logged in</a:t>
            </a:r>
            <a:endParaRPr lang="zh-CN" altLang="en-US" sz="1200" dirty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2336429" y="5229200"/>
            <a:ext cx="5592569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2169998" y="495586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Redirect to login page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 bwMode="auto">
          <a:xfrm>
            <a:off x="1345854" y="2852936"/>
            <a:ext cx="8719589" cy="11521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en-US" altLang="zh-CN" sz="1400" dirty="0">
                <a:latin typeface="Arial" charset="0"/>
                <a:ea typeface="宋体" charset="-122"/>
              </a:rPr>
              <a:t>Login verification succeeded</a:t>
            </a:r>
            <a:endParaRPr lang="zh-CN" altLang="en-US" sz="1400" dirty="0">
              <a:latin typeface="Arial" charset="0"/>
              <a:ea typeface="宋体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1345853" y="4105539"/>
            <a:ext cx="8719589" cy="12082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en-US" altLang="zh-CN" sz="1400" dirty="0">
                <a:latin typeface="Arial" charset="0"/>
                <a:ea typeface="宋体" charset="-122"/>
              </a:rPr>
              <a:t>Login verification failed</a:t>
            </a:r>
            <a:endParaRPr lang="zh-CN" altLang="en-US" sz="140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7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33885" y="836071"/>
          <a:ext cx="7056784" cy="1285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4196"/>
                <a:gridCol w="882098"/>
                <a:gridCol w="2156240"/>
                <a:gridCol w="2254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API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Input/type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Output/type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v1/tenant/</a:t>
                      </a:r>
                      <a:r>
                        <a:rPr lang="en-US" altLang="zh-CN" sz="1200" dirty="0" err="1" smtClean="0"/>
                        <a:t>auth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POST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Username/String</a:t>
                      </a:r>
                    </a:p>
                    <a:p>
                      <a:r>
                        <a:rPr lang="en-US" altLang="zh-CN" sz="1200" dirty="0" smtClean="0"/>
                        <a:t>Password/String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Token/String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v1/tenant/</a:t>
                      </a:r>
                      <a:r>
                        <a:rPr lang="en-US" altLang="zh-CN" sz="1200" dirty="0" err="1" smtClean="0"/>
                        <a:t>getTenantInfos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Token/String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TenantInfo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json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65933" y="3066257"/>
          <a:ext cx="6624736" cy="25217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6205"/>
                <a:gridCol w="1119673"/>
                <a:gridCol w="1268965"/>
                <a:gridCol w="2649893"/>
              </a:tblGrid>
              <a:tr h="23189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Attribute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Type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Required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Sample</a:t>
                      </a:r>
                      <a:endParaRPr lang="zh-CN" altLang="en-US" sz="1100" dirty="0"/>
                    </a:p>
                  </a:txBody>
                  <a:tcPr/>
                </a:tc>
              </a:tr>
              <a:tr h="23189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Username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String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Demo</a:t>
                      </a:r>
                      <a:endParaRPr lang="zh-CN" altLang="en-US" sz="1100" dirty="0"/>
                    </a:p>
                  </a:txBody>
                  <a:tcPr/>
                </a:tc>
              </a:tr>
              <a:tr h="23189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Password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String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Y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demo123456!</a:t>
                      </a:r>
                      <a:endParaRPr lang="zh-CN" altLang="en-US" sz="1100" dirty="0"/>
                    </a:p>
                  </a:txBody>
                  <a:tcPr/>
                </a:tc>
              </a:tr>
              <a:tr h="231894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tenantId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String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UUID</a:t>
                      </a:r>
                    </a:p>
                  </a:txBody>
                  <a:tcPr/>
                </a:tc>
              </a:tr>
              <a:tr h="449105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auth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Map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Y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{“</a:t>
                      </a:r>
                      <a:r>
                        <a:rPr lang="en-US" altLang="zh-CN" sz="1100" dirty="0" err="1" smtClean="0"/>
                        <a:t>MEO_Portal</a:t>
                      </a:r>
                      <a:r>
                        <a:rPr lang="en-US" altLang="zh-CN" sz="1100" dirty="0" smtClean="0"/>
                        <a:t>”:[“</a:t>
                      </a:r>
                      <a:r>
                        <a:rPr lang="en-US" altLang="zh-CN" sz="1100" dirty="0" err="1" smtClean="0"/>
                        <a:t>admin”,”customer</a:t>
                      </a:r>
                      <a:r>
                        <a:rPr lang="en-US" altLang="zh-CN" sz="1100" dirty="0" smtClean="0"/>
                        <a:t>”],”</a:t>
                      </a:r>
                      <a:r>
                        <a:rPr lang="en-US" altLang="zh-CN" sz="1100" dirty="0" err="1" smtClean="0"/>
                        <a:t>AppStore</a:t>
                      </a:r>
                      <a:r>
                        <a:rPr lang="en-US" altLang="zh-CN" sz="1100" dirty="0" smtClean="0"/>
                        <a:t>”:[“admin”]}</a:t>
                      </a:r>
                      <a:endParaRPr lang="zh-CN" altLang="en-US" sz="1100" dirty="0"/>
                    </a:p>
                  </a:txBody>
                  <a:tcPr/>
                </a:tc>
              </a:tr>
              <a:tr h="23189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Email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String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Y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3189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Company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String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Huawei</a:t>
                      </a:r>
                      <a:r>
                        <a:rPr lang="en-US" altLang="zh-CN" sz="1100" baseline="0" dirty="0" smtClean="0"/>
                        <a:t> or CMCC</a:t>
                      </a:r>
                      <a:endParaRPr lang="zh-CN" altLang="en-US" sz="1100" dirty="0"/>
                    </a:p>
                  </a:txBody>
                  <a:tcPr/>
                </a:tc>
              </a:tr>
              <a:tr h="23189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Telephone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String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3189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…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…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79176" y="114130"/>
            <a:ext cx="2319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APIs of Login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170642" y="2696924"/>
            <a:ext cx="199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TenantInfo</a:t>
            </a:r>
            <a:r>
              <a:rPr lang="en-US" altLang="zh-CN" dirty="0"/>
              <a:t> detail</a:t>
            </a:r>
            <a:r>
              <a:rPr lang="zh-CN" altLang="en-US" dirty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4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主要功能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在线注册，一次注册，全</a:t>
            </a:r>
            <a:r>
              <a:rPr lang="zh-CN" altLang="en-US" dirty="0" smtClean="0"/>
              <a:t>平台通用</a:t>
            </a:r>
            <a:endParaRPr lang="en-US" altLang="zh-CN" dirty="0"/>
          </a:p>
          <a:p>
            <a:r>
              <a:rPr lang="zh-CN" altLang="en-US" dirty="0" smtClean="0"/>
              <a:t>单点登录，一次登录，所有平台共享状态</a:t>
            </a:r>
            <a:endParaRPr lang="en-US" altLang="zh-CN" dirty="0" smtClean="0"/>
          </a:p>
          <a:p>
            <a:r>
              <a:rPr lang="zh-CN" altLang="en-US" dirty="0"/>
              <a:t>同一账号，平台不同权限不同配置</a:t>
            </a:r>
            <a:endParaRPr lang="en-US" altLang="zh-CN" dirty="0"/>
          </a:p>
          <a:p>
            <a:r>
              <a:rPr lang="zh-CN" altLang="en-US" dirty="0" smtClean="0"/>
              <a:t>特殊权限，由管理员配置授予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8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726" y="44086"/>
            <a:ext cx="10176933" cy="871537"/>
          </a:xfrm>
        </p:spPr>
        <p:txBody>
          <a:bodyPr/>
          <a:lstStyle/>
          <a:p>
            <a:r>
              <a:rPr lang="zh-CN" altLang="en-US" sz="3600" dirty="0" smtClean="0"/>
              <a:t>包含的主要界面和</a:t>
            </a:r>
            <a:r>
              <a:rPr lang="en-US" altLang="zh-CN" sz="3600" dirty="0" smtClean="0"/>
              <a:t>API</a:t>
            </a:r>
            <a:r>
              <a:rPr lang="zh-CN" altLang="en-US" sz="3600" dirty="0" smtClean="0"/>
              <a:t>接口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 bwMode="auto">
          <a:xfrm>
            <a:off x="4187143" y="963281"/>
            <a:ext cx="3144250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dirty="0">
                <a:latin typeface="Arial" charset="0"/>
                <a:ea typeface="宋体" charset="-122"/>
              </a:rPr>
              <a:t>用户管理服务</a:t>
            </a:r>
            <a:endParaRPr lang="en-US" altLang="zh-CN" dirty="0">
              <a:latin typeface="Arial" charset="0"/>
              <a:ea typeface="宋体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dirty="0">
                <a:latin typeface="Arial" charset="0"/>
                <a:ea typeface="宋体" charset="-122"/>
              </a:rPr>
              <a:t>Tenant-management-service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83777" y="1992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界面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33825" y="1844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649828" y="2356558"/>
            <a:ext cx="2200102" cy="11521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en-US" altLang="zh-CN" sz="1400" dirty="0">
                <a:latin typeface="Arial" charset="0"/>
                <a:ea typeface="宋体" charset="-122"/>
              </a:rPr>
              <a:t>1</a:t>
            </a:r>
            <a:r>
              <a:rPr lang="zh-CN" altLang="en-US" sz="1400" dirty="0">
                <a:latin typeface="Arial" charset="0"/>
                <a:ea typeface="宋体" charset="-122"/>
              </a:rPr>
              <a:t>、在线</a:t>
            </a:r>
            <a:r>
              <a:rPr lang="zh-CN" altLang="en-US" sz="1400" dirty="0">
                <a:latin typeface="Arial" charset="0"/>
                <a:ea typeface="宋体" charset="-122"/>
              </a:rPr>
              <a:t>注册</a:t>
            </a:r>
            <a:r>
              <a:rPr lang="zh-CN" altLang="en-US" sz="1400" dirty="0">
                <a:latin typeface="Arial" charset="0"/>
                <a:ea typeface="宋体" charset="-122"/>
              </a:rPr>
              <a:t>界面</a:t>
            </a:r>
            <a:endParaRPr lang="en-US" altLang="zh-CN" sz="1400" dirty="0">
              <a:latin typeface="Arial" charset="0"/>
              <a:ea typeface="宋体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400" dirty="0">
                <a:latin typeface="Arial" charset="0"/>
                <a:ea typeface="宋体" charset="-122"/>
              </a:rPr>
              <a:t>2</a:t>
            </a:r>
            <a:r>
              <a:rPr lang="zh-CN" altLang="en-US" sz="1400" dirty="0">
                <a:latin typeface="Arial" charset="0"/>
                <a:ea typeface="宋体" charset="-122"/>
              </a:rPr>
              <a:t>、登录界面</a:t>
            </a:r>
            <a:endParaRPr lang="en-US" altLang="zh-CN" sz="1400" dirty="0">
              <a:latin typeface="Arial" charset="0"/>
              <a:ea typeface="宋体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400" dirty="0">
                <a:latin typeface="Arial" charset="0"/>
                <a:ea typeface="宋体" charset="-122"/>
              </a:rPr>
              <a:t>3</a:t>
            </a:r>
            <a:r>
              <a:rPr lang="zh-CN" altLang="en-US" sz="1400" dirty="0">
                <a:latin typeface="Arial" charset="0"/>
                <a:ea typeface="宋体" charset="-122"/>
              </a:rPr>
              <a:t>、修改密码界面</a:t>
            </a:r>
            <a:endParaRPr lang="en-US" altLang="zh-CN" sz="1400" dirty="0">
              <a:latin typeface="Arial" charset="0"/>
              <a:ea typeface="宋体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400" dirty="0">
                <a:latin typeface="Arial" charset="0"/>
                <a:ea typeface="宋体" charset="-122"/>
              </a:rPr>
              <a:t>4</a:t>
            </a:r>
            <a:r>
              <a:rPr lang="zh-CN" altLang="en-US" sz="1400" dirty="0">
                <a:latin typeface="Arial" charset="0"/>
                <a:ea typeface="宋体" charset="-122"/>
              </a:rPr>
              <a:t>、用户基本信息界面</a:t>
            </a:r>
            <a:endParaRPr lang="en-US" altLang="zh-CN" sz="1400" dirty="0">
              <a:latin typeface="Arial" charset="0"/>
              <a:ea typeface="宋体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400" dirty="0">
                <a:latin typeface="Arial" charset="0"/>
                <a:ea typeface="宋体" charset="-122"/>
              </a:rPr>
              <a:t>5</a:t>
            </a:r>
            <a:r>
              <a:rPr lang="zh-CN" altLang="en-US" sz="1400" dirty="0">
                <a:latin typeface="Arial" charset="0"/>
                <a:ea typeface="宋体" charset="-122"/>
              </a:rPr>
              <a:t>、用户基本信息小窗口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745673" y="2214156"/>
            <a:ext cx="3168352" cy="1862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400" dirty="0">
                <a:latin typeface="Arial" charset="0"/>
                <a:ea typeface="宋体" charset="-122"/>
              </a:rPr>
              <a:t>GET</a:t>
            </a:r>
            <a:r>
              <a:rPr lang="zh-CN" altLang="en-US" sz="1400" dirty="0">
                <a:latin typeface="Arial" charset="0"/>
                <a:ea typeface="宋体" charset="-122"/>
              </a:rPr>
              <a:t>：获取用户列表</a:t>
            </a:r>
            <a:endParaRPr lang="en-US" altLang="zh-CN" sz="1400" dirty="0">
              <a:latin typeface="Arial" charset="0"/>
              <a:ea typeface="宋体" charset="-122"/>
            </a:endParaRPr>
          </a:p>
          <a:p>
            <a:pPr>
              <a:buClr>
                <a:srgbClr val="CC9900"/>
              </a:buClr>
            </a:pPr>
            <a:r>
              <a:rPr lang="en-US" altLang="zh-CN" sz="1400" dirty="0">
                <a:latin typeface="Arial" charset="0"/>
                <a:ea typeface="宋体" charset="-122"/>
              </a:rPr>
              <a:t>GET</a:t>
            </a:r>
            <a:r>
              <a:rPr lang="zh-CN" altLang="en-US" sz="1400" dirty="0">
                <a:latin typeface="Arial" charset="0"/>
                <a:ea typeface="宋体" charset="-122"/>
              </a:rPr>
              <a:t>：</a:t>
            </a:r>
            <a:r>
              <a:rPr lang="zh-CN" altLang="en-US" sz="1400" dirty="0">
                <a:latin typeface="Arial" charset="0"/>
                <a:ea typeface="宋体" charset="-122"/>
              </a:rPr>
              <a:t>获取</a:t>
            </a:r>
            <a:r>
              <a:rPr lang="zh-CN" altLang="en-US" sz="1400" dirty="0">
                <a:latin typeface="Arial" charset="0"/>
                <a:ea typeface="宋体" charset="-122"/>
              </a:rPr>
              <a:t>用户</a:t>
            </a:r>
            <a:r>
              <a:rPr lang="zh-CN" altLang="en-US" sz="1400" dirty="0">
                <a:latin typeface="Arial" charset="0"/>
                <a:ea typeface="宋体" charset="-122"/>
              </a:rPr>
              <a:t>详情</a:t>
            </a:r>
            <a:r>
              <a:rPr lang="en-US" altLang="zh-CN" sz="1400" dirty="0">
                <a:latin typeface="Arial" charset="0"/>
                <a:ea typeface="宋体" charset="-122"/>
              </a:rPr>
              <a:t>{</a:t>
            </a:r>
            <a:r>
              <a:rPr lang="en-US" altLang="zh-CN" sz="1400" dirty="0" err="1">
                <a:latin typeface="Arial" charset="0"/>
                <a:ea typeface="宋体" charset="-122"/>
              </a:rPr>
              <a:t>tenantId</a:t>
            </a:r>
            <a:r>
              <a:rPr lang="en-US" altLang="zh-CN" sz="1400" dirty="0">
                <a:latin typeface="Arial" charset="0"/>
                <a:ea typeface="宋体" charset="-122"/>
              </a:rPr>
              <a:t>}</a:t>
            </a:r>
          </a:p>
          <a:p>
            <a:pPr>
              <a:buClr>
                <a:srgbClr val="CC9900"/>
              </a:buClr>
            </a:pPr>
            <a:r>
              <a:rPr lang="en-US" altLang="zh-CN" sz="1400" dirty="0">
                <a:latin typeface="Arial" charset="0"/>
                <a:ea typeface="宋体" charset="-122"/>
              </a:rPr>
              <a:t>POST</a:t>
            </a:r>
            <a:r>
              <a:rPr lang="zh-CN" altLang="en-US" sz="1400" dirty="0">
                <a:latin typeface="Arial" charset="0"/>
                <a:ea typeface="宋体" charset="-122"/>
              </a:rPr>
              <a:t>：新建一个用户</a:t>
            </a:r>
            <a:endParaRPr lang="en-US" altLang="zh-CN" sz="1400" dirty="0">
              <a:latin typeface="Arial" charset="0"/>
              <a:ea typeface="宋体" charset="-122"/>
            </a:endParaRPr>
          </a:p>
          <a:p>
            <a:pPr>
              <a:buClr>
                <a:srgbClr val="CC9900"/>
              </a:buClr>
            </a:pPr>
            <a:r>
              <a:rPr lang="en-US" altLang="zh-CN" sz="1400" dirty="0">
                <a:latin typeface="Arial" charset="0"/>
                <a:ea typeface="宋体" charset="-122"/>
              </a:rPr>
              <a:t>PUT</a:t>
            </a:r>
            <a:r>
              <a:rPr lang="zh-CN" altLang="en-US" sz="1400" dirty="0">
                <a:latin typeface="Arial" charset="0"/>
                <a:ea typeface="宋体" charset="-122"/>
              </a:rPr>
              <a:t>：更新用户基本</a:t>
            </a:r>
            <a:r>
              <a:rPr lang="zh-CN" altLang="en-US" sz="1400" dirty="0">
                <a:latin typeface="Arial" charset="0"/>
                <a:ea typeface="宋体" charset="-122"/>
              </a:rPr>
              <a:t>信息</a:t>
            </a:r>
            <a:r>
              <a:rPr lang="en-US" altLang="zh-CN" sz="1400" dirty="0">
                <a:latin typeface="Arial" charset="0"/>
                <a:ea typeface="宋体" charset="-122"/>
              </a:rPr>
              <a:t>{</a:t>
            </a:r>
            <a:r>
              <a:rPr lang="en-US" altLang="zh-CN" sz="1400" dirty="0" err="1">
                <a:latin typeface="Arial" charset="0"/>
                <a:ea typeface="宋体" charset="-122"/>
              </a:rPr>
              <a:t>tenantId</a:t>
            </a:r>
            <a:r>
              <a:rPr lang="en-US" altLang="zh-CN" sz="1400" dirty="0">
                <a:latin typeface="Arial" charset="0"/>
                <a:ea typeface="宋体" charset="-122"/>
              </a:rPr>
              <a:t>} </a:t>
            </a:r>
          </a:p>
          <a:p>
            <a:pPr>
              <a:buClr>
                <a:srgbClr val="CC9900"/>
              </a:buClr>
            </a:pPr>
            <a:r>
              <a:rPr lang="en-US" altLang="zh-CN" sz="1400" dirty="0">
                <a:latin typeface="Arial" charset="0"/>
                <a:ea typeface="宋体" charset="-122"/>
              </a:rPr>
              <a:t>#</a:t>
            </a:r>
            <a:r>
              <a:rPr lang="zh-CN" altLang="en-US" sz="1400" dirty="0">
                <a:latin typeface="Arial" charset="0"/>
                <a:ea typeface="宋体" charset="-122"/>
              </a:rPr>
              <a:t>包括修改用户基本信息、更新密码、访问权限等</a:t>
            </a:r>
            <a:endParaRPr lang="zh-CN" altLang="en-US" sz="1400" dirty="0">
              <a:latin typeface="Arial" charset="0"/>
              <a:ea typeface="宋体" charset="-122"/>
            </a:endParaRPr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 bwMode="auto">
          <a:xfrm flipH="1">
            <a:off x="2706942" y="1611353"/>
            <a:ext cx="3052326" cy="38088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0"/>
          </p:cNvCxnSpPr>
          <p:nvPr/>
        </p:nvCxnSpPr>
        <p:spPr bwMode="auto">
          <a:xfrm>
            <a:off x="5759268" y="1611354"/>
            <a:ext cx="1521580" cy="23347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009355" y="1477749"/>
            <a:ext cx="336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整体能力基于</a:t>
            </a:r>
            <a:r>
              <a:rPr lang="en-US" altLang="zh-CN" dirty="0" err="1">
                <a:solidFill>
                  <a:srgbClr val="FF0000"/>
                </a:solidFill>
              </a:rPr>
              <a:t>ONAPaaS</a:t>
            </a:r>
            <a:r>
              <a:rPr lang="zh-CN" altLang="en-US" dirty="0">
                <a:solidFill>
                  <a:srgbClr val="FF0000"/>
                </a:solidFill>
              </a:rPr>
              <a:t>平台开发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对外暴露登录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和接口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8" y="5092594"/>
            <a:ext cx="1913384" cy="164763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743" y="5075490"/>
            <a:ext cx="2350724" cy="166474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1" y="3681995"/>
            <a:ext cx="2927648" cy="130340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054" y="3700088"/>
            <a:ext cx="2831981" cy="12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2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2" y="7342"/>
            <a:ext cx="10176933" cy="871537"/>
          </a:xfrm>
        </p:spPr>
        <p:txBody>
          <a:bodyPr/>
          <a:lstStyle/>
          <a:p>
            <a:r>
              <a:rPr lang="zh-CN" altLang="en-US" sz="3200" dirty="0" smtClean="0"/>
              <a:t>统一登录和注册入口</a:t>
            </a:r>
            <a:r>
              <a:rPr lang="en-US" altLang="zh-CN" sz="3200" dirty="0" smtClean="0"/>
              <a:t>Register Account</a:t>
            </a:r>
            <a:endParaRPr lang="zh-CN" altLang="en-US" sz="3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93726" y="1631404"/>
            <a:ext cx="3577129" cy="3453780"/>
            <a:chOff x="191344" y="1124744"/>
            <a:chExt cx="3577129" cy="34537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44" y="1124744"/>
              <a:ext cx="3577129" cy="345378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 bwMode="auto">
            <a:xfrm>
              <a:off x="2495600" y="3861048"/>
              <a:ext cx="1008112" cy="429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altLang="zh-CN" sz="1400" dirty="0">
                  <a:latin typeface="Arial" charset="0"/>
                  <a:ea typeface="宋体" charset="-122"/>
                </a:rPr>
                <a:t>Register</a:t>
              </a:r>
              <a:endParaRPr lang="zh-CN" altLang="en-US" sz="1400" dirty="0">
                <a:latin typeface="Arial" charset="0"/>
                <a:ea typeface="宋体" charset="-122"/>
              </a:endParaRPr>
            </a:p>
          </p:txBody>
        </p:sp>
      </p:grpSp>
      <p:sp>
        <p:nvSpPr>
          <p:cNvPr id="7" name="矩形 6"/>
          <p:cNvSpPr/>
          <p:nvPr/>
        </p:nvSpPr>
        <p:spPr bwMode="auto">
          <a:xfrm>
            <a:off x="4010149" y="1487388"/>
            <a:ext cx="4032448" cy="34582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600" dirty="0">
                <a:latin typeface="Arial" charset="0"/>
                <a:ea typeface="宋体" charset="-122"/>
              </a:rPr>
              <a:t>Register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altLang="zh-CN" sz="1200" dirty="0">
              <a:latin typeface="Arial" charset="0"/>
              <a:ea typeface="宋体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altLang="zh-CN" sz="1200" dirty="0">
              <a:latin typeface="Arial" charset="0"/>
              <a:ea typeface="宋体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dirty="0">
                <a:latin typeface="Arial" charset="0"/>
                <a:ea typeface="宋体" charset="-122"/>
              </a:rPr>
              <a:t>	</a:t>
            </a:r>
            <a:endParaRPr lang="zh-CN" altLang="en-US" sz="1200" dirty="0">
              <a:latin typeface="Arial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50309" y="1987663"/>
            <a:ext cx="2160240" cy="2880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宋体" charset="-122"/>
              </a:rPr>
              <a:t>请填写您的手机号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450309" y="2377545"/>
            <a:ext cx="1296144" cy="2880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宋体" charset="-122"/>
              </a:rPr>
              <a:t>填写验证码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6848431" y="2377545"/>
            <a:ext cx="762118" cy="288032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400" dirty="0">
                <a:latin typeface="Arial" charset="0"/>
                <a:ea typeface="宋体" charset="-122"/>
              </a:rPr>
              <a:t>验证码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5450309" y="2767427"/>
            <a:ext cx="2160240" cy="2880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宋体" charset="-122"/>
              </a:rPr>
              <a:t>填写您的昵称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5450309" y="3157309"/>
            <a:ext cx="2160240" cy="2880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宋体" charset="-122"/>
              </a:rPr>
              <a:t>填写您的密码</a:t>
            </a:r>
          </a:p>
        </p:txBody>
      </p:sp>
      <p:sp>
        <p:nvSpPr>
          <p:cNvPr id="13" name="流程图: 联系 12"/>
          <p:cNvSpPr/>
          <p:nvPr/>
        </p:nvSpPr>
        <p:spPr bwMode="auto">
          <a:xfrm>
            <a:off x="5594325" y="3571839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50040" y="351304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男</a:t>
            </a:r>
            <a:endParaRPr lang="zh-CN" altLang="en-US" sz="1100" dirty="0"/>
          </a:p>
        </p:txBody>
      </p:sp>
      <p:sp>
        <p:nvSpPr>
          <p:cNvPr id="15" name="流程图: 联系 14"/>
          <p:cNvSpPr/>
          <p:nvPr/>
        </p:nvSpPr>
        <p:spPr bwMode="auto">
          <a:xfrm>
            <a:off x="6200163" y="3575782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55878" y="351698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女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558070" y="197779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手机号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558070" y="234956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验证码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37606" y="2771736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昵称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737606" y="3160058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密码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 bwMode="auto">
          <a:xfrm>
            <a:off x="4764238" y="3974811"/>
            <a:ext cx="108000" cy="108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28737" y="3905464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同意并遵守</a:t>
            </a:r>
            <a:r>
              <a:rPr lang="en-US" altLang="zh-CN" sz="1000" dirty="0">
                <a:solidFill>
                  <a:srgbClr val="0066FF"/>
                </a:solidFill>
              </a:rPr>
              <a:t>《</a:t>
            </a:r>
            <a:r>
              <a:rPr lang="zh-CN" altLang="en-US" sz="1000" dirty="0">
                <a:solidFill>
                  <a:srgbClr val="0066FF"/>
                </a:solidFill>
              </a:rPr>
              <a:t>服务条款</a:t>
            </a:r>
            <a:r>
              <a:rPr lang="en-US" altLang="zh-CN" sz="1000" dirty="0">
                <a:solidFill>
                  <a:srgbClr val="0066FF"/>
                </a:solidFill>
              </a:rPr>
              <a:t>》</a:t>
            </a:r>
            <a:endParaRPr lang="zh-CN" altLang="en-US" sz="1000" dirty="0">
              <a:solidFill>
                <a:srgbClr val="0066FF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658221" y="4367708"/>
            <a:ext cx="2952328" cy="3600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charset="-122"/>
              </a:rPr>
              <a:t>Register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24" name="左大括号 23"/>
          <p:cNvSpPr/>
          <p:nvPr/>
        </p:nvSpPr>
        <p:spPr bwMode="auto">
          <a:xfrm>
            <a:off x="8259383" y="1617542"/>
            <a:ext cx="647311" cy="3328112"/>
          </a:xfrm>
          <a:prstGeom prst="leftBrac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 bwMode="auto">
          <a:xfrm>
            <a:off x="9043546" y="1631404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dirty="0" err="1">
                <a:latin typeface="Arial" charset="0"/>
                <a:ea typeface="宋体" charset="-122"/>
              </a:rPr>
              <a:t>ONAPaaS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9043546" y="2356402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dirty="0">
                <a:latin typeface="Arial" charset="0"/>
                <a:ea typeface="宋体" charset="-122"/>
              </a:rPr>
              <a:t>App Store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9043546" y="3084478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dirty="0">
                <a:latin typeface="Arial" charset="0"/>
                <a:ea typeface="宋体" charset="-122"/>
              </a:rPr>
              <a:t>MEC Developer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9043546" y="3799042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dirty="0">
                <a:latin typeface="Arial" charset="0"/>
                <a:ea typeface="宋体" charset="-122"/>
              </a:rPr>
              <a:t>MECM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9043546" y="4513606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dirty="0">
                <a:latin typeface="Arial" charset="0"/>
                <a:ea typeface="宋体" charset="-122"/>
              </a:rPr>
              <a:t>……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347085" y="878878"/>
            <a:ext cx="3664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After online registration, you will get default permission </a:t>
            </a:r>
            <a:r>
              <a:rPr lang="en-US" altLang="zh-CN" sz="1400" dirty="0"/>
              <a:t>of f</a:t>
            </a:r>
            <a:r>
              <a:rPr lang="en-US" altLang="zh-CN" sz="1400" dirty="0"/>
              <a:t>ollowing Platforms </a:t>
            </a:r>
          </a:p>
          <a:p>
            <a:r>
              <a:rPr lang="zh-CN" altLang="en-US" sz="1400" dirty="0"/>
              <a:t>在线注册后，用户将获得以下平台默认权限</a:t>
            </a:r>
            <a:endParaRPr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34122" y="889763"/>
            <a:ext cx="395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Page Address: </a:t>
            </a:r>
            <a:r>
              <a:rPr lang="en-US" altLang="zh-CN" sz="1400" dirty="0" err="1"/>
              <a:t>ONAPaaS</a:t>
            </a:r>
            <a:r>
              <a:rPr lang="en-US" altLang="zh-CN" sz="1400" dirty="0"/>
              <a:t> -&gt; Login-&gt; Register Account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05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2" y="1"/>
            <a:ext cx="10176933" cy="871537"/>
          </a:xfrm>
        </p:spPr>
        <p:txBody>
          <a:bodyPr/>
          <a:lstStyle/>
          <a:p>
            <a:r>
              <a:rPr lang="en-US" altLang="zh-CN" sz="3600" dirty="0" smtClean="0"/>
              <a:t>User roles on each Platforms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 bwMode="auto">
          <a:xfrm>
            <a:off x="409749" y="980728"/>
            <a:ext cx="3240360" cy="29523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400" dirty="0" err="1">
                <a:latin typeface="Arial" charset="0"/>
                <a:ea typeface="宋体" charset="-122"/>
              </a:rPr>
              <a:t>ONAPaaS</a:t>
            </a:r>
            <a:endParaRPr lang="zh-CN" altLang="en-US" sz="1400" dirty="0">
              <a:latin typeface="Arial" charset="0"/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9769" y="1340768"/>
          <a:ext cx="2880321" cy="2626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00101"/>
                <a:gridCol w="936104"/>
                <a:gridCol w="1044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Guest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Tenant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Admin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Ready </a:t>
                      </a:r>
                      <a:r>
                        <a:rPr lang="en-US" altLang="zh-CN" sz="1000" baseline="0" dirty="0" smtClean="0"/>
                        <a:t>only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Ready </a:t>
                      </a:r>
                      <a:r>
                        <a:rPr lang="en-US" altLang="zh-CN" sz="1000" baseline="0" dirty="0" smtClean="0"/>
                        <a:t>only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Ready </a:t>
                      </a:r>
                      <a:r>
                        <a:rPr lang="en-US" altLang="zh-CN" sz="1000" baseline="0" dirty="0" smtClean="0"/>
                        <a:t>only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Operation</a:t>
                      </a:r>
                      <a:r>
                        <a:rPr lang="en-US" altLang="zh-CN" sz="1000" baseline="0" dirty="0" smtClean="0"/>
                        <a:t> ONAP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Create new account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Upload </a:t>
                      </a:r>
                      <a:r>
                        <a:rPr lang="en-US" altLang="zh-CN" sz="1000" dirty="0" err="1" smtClean="0"/>
                        <a:t>UseCase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Resource management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Resource monitoring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Modify</a:t>
                      </a:r>
                      <a:r>
                        <a:rPr lang="en-US" altLang="zh-CN" sz="1000" baseline="0" dirty="0" smtClean="0"/>
                        <a:t> the permission of account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3938141" y="980728"/>
            <a:ext cx="3240360" cy="29523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400" dirty="0">
                <a:latin typeface="Arial" charset="0"/>
                <a:ea typeface="宋体" charset="-122"/>
              </a:rPr>
              <a:t>MEC Developer</a:t>
            </a:r>
            <a:endParaRPr lang="zh-CN" altLang="en-US" sz="1400" dirty="0">
              <a:latin typeface="Arial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47651" y="980728"/>
            <a:ext cx="3240360" cy="29523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400" dirty="0">
                <a:latin typeface="Arial" charset="0"/>
                <a:ea typeface="宋体" charset="-122"/>
              </a:rPr>
              <a:t>App Store</a:t>
            </a:r>
            <a:endParaRPr lang="zh-CN" altLang="en-US" sz="1400" dirty="0">
              <a:latin typeface="Arial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09749" y="4042248"/>
            <a:ext cx="3240360" cy="241108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400" dirty="0">
                <a:latin typeface="Arial" charset="0"/>
                <a:ea typeface="宋体" charset="-122"/>
              </a:rPr>
              <a:t>MEO&amp;MEPM</a:t>
            </a:r>
            <a:endParaRPr lang="zh-CN" altLang="en-US" sz="1400" dirty="0">
              <a:latin typeface="Arial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38141" y="4042247"/>
            <a:ext cx="3240360" cy="241108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400" dirty="0">
                <a:latin typeface="Arial" charset="0"/>
                <a:ea typeface="宋体" charset="-122"/>
              </a:rPr>
              <a:t>MEO Portal</a:t>
            </a:r>
            <a:r>
              <a:rPr lang="zh-CN" altLang="en-US" sz="1400" dirty="0">
                <a:latin typeface="Arial" charset="0"/>
                <a:ea typeface="宋体" charset="-122"/>
              </a:rPr>
              <a:t>（</a:t>
            </a:r>
            <a:r>
              <a:rPr lang="en-US" altLang="zh-CN" sz="1400" dirty="0">
                <a:latin typeface="Arial" charset="0"/>
                <a:ea typeface="宋体" charset="-122"/>
              </a:rPr>
              <a:t>for customer</a:t>
            </a:r>
            <a:r>
              <a:rPr lang="zh-CN" altLang="en-US" sz="1400" dirty="0">
                <a:latin typeface="Arial" charset="0"/>
                <a:ea typeface="宋体" charset="-122"/>
              </a:rPr>
              <a:t>）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118161" y="1340768"/>
          <a:ext cx="2880321" cy="1630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093"/>
                <a:gridCol w="1092121"/>
                <a:gridCol w="960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Guest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Developer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Ready 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Ready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Upload</a:t>
                      </a:r>
                      <a:r>
                        <a:rPr lang="en-US" altLang="zh-CN" sz="1000" baseline="0" dirty="0" smtClean="0"/>
                        <a:t> app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Test</a:t>
                      </a:r>
                      <a:r>
                        <a:rPr lang="en-US" altLang="zh-CN" sz="1000" baseline="0" dirty="0" smtClean="0"/>
                        <a:t> app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564224" y="1340768"/>
          <a:ext cx="3007215" cy="1630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02405"/>
                <a:gridCol w="1002405"/>
                <a:gridCol w="10024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Guest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Customer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Developer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Ready 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Ready 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Ready 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Download</a:t>
                      </a:r>
                      <a:r>
                        <a:rPr lang="en-US" altLang="zh-CN" sz="1000" baseline="0" dirty="0" smtClean="0"/>
                        <a:t> app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Download</a:t>
                      </a:r>
                      <a:r>
                        <a:rPr lang="en-US" altLang="zh-CN" sz="1000" baseline="0" dirty="0" smtClean="0"/>
                        <a:t> app</a:t>
                      </a:r>
                      <a:endParaRPr lang="zh-CN" alt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Upload app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118161" y="4318784"/>
          <a:ext cx="2880321" cy="1630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0107"/>
                <a:gridCol w="960107"/>
                <a:gridCol w="960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Guest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Customer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Ready</a:t>
                      </a:r>
                      <a:r>
                        <a:rPr lang="en-US" altLang="zh-CN" sz="1000" baseline="0" dirty="0" smtClean="0"/>
                        <a:t> 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Ready 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Create</a:t>
                      </a:r>
                      <a:r>
                        <a:rPr lang="en-US" altLang="zh-CN" sz="1000" baseline="0" dirty="0" smtClean="0"/>
                        <a:t> order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89769" y="4293096"/>
          <a:ext cx="2880321" cy="1534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0107"/>
                <a:gridCol w="960107"/>
                <a:gridCol w="960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Admin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MEP management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APPLCM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Hosts</a:t>
                      </a:r>
                      <a:r>
                        <a:rPr lang="en-US" altLang="zh-CN" sz="1000" baseline="0" dirty="0" smtClean="0"/>
                        <a:t> management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682557" y="4258999"/>
            <a:ext cx="4248472" cy="18158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Notes:</a:t>
            </a:r>
          </a:p>
          <a:p>
            <a:r>
              <a:rPr lang="en-US" altLang="zh-CN" sz="1400" dirty="0"/>
              <a:t>After </a:t>
            </a:r>
            <a:r>
              <a:rPr lang="en-US" altLang="zh-CN" sz="1400" dirty="0"/>
              <a:t>the user registers online, the default permissions of each platform are obtained</a:t>
            </a:r>
            <a:r>
              <a:rPr lang="en-US" altLang="zh-CN" sz="1400" dirty="0"/>
              <a:t>;</a:t>
            </a:r>
          </a:p>
          <a:p>
            <a:r>
              <a:rPr lang="zh-CN" altLang="en-US" sz="1400" dirty="0"/>
              <a:t>在线登录后，获得各平台的默认权限</a:t>
            </a:r>
            <a:endParaRPr lang="en-US" altLang="zh-CN" sz="1400" dirty="0"/>
          </a:p>
          <a:p>
            <a:r>
              <a:rPr lang="en-US" altLang="zh-CN" sz="1400" dirty="0"/>
              <a:t>Requires higher privileges to be configured in the admin interface </a:t>
            </a:r>
            <a:r>
              <a:rPr lang="en-US" altLang="zh-CN" sz="1400" dirty="0"/>
              <a:t>(next page for detail)</a:t>
            </a:r>
          </a:p>
          <a:p>
            <a:r>
              <a:rPr lang="zh-CN" altLang="en-US" sz="1400" dirty="0"/>
              <a:t>如果需要更高权限，需要有管理员进行设置（详见下一页）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34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架构设计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 bwMode="auto">
          <a:xfrm>
            <a:off x="3082429" y="1628800"/>
            <a:ext cx="5752257" cy="24482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dirty="0">
                <a:latin typeface="Arial" charset="0"/>
                <a:ea typeface="宋体" charset="-122"/>
              </a:rPr>
              <a:t>User-</a:t>
            </a:r>
            <a:r>
              <a:rPr lang="en-US" altLang="zh-CN" dirty="0" err="1">
                <a:latin typeface="Arial" charset="0"/>
                <a:ea typeface="宋体" charset="-122"/>
              </a:rPr>
              <a:t>mgmt</a:t>
            </a:r>
            <a:r>
              <a:rPr lang="en-US" altLang="zh-CN" dirty="0">
                <a:latin typeface="Arial" charset="0"/>
                <a:ea typeface="宋体" charset="-122"/>
              </a:rPr>
              <a:t>-service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6" name="流程图: 磁盘 5"/>
          <p:cNvSpPr/>
          <p:nvPr/>
        </p:nvSpPr>
        <p:spPr bwMode="auto">
          <a:xfrm>
            <a:off x="3759958" y="4437112"/>
            <a:ext cx="2088232" cy="115212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dirty="0">
                <a:latin typeface="Arial" charset="0"/>
                <a:ea typeface="宋体" charset="-122"/>
              </a:rPr>
              <a:t>DB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" name="流程图: 磁盘 6"/>
          <p:cNvSpPr/>
          <p:nvPr/>
        </p:nvSpPr>
        <p:spPr bwMode="auto">
          <a:xfrm>
            <a:off x="6170390" y="4437112"/>
            <a:ext cx="1986767" cy="1151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dirty="0" err="1">
                <a:latin typeface="Arial" charset="0"/>
                <a:ea typeface="宋体" charset="-122"/>
              </a:rPr>
              <a:t>Redis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434085" y="2132856"/>
            <a:ext cx="1872208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dirty="0">
                <a:latin typeface="Arial" charset="0"/>
                <a:ea typeface="宋体" charset="-122"/>
              </a:rPr>
              <a:t>Restful API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50310" y="2132856"/>
            <a:ext cx="1974211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dirty="0">
                <a:latin typeface="Arial" charset="0"/>
                <a:ea typeface="宋体" charset="-122"/>
              </a:rPr>
              <a:t>Swagger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434086" y="2708920"/>
            <a:ext cx="399043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dirty="0">
                <a:latin typeface="Arial" charset="0"/>
                <a:ea typeface="宋体" charset="-122"/>
              </a:rPr>
              <a:t>Service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36013" y="5219684"/>
            <a:ext cx="16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r>
              <a:rPr lang="zh-CN" altLang="en-US" dirty="0"/>
              <a:t>登录状态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76315" y="52238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持久化用户表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 bwMode="auto">
          <a:xfrm>
            <a:off x="3434086" y="3320988"/>
            <a:ext cx="399043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dirty="0">
                <a:latin typeface="Arial" charset="0"/>
                <a:ea typeface="宋体" charset="-122"/>
              </a:rPr>
              <a:t>DAO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68537" y="2132856"/>
            <a:ext cx="978117" cy="16921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dirty="0">
                <a:latin typeface="Arial" charset="0"/>
                <a:ea typeface="宋体" charset="-122"/>
              </a:rPr>
              <a:t>Log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4226173" y="3717032"/>
            <a:ext cx="288032" cy="864096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6746453" y="3140968"/>
            <a:ext cx="288032" cy="1512168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16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2" y="1"/>
            <a:ext cx="10176933" cy="871537"/>
          </a:xfrm>
        </p:spPr>
        <p:txBody>
          <a:bodyPr/>
          <a:lstStyle/>
          <a:p>
            <a:r>
              <a:rPr lang="en-US" altLang="zh-CN" sz="4000" dirty="0" smtClean="0"/>
              <a:t>Setting permission </a:t>
            </a:r>
            <a:endParaRPr lang="zh-CN" altLang="en-US" sz="4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29829" y="1340768"/>
          <a:ext cx="8128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Account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Telephone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Company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Permission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Zhang san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138</a:t>
                      </a:r>
                      <a:r>
                        <a:rPr lang="zh-CN" altLang="en-US" sz="1400" dirty="0" smtClean="0"/>
                        <a:t>****</a:t>
                      </a:r>
                      <a:r>
                        <a:rPr lang="en-US" altLang="zh-CN" sz="1400" dirty="0" smtClean="0"/>
                        <a:t>4589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Huawei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70C0"/>
                          </a:solidFill>
                        </a:rPr>
                        <a:t>Modify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Li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baseline="0" dirty="0" err="1" smtClean="0"/>
                        <a:t>si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180</a:t>
                      </a:r>
                      <a:r>
                        <a:rPr lang="zh-CN" altLang="en-US" sz="1400" dirty="0" smtClean="0"/>
                        <a:t>****</a:t>
                      </a:r>
                      <a:r>
                        <a:rPr lang="en-US" altLang="zh-CN" sz="1400" dirty="0" smtClean="0"/>
                        <a:t>4854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CMCC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70C0"/>
                          </a:solidFill>
                        </a:rPr>
                        <a:t>Modify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1341401" y="3213419"/>
            <a:ext cx="9365492" cy="2664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1878" y="3938618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User name</a:t>
            </a:r>
            <a:r>
              <a:rPr lang="zh-CN" altLang="en-US" sz="1050" dirty="0"/>
              <a:t>：</a:t>
            </a:r>
            <a:endParaRPr lang="zh-CN" altLang="en-US" sz="1050" dirty="0"/>
          </a:p>
        </p:txBody>
      </p:sp>
      <p:sp>
        <p:nvSpPr>
          <p:cNvPr id="7" name="文本框 6"/>
          <p:cNvSpPr txBox="1"/>
          <p:nvPr/>
        </p:nvSpPr>
        <p:spPr>
          <a:xfrm>
            <a:off x="3248657" y="3946993"/>
            <a:ext cx="854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Phone No</a:t>
            </a:r>
            <a:r>
              <a:rPr lang="zh-CN" altLang="en-US" sz="1050" dirty="0"/>
              <a:t>：</a:t>
            </a:r>
            <a:endParaRPr lang="zh-CN" altLang="en-US" sz="1050" dirty="0"/>
          </a:p>
        </p:txBody>
      </p:sp>
      <p:sp>
        <p:nvSpPr>
          <p:cNvPr id="8" name="文本框 7"/>
          <p:cNvSpPr txBox="1"/>
          <p:nvPr/>
        </p:nvSpPr>
        <p:spPr>
          <a:xfrm>
            <a:off x="5122605" y="3946993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Sex</a:t>
            </a:r>
            <a:r>
              <a:rPr lang="zh-CN" altLang="en-US" sz="1050" dirty="0"/>
              <a:t>：</a:t>
            </a:r>
            <a:endParaRPr lang="zh-CN" altLang="en-US" sz="1050" dirty="0"/>
          </a:p>
        </p:txBody>
      </p:sp>
      <p:sp>
        <p:nvSpPr>
          <p:cNvPr id="9" name="文本框 8"/>
          <p:cNvSpPr txBox="1"/>
          <p:nvPr/>
        </p:nvSpPr>
        <p:spPr>
          <a:xfrm>
            <a:off x="6417009" y="3946993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Email</a:t>
            </a:r>
            <a:r>
              <a:rPr lang="zh-CN" altLang="en-US" sz="1050" dirty="0"/>
              <a:t>：</a:t>
            </a:r>
            <a:endParaRPr lang="zh-CN" altLang="en-US" sz="1050" dirty="0"/>
          </a:p>
        </p:txBody>
      </p:sp>
      <p:sp>
        <p:nvSpPr>
          <p:cNvPr id="10" name="文本框 9"/>
          <p:cNvSpPr txBox="1"/>
          <p:nvPr/>
        </p:nvSpPr>
        <p:spPr>
          <a:xfrm>
            <a:off x="1638822" y="4281600"/>
            <a:ext cx="8354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Company</a:t>
            </a:r>
            <a:r>
              <a:rPr lang="zh-CN" altLang="en-US" sz="1050" dirty="0"/>
              <a:t>：</a:t>
            </a:r>
            <a:endParaRPr lang="zh-CN" altLang="en-US" sz="1050" dirty="0"/>
          </a:p>
        </p:txBody>
      </p:sp>
      <p:sp>
        <p:nvSpPr>
          <p:cNvPr id="11" name="文本框 10"/>
          <p:cNvSpPr txBox="1"/>
          <p:nvPr/>
        </p:nvSpPr>
        <p:spPr>
          <a:xfrm>
            <a:off x="3344837" y="4281600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Address</a:t>
            </a:r>
            <a:r>
              <a:rPr lang="zh-CN" altLang="en-US" sz="1050" dirty="0"/>
              <a:t>：</a:t>
            </a:r>
            <a:endParaRPr lang="zh-CN" altLang="en-US" sz="1050" dirty="0"/>
          </a:p>
        </p:txBody>
      </p:sp>
      <p:sp>
        <p:nvSpPr>
          <p:cNvPr id="12" name="文本框 11"/>
          <p:cNvSpPr txBox="1"/>
          <p:nvPr/>
        </p:nvSpPr>
        <p:spPr>
          <a:xfrm>
            <a:off x="4923833" y="4281374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ID card</a:t>
            </a:r>
            <a:r>
              <a:rPr lang="zh-CN" altLang="en-US" sz="1050" dirty="0"/>
              <a:t>：</a:t>
            </a:r>
            <a:endParaRPr lang="zh-CN" altLang="en-US" sz="1050" dirty="0"/>
          </a:p>
        </p:txBody>
      </p:sp>
      <p:sp>
        <p:nvSpPr>
          <p:cNvPr id="13" name="矩形 12"/>
          <p:cNvSpPr/>
          <p:nvPr/>
        </p:nvSpPr>
        <p:spPr bwMode="auto">
          <a:xfrm>
            <a:off x="2353966" y="3946993"/>
            <a:ext cx="894691" cy="21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Zhang san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353965" y="4299825"/>
            <a:ext cx="894691" cy="21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Huawei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994345" y="4302447"/>
            <a:ext cx="894691" cy="21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Huawei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994345" y="3964031"/>
            <a:ext cx="894691" cy="21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180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****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8888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522318" y="3965256"/>
            <a:ext cx="894691" cy="21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man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901816" y="3957576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zhangsan@example.com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25753" y="4295979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610400********2226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02203" y="4826790"/>
            <a:ext cx="846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ONAPaaS</a:t>
            </a:r>
            <a:r>
              <a:rPr lang="en-US" altLang="zh-CN" sz="1200" dirty="0"/>
              <a:t>: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3189262" y="4855481"/>
            <a:ext cx="894691" cy="21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Guest</a:t>
            </a:r>
            <a:endParaRPr lang="zh-CN" altLang="en-US" sz="900" dirty="0">
              <a:latin typeface="Arial" charset="0"/>
              <a:ea typeface="宋体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190465" y="5069483"/>
            <a:ext cx="894691" cy="6377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Guest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Tenant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Admin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None</a:t>
            </a:r>
            <a:endParaRPr lang="zh-CN" altLang="en-US" sz="900" dirty="0">
              <a:latin typeface="Arial" charset="0"/>
              <a:ea typeface="宋体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98251" y="4825762"/>
            <a:ext cx="846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App Store: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5085310" y="4854453"/>
            <a:ext cx="894691" cy="21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Customer</a:t>
            </a:r>
            <a:endParaRPr lang="zh-CN" altLang="en-US" sz="900" dirty="0">
              <a:latin typeface="Arial" charset="0"/>
              <a:ea typeface="宋体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085310" y="5085622"/>
            <a:ext cx="895894" cy="763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Guest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Customer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Developer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Admin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None</a:t>
            </a:r>
            <a:endParaRPr lang="zh-CN" altLang="en-US" sz="900" dirty="0">
              <a:latin typeface="Arial" charset="0"/>
              <a:ea typeface="宋体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42398" y="4825762"/>
            <a:ext cx="962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MEO(Portal):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7173472" y="4854454"/>
            <a:ext cx="895895" cy="2140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Customer</a:t>
            </a:r>
            <a:endParaRPr lang="zh-CN" altLang="en-US" sz="900" dirty="0">
              <a:latin typeface="Arial" charset="0"/>
              <a:ea typeface="宋体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173472" y="5068455"/>
            <a:ext cx="895894" cy="6640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Guest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Customer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Admin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None</a:t>
            </a:r>
            <a:endParaRPr lang="zh-CN" altLang="en-US" sz="900" dirty="0">
              <a:latin typeface="Arial" charset="0"/>
              <a:ea typeface="宋体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42634" y="4825762"/>
            <a:ext cx="108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MEO&amp;MEMP: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9321946" y="4854453"/>
            <a:ext cx="894691" cy="21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None</a:t>
            </a:r>
            <a:endParaRPr lang="zh-CN" altLang="en-US" sz="900" dirty="0">
              <a:latin typeface="Arial" charset="0"/>
              <a:ea typeface="宋体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9321946" y="5068455"/>
            <a:ext cx="895894" cy="628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Admin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dirty="0">
                <a:latin typeface="Arial" charset="0"/>
                <a:ea typeface="宋体" charset="-122"/>
              </a:rPr>
              <a:t>None</a:t>
            </a:r>
            <a:endParaRPr lang="zh-CN" altLang="en-US" sz="900" dirty="0">
              <a:latin typeface="Arial" charset="0"/>
              <a:ea typeface="宋体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422449" y="3565836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User basic: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416481" y="4577703"/>
            <a:ext cx="1148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Permission: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 bwMode="auto">
          <a:xfrm>
            <a:off x="1341401" y="3212976"/>
            <a:ext cx="9361040" cy="3176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en-US" altLang="zh-CN" dirty="0">
                <a:solidFill>
                  <a:schemeClr val="bg1"/>
                </a:solidFill>
                <a:latin typeface="Arial" charset="0"/>
                <a:ea typeface="宋体" charset="-122"/>
              </a:rPr>
              <a:t>Set Permission</a:t>
            </a:r>
            <a:r>
              <a:rPr lang="en-US" altLang="zh-CN" dirty="0">
                <a:solidFill>
                  <a:schemeClr val="bg1"/>
                </a:solidFill>
                <a:latin typeface="Arial" charset="0"/>
                <a:ea typeface="宋体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39" name="直接箭头连接符 38"/>
          <p:cNvCxnSpPr>
            <a:endCxn id="5" idx="0"/>
          </p:cNvCxnSpPr>
          <p:nvPr/>
        </p:nvCxnSpPr>
        <p:spPr bwMode="auto">
          <a:xfrm flipH="1">
            <a:off x="6024147" y="2348881"/>
            <a:ext cx="1442386" cy="8645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381" y="768692"/>
            <a:ext cx="4727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Page Address: </a:t>
            </a:r>
            <a:r>
              <a:rPr lang="en-US" altLang="zh-CN" sz="1400" dirty="0" err="1"/>
              <a:t>ONAPaaS</a:t>
            </a:r>
            <a:r>
              <a:rPr lang="en-US" altLang="zh-CN" sz="1400" dirty="0"/>
              <a:t> -&gt; User management</a:t>
            </a:r>
          </a:p>
          <a:p>
            <a:r>
              <a:rPr lang="en-US" altLang="zh-CN" sz="1400" dirty="0"/>
              <a:t>Note: login by admin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21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376" y="152242"/>
            <a:ext cx="10176933" cy="871537"/>
          </a:xfrm>
        </p:spPr>
        <p:txBody>
          <a:bodyPr/>
          <a:lstStyle/>
          <a:p>
            <a:r>
              <a:rPr lang="en-US" altLang="zh-CN" sz="3200" dirty="0" smtClean="0"/>
              <a:t>Login flow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 bwMode="auto">
          <a:xfrm>
            <a:off x="5051178" y="1196753"/>
            <a:ext cx="1368152" cy="3889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400" dirty="0">
                <a:latin typeface="Arial" charset="0"/>
                <a:ea typeface="宋体" charset="-122"/>
              </a:rPr>
              <a:t>登录界面首页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417861" y="2348881"/>
            <a:ext cx="1368152" cy="5040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400" dirty="0">
                <a:solidFill>
                  <a:schemeClr val="bg1"/>
                </a:solidFill>
                <a:latin typeface="Arial" charset="0"/>
                <a:ea typeface="宋体" charset="-122"/>
              </a:rPr>
              <a:t>注册新账号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4156134" y="2348881"/>
            <a:ext cx="1368152" cy="5040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400" dirty="0">
                <a:solidFill>
                  <a:schemeClr val="bg1"/>
                </a:solidFill>
                <a:latin typeface="Arial" charset="0"/>
                <a:ea typeface="宋体" charset="-122"/>
              </a:rPr>
              <a:t>忘记用户名或密码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6603254" y="2348881"/>
            <a:ext cx="1619364" cy="5040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400" dirty="0">
                <a:solidFill>
                  <a:schemeClr val="bg1"/>
                </a:solidFill>
                <a:latin typeface="Arial" charset="0"/>
                <a:ea typeface="宋体" charset="-122"/>
              </a:rPr>
              <a:t>用户名</a:t>
            </a:r>
            <a:r>
              <a:rPr lang="en-US" altLang="zh-CN" sz="1400" dirty="0">
                <a:solidFill>
                  <a:schemeClr val="bg1"/>
                </a:solidFill>
                <a:latin typeface="Arial" charset="0"/>
                <a:ea typeface="宋体" charset="-122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Arial" charset="0"/>
                <a:ea typeface="宋体" charset="-122"/>
              </a:rPr>
              <a:t>密码登录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1417861" y="3284985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400" dirty="0">
                <a:latin typeface="Arial" charset="0"/>
                <a:ea typeface="宋体" charset="-122"/>
              </a:rPr>
              <a:t>输入</a:t>
            </a:r>
            <a:r>
              <a:rPr lang="zh-CN" altLang="en-US" sz="1400" dirty="0">
                <a:latin typeface="Arial" charset="0"/>
                <a:ea typeface="宋体" charset="-122"/>
              </a:rPr>
              <a:t>用户信息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1417861" y="4197607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400" dirty="0">
                <a:latin typeface="Arial" charset="0"/>
                <a:ea typeface="宋体" charset="-122"/>
              </a:rPr>
              <a:t>手机获取验证码</a:t>
            </a:r>
          </a:p>
        </p:txBody>
      </p:sp>
      <p:sp>
        <p:nvSpPr>
          <p:cNvPr id="17" name="流程图: 决策 16"/>
          <p:cNvSpPr/>
          <p:nvPr/>
        </p:nvSpPr>
        <p:spPr bwMode="auto">
          <a:xfrm>
            <a:off x="1644737" y="5013177"/>
            <a:ext cx="914400" cy="612648"/>
          </a:xfrm>
          <a:prstGeom prst="flowChartDecision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15493" y="518100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提交创建</a:t>
            </a:r>
            <a:endParaRPr lang="zh-CN" altLang="en-US" sz="1200" dirty="0"/>
          </a:p>
        </p:txBody>
      </p:sp>
      <p:cxnSp>
        <p:nvCxnSpPr>
          <p:cNvPr id="23" name="肘形连接符 22"/>
          <p:cNvCxnSpPr>
            <a:stCxn id="17" idx="3"/>
            <a:endCxn id="11" idx="3"/>
          </p:cNvCxnSpPr>
          <p:nvPr/>
        </p:nvCxnSpPr>
        <p:spPr bwMode="auto">
          <a:xfrm flipV="1">
            <a:off x="2559137" y="2600909"/>
            <a:ext cx="226876" cy="2718592"/>
          </a:xfrm>
          <a:prstGeom prst="bentConnector3">
            <a:avLst>
              <a:gd name="adj1" fmla="val 200760"/>
            </a:avLst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7" idx="1"/>
            <a:endCxn id="10" idx="1"/>
          </p:cNvCxnSpPr>
          <p:nvPr/>
        </p:nvCxnSpPr>
        <p:spPr bwMode="auto">
          <a:xfrm rot="10800000" flipH="1">
            <a:off x="1644737" y="1391239"/>
            <a:ext cx="3406441" cy="3928262"/>
          </a:xfrm>
          <a:prstGeom prst="bentConnector3">
            <a:avLst>
              <a:gd name="adj1" fmla="val -25037"/>
            </a:avLst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046177" y="5317361"/>
            <a:ext cx="875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创建成功，跳转到登录</a:t>
            </a:r>
            <a:endParaRPr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2476559" y="5319501"/>
            <a:ext cx="10725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失败，返回错误原因，重新填写信息</a:t>
            </a:r>
            <a:endParaRPr lang="zh-CN" altLang="en-US" sz="1050" dirty="0"/>
          </a:p>
        </p:txBody>
      </p:sp>
      <p:sp>
        <p:nvSpPr>
          <p:cNvPr id="31" name="矩形 30"/>
          <p:cNvSpPr/>
          <p:nvPr/>
        </p:nvSpPr>
        <p:spPr bwMode="auto">
          <a:xfrm>
            <a:off x="4156134" y="3266175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400" dirty="0">
                <a:latin typeface="Arial" charset="0"/>
                <a:ea typeface="宋体" charset="-122"/>
              </a:rPr>
              <a:t>输入手机号，获取验证码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4156134" y="4183469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400" dirty="0">
                <a:latin typeface="Arial" charset="0"/>
                <a:ea typeface="宋体" charset="-122"/>
              </a:rPr>
              <a:t>手机验证码确认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4376999" y="5013177"/>
            <a:ext cx="914400" cy="612648"/>
            <a:chOff x="4301026" y="5499447"/>
            <a:chExt cx="914400" cy="612648"/>
          </a:xfrm>
        </p:grpSpPr>
        <p:sp>
          <p:nvSpPr>
            <p:cNvPr id="33" name="流程图: 决策 32"/>
            <p:cNvSpPr/>
            <p:nvPr/>
          </p:nvSpPr>
          <p:spPr bwMode="auto">
            <a:xfrm>
              <a:off x="4301026" y="5499447"/>
              <a:ext cx="914400" cy="6126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358116" y="566727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提交修改</a:t>
              </a:r>
              <a:endParaRPr lang="zh-CN" altLang="en-US" sz="1200" dirty="0"/>
            </a:p>
          </p:txBody>
        </p:sp>
      </p:grpSp>
      <p:cxnSp>
        <p:nvCxnSpPr>
          <p:cNvPr id="36" name="肘形连接符 35"/>
          <p:cNvCxnSpPr>
            <a:stCxn id="33" idx="1"/>
            <a:endCxn id="10" idx="1"/>
          </p:cNvCxnSpPr>
          <p:nvPr/>
        </p:nvCxnSpPr>
        <p:spPr bwMode="auto">
          <a:xfrm rot="10800000" flipH="1">
            <a:off x="4376999" y="1391239"/>
            <a:ext cx="674179" cy="3928262"/>
          </a:xfrm>
          <a:prstGeom prst="bentConnector3">
            <a:avLst>
              <a:gd name="adj1" fmla="val -83466"/>
            </a:avLst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741479" y="5261792"/>
            <a:ext cx="875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修改</a:t>
            </a:r>
            <a:r>
              <a:rPr lang="zh-CN" altLang="en-US" sz="1050" dirty="0"/>
              <a:t>成功，跳转到登录</a:t>
            </a:r>
            <a:endParaRPr lang="zh-CN" altLang="en-US" sz="1050" dirty="0"/>
          </a:p>
        </p:txBody>
      </p:sp>
      <p:sp>
        <p:nvSpPr>
          <p:cNvPr id="38" name="文本框 37"/>
          <p:cNvSpPr txBox="1"/>
          <p:nvPr/>
        </p:nvSpPr>
        <p:spPr>
          <a:xfrm>
            <a:off x="5051178" y="5296543"/>
            <a:ext cx="10725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失败，返回错误原因，重新填写信息</a:t>
            </a:r>
            <a:endParaRPr lang="zh-CN" altLang="en-US" sz="1050" dirty="0"/>
          </a:p>
        </p:txBody>
      </p:sp>
      <p:cxnSp>
        <p:nvCxnSpPr>
          <p:cNvPr id="40" name="肘形连接符 39"/>
          <p:cNvCxnSpPr>
            <a:stCxn id="33" idx="3"/>
            <a:endCxn id="12" idx="3"/>
          </p:cNvCxnSpPr>
          <p:nvPr/>
        </p:nvCxnSpPr>
        <p:spPr bwMode="auto">
          <a:xfrm flipV="1">
            <a:off x="5291400" y="2600909"/>
            <a:ext cx="232887" cy="2718592"/>
          </a:xfrm>
          <a:prstGeom prst="bentConnector3">
            <a:avLst>
              <a:gd name="adj1" fmla="val 198159"/>
            </a:avLst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 bwMode="auto">
          <a:xfrm>
            <a:off x="9410749" y="2348881"/>
            <a:ext cx="1800200" cy="5040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400" dirty="0">
                <a:solidFill>
                  <a:schemeClr val="bg1"/>
                </a:solidFill>
                <a:latin typeface="Arial" charset="0"/>
                <a:ea typeface="宋体" charset="-122"/>
              </a:rPr>
              <a:t>手机号</a:t>
            </a:r>
            <a:r>
              <a:rPr lang="en-US" altLang="zh-CN" sz="1400" dirty="0">
                <a:solidFill>
                  <a:schemeClr val="bg1"/>
                </a:solidFill>
                <a:latin typeface="Arial" charset="0"/>
                <a:ea typeface="宋体" charset="-122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Arial" charset="0"/>
                <a:ea typeface="宋体" charset="-122"/>
              </a:rPr>
              <a:t>验证码登录</a:t>
            </a:r>
          </a:p>
        </p:txBody>
      </p:sp>
      <p:cxnSp>
        <p:nvCxnSpPr>
          <p:cNvPr id="43" name="直接箭头连接符 42"/>
          <p:cNvCxnSpPr>
            <a:stCxn id="11" idx="2"/>
            <a:endCxn id="14" idx="0"/>
          </p:cNvCxnSpPr>
          <p:nvPr/>
        </p:nvCxnSpPr>
        <p:spPr bwMode="auto">
          <a:xfrm>
            <a:off x="2101937" y="2852937"/>
            <a:ext cx="0" cy="43204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4" idx="2"/>
            <a:endCxn id="15" idx="0"/>
          </p:cNvCxnSpPr>
          <p:nvPr/>
        </p:nvCxnSpPr>
        <p:spPr bwMode="auto">
          <a:xfrm>
            <a:off x="2101937" y="3789041"/>
            <a:ext cx="0" cy="40856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5" idx="2"/>
            <a:endCxn id="17" idx="0"/>
          </p:cNvCxnSpPr>
          <p:nvPr/>
        </p:nvCxnSpPr>
        <p:spPr bwMode="auto">
          <a:xfrm>
            <a:off x="2101937" y="4701663"/>
            <a:ext cx="0" cy="31151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2"/>
            <a:endCxn id="31" idx="0"/>
          </p:cNvCxnSpPr>
          <p:nvPr/>
        </p:nvCxnSpPr>
        <p:spPr bwMode="auto">
          <a:xfrm>
            <a:off x="4840210" y="2852937"/>
            <a:ext cx="0" cy="41323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1" idx="2"/>
            <a:endCxn id="32" idx="0"/>
          </p:cNvCxnSpPr>
          <p:nvPr/>
        </p:nvCxnSpPr>
        <p:spPr bwMode="auto">
          <a:xfrm>
            <a:off x="4840210" y="3770231"/>
            <a:ext cx="0" cy="41323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2" idx="2"/>
            <a:endCxn id="33" idx="0"/>
          </p:cNvCxnSpPr>
          <p:nvPr/>
        </p:nvCxnSpPr>
        <p:spPr bwMode="auto">
          <a:xfrm flipH="1">
            <a:off x="4834200" y="4687525"/>
            <a:ext cx="6011" cy="32565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 bwMode="auto">
          <a:xfrm>
            <a:off x="6728860" y="3284085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400" dirty="0">
                <a:latin typeface="Arial" charset="0"/>
                <a:ea typeface="宋体" charset="-122"/>
              </a:rPr>
              <a:t>输入用户名</a:t>
            </a:r>
            <a:r>
              <a:rPr lang="en-US" altLang="zh-CN" sz="1400" dirty="0">
                <a:latin typeface="Arial" charset="0"/>
                <a:ea typeface="宋体" charset="-122"/>
              </a:rPr>
              <a:t>+</a:t>
            </a:r>
            <a:r>
              <a:rPr lang="zh-CN" altLang="en-US" sz="1400" dirty="0">
                <a:latin typeface="Arial" charset="0"/>
                <a:ea typeface="宋体" charset="-122"/>
              </a:rPr>
              <a:t>密码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6955736" y="4245216"/>
            <a:ext cx="914400" cy="612648"/>
            <a:chOff x="4301026" y="5499447"/>
            <a:chExt cx="914400" cy="612648"/>
          </a:xfrm>
        </p:grpSpPr>
        <p:sp>
          <p:nvSpPr>
            <p:cNvPr id="63" name="流程图: 决策 62"/>
            <p:cNvSpPr/>
            <p:nvPr/>
          </p:nvSpPr>
          <p:spPr bwMode="auto">
            <a:xfrm>
              <a:off x="4301026" y="5499447"/>
              <a:ext cx="914400" cy="6126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358116" y="566727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提交登录</a:t>
              </a:r>
              <a:endParaRPr lang="zh-CN" altLang="en-US" sz="1200" dirty="0"/>
            </a:p>
          </p:txBody>
        </p:sp>
      </p:grpSp>
      <p:cxnSp>
        <p:nvCxnSpPr>
          <p:cNvPr id="66" name="肘形连接符 65"/>
          <p:cNvCxnSpPr>
            <a:stCxn id="63" idx="3"/>
            <a:endCxn id="10" idx="3"/>
          </p:cNvCxnSpPr>
          <p:nvPr/>
        </p:nvCxnSpPr>
        <p:spPr bwMode="auto">
          <a:xfrm flipH="1" flipV="1">
            <a:off x="6419330" y="1391240"/>
            <a:ext cx="1450806" cy="3160301"/>
          </a:xfrm>
          <a:prstGeom prst="bentConnector3">
            <a:avLst>
              <a:gd name="adj1" fmla="val -52725"/>
            </a:avLst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746460" y="4551540"/>
            <a:ext cx="10725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失败，返回错误原因，重新登录</a:t>
            </a:r>
            <a:endParaRPr lang="zh-CN" altLang="en-US" sz="1050" dirty="0"/>
          </a:p>
        </p:txBody>
      </p:sp>
      <p:sp>
        <p:nvSpPr>
          <p:cNvPr id="73" name="文本框 72"/>
          <p:cNvSpPr txBox="1"/>
          <p:nvPr/>
        </p:nvSpPr>
        <p:spPr>
          <a:xfrm>
            <a:off x="7009267" y="4816969"/>
            <a:ext cx="4985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成功</a:t>
            </a:r>
            <a:endParaRPr lang="zh-CN" altLang="en-US" sz="1050" dirty="0"/>
          </a:p>
        </p:txBody>
      </p:sp>
      <p:cxnSp>
        <p:nvCxnSpPr>
          <p:cNvPr id="75" name="直接箭头连接符 74"/>
          <p:cNvCxnSpPr>
            <a:stCxn id="13" idx="2"/>
            <a:endCxn id="61" idx="0"/>
          </p:cNvCxnSpPr>
          <p:nvPr/>
        </p:nvCxnSpPr>
        <p:spPr bwMode="auto">
          <a:xfrm>
            <a:off x="7412936" y="2852937"/>
            <a:ext cx="0" cy="43114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1" idx="2"/>
            <a:endCxn id="63" idx="0"/>
          </p:cNvCxnSpPr>
          <p:nvPr/>
        </p:nvCxnSpPr>
        <p:spPr bwMode="auto">
          <a:xfrm>
            <a:off x="7412936" y="3788142"/>
            <a:ext cx="0" cy="457075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 bwMode="auto">
          <a:xfrm>
            <a:off x="9626773" y="3068961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400" dirty="0">
                <a:latin typeface="Arial" charset="0"/>
                <a:ea typeface="宋体" charset="-122"/>
              </a:rPr>
              <a:t>输入手机号，获取验证码</a:t>
            </a:r>
          </a:p>
        </p:txBody>
      </p:sp>
      <p:sp>
        <p:nvSpPr>
          <p:cNvPr id="79" name="矩形 78"/>
          <p:cNvSpPr/>
          <p:nvPr/>
        </p:nvSpPr>
        <p:spPr bwMode="auto">
          <a:xfrm>
            <a:off x="9626773" y="3838116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400" dirty="0">
                <a:latin typeface="Arial" charset="0"/>
                <a:ea typeface="宋体" charset="-122"/>
              </a:rPr>
              <a:t>输入验证码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9853649" y="4523808"/>
            <a:ext cx="914400" cy="612648"/>
            <a:chOff x="4301026" y="5499447"/>
            <a:chExt cx="914400" cy="612648"/>
          </a:xfrm>
        </p:grpSpPr>
        <p:sp>
          <p:nvSpPr>
            <p:cNvPr id="81" name="流程图: 决策 80"/>
            <p:cNvSpPr/>
            <p:nvPr/>
          </p:nvSpPr>
          <p:spPr bwMode="auto">
            <a:xfrm>
              <a:off x="4301026" y="5499447"/>
              <a:ext cx="914400" cy="6126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358116" y="566727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提交登录</a:t>
              </a:r>
              <a:endParaRPr lang="zh-CN" altLang="en-US" sz="1200" dirty="0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10730238" y="4796137"/>
            <a:ext cx="10725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失败，返回错误原因，重新登录</a:t>
            </a:r>
            <a:endParaRPr lang="zh-CN" altLang="en-US" sz="1050" dirty="0"/>
          </a:p>
        </p:txBody>
      </p:sp>
      <p:cxnSp>
        <p:nvCxnSpPr>
          <p:cNvPr id="85" name="肘形连接符 84"/>
          <p:cNvCxnSpPr>
            <a:stCxn id="81" idx="3"/>
            <a:endCxn id="10" idx="3"/>
          </p:cNvCxnSpPr>
          <p:nvPr/>
        </p:nvCxnSpPr>
        <p:spPr bwMode="auto">
          <a:xfrm flipH="1" flipV="1">
            <a:off x="6419331" y="1391240"/>
            <a:ext cx="4348719" cy="3438893"/>
          </a:xfrm>
          <a:prstGeom prst="bentConnector3">
            <a:avLst>
              <a:gd name="adj1" fmla="val -18601"/>
            </a:avLst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9781830" y="5063445"/>
            <a:ext cx="4985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成功</a:t>
            </a:r>
            <a:endParaRPr lang="zh-CN" altLang="en-US" sz="1050" dirty="0"/>
          </a:p>
        </p:txBody>
      </p:sp>
      <p:cxnSp>
        <p:nvCxnSpPr>
          <p:cNvPr id="94" name="直接箭头连接符 93"/>
          <p:cNvCxnSpPr>
            <a:stCxn id="41" idx="2"/>
            <a:endCxn id="78" idx="0"/>
          </p:cNvCxnSpPr>
          <p:nvPr/>
        </p:nvCxnSpPr>
        <p:spPr bwMode="auto">
          <a:xfrm>
            <a:off x="10310849" y="2852937"/>
            <a:ext cx="0" cy="21602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8" idx="2"/>
            <a:endCxn id="79" idx="0"/>
          </p:cNvCxnSpPr>
          <p:nvPr/>
        </p:nvCxnSpPr>
        <p:spPr bwMode="auto">
          <a:xfrm>
            <a:off x="10310849" y="3573018"/>
            <a:ext cx="0" cy="26509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9" idx="2"/>
            <a:endCxn id="81" idx="0"/>
          </p:cNvCxnSpPr>
          <p:nvPr/>
        </p:nvCxnSpPr>
        <p:spPr bwMode="auto">
          <a:xfrm>
            <a:off x="10310849" y="4342172"/>
            <a:ext cx="0" cy="18163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10" idx="2"/>
            <a:endCxn id="11" idx="0"/>
          </p:cNvCxnSpPr>
          <p:nvPr/>
        </p:nvCxnSpPr>
        <p:spPr bwMode="auto">
          <a:xfrm flipH="1">
            <a:off x="2101938" y="1585725"/>
            <a:ext cx="3633317" cy="7631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0" idx="2"/>
            <a:endCxn id="12" idx="0"/>
          </p:cNvCxnSpPr>
          <p:nvPr/>
        </p:nvCxnSpPr>
        <p:spPr bwMode="auto">
          <a:xfrm flipH="1">
            <a:off x="4840210" y="1585725"/>
            <a:ext cx="895044" cy="7631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10" idx="2"/>
            <a:endCxn id="13" idx="0"/>
          </p:cNvCxnSpPr>
          <p:nvPr/>
        </p:nvCxnSpPr>
        <p:spPr bwMode="auto">
          <a:xfrm>
            <a:off x="5735254" y="1585725"/>
            <a:ext cx="1677682" cy="7631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" idx="2"/>
            <a:endCxn id="41" idx="0"/>
          </p:cNvCxnSpPr>
          <p:nvPr/>
        </p:nvCxnSpPr>
        <p:spPr bwMode="auto">
          <a:xfrm>
            <a:off x="5735255" y="1585725"/>
            <a:ext cx="4575595" cy="7631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63" idx="2"/>
            <a:endCxn id="112" idx="1"/>
          </p:cNvCxnSpPr>
          <p:nvPr/>
        </p:nvCxnSpPr>
        <p:spPr bwMode="auto">
          <a:xfrm rot="16200000" flipH="1">
            <a:off x="7337841" y="4932959"/>
            <a:ext cx="941844" cy="791655"/>
          </a:xfrm>
          <a:prstGeom prst="bentConnector2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81" idx="2"/>
            <a:endCxn id="112" idx="3"/>
          </p:cNvCxnSpPr>
          <p:nvPr/>
        </p:nvCxnSpPr>
        <p:spPr bwMode="auto">
          <a:xfrm rot="5400000">
            <a:off x="9540463" y="5029323"/>
            <a:ext cx="663252" cy="877521"/>
          </a:xfrm>
          <a:prstGeom prst="bentConnector2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流程图: 终止 111"/>
          <p:cNvSpPr/>
          <p:nvPr/>
        </p:nvSpPr>
        <p:spPr bwMode="auto">
          <a:xfrm>
            <a:off x="8204592" y="5648832"/>
            <a:ext cx="1228737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zh-CN" altLang="en-US" sz="1000" dirty="0">
                <a:latin typeface="Arial" charset="0"/>
                <a:ea typeface="宋体" charset="-122"/>
              </a:rPr>
              <a:t>跳转业务界面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100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7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1" y="-7506"/>
            <a:ext cx="10920536" cy="514543"/>
          </a:xfrm>
        </p:spPr>
        <p:txBody>
          <a:bodyPr/>
          <a:lstStyle/>
          <a:p>
            <a:r>
              <a:rPr lang="en-US" altLang="zh-CN" sz="3600" dirty="0"/>
              <a:t>R</a:t>
            </a:r>
            <a:r>
              <a:rPr lang="en-US" altLang="zh-CN" sz="3600" dirty="0" smtClean="0"/>
              <a:t>egister a new account (use SMS)</a:t>
            </a:r>
            <a:endParaRPr lang="zh-CN" altLang="en-US" sz="3600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3350017" y="693296"/>
            <a:ext cx="936104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200" dirty="0">
                <a:latin typeface="Arial" charset="0"/>
                <a:ea typeface="宋体" charset="-122"/>
              </a:rPr>
              <a:t>Portal(MEO)</a:t>
            </a:r>
            <a:endParaRPr lang="zh-CN" altLang="en-US" sz="1200" dirty="0">
              <a:latin typeface="Arial" charset="0"/>
              <a:ea typeface="宋体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584938" y="621288"/>
            <a:ext cx="136815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100" dirty="0">
                <a:latin typeface="Arial" charset="0"/>
                <a:ea typeface="宋体" charset="-122"/>
              </a:rPr>
              <a:t>SSO</a:t>
            </a:r>
          </a:p>
          <a:p>
            <a:pPr algn="ctr">
              <a:buClr>
                <a:srgbClr val="CC9900"/>
              </a:buClr>
            </a:pPr>
            <a:r>
              <a:rPr lang="en-US" altLang="zh-CN" sz="1100" dirty="0">
                <a:latin typeface="Arial" charset="0"/>
                <a:ea typeface="宋体" charset="-122"/>
              </a:rPr>
              <a:t>/</a:t>
            </a:r>
            <a:r>
              <a:rPr lang="en-US" altLang="zh-CN" sz="1100" dirty="0" err="1">
                <a:latin typeface="Arial" charset="0"/>
                <a:ea typeface="宋体" charset="-122"/>
              </a:rPr>
              <a:t>ONAPaaS</a:t>
            </a:r>
            <a:endParaRPr lang="zh-CN" altLang="en-US" sz="1100" dirty="0">
              <a:latin typeface="Arial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H="1">
            <a:off x="3809807" y="1125344"/>
            <a:ext cx="0" cy="5400000"/>
          </a:xfrm>
          <a:prstGeom prst="line">
            <a:avLst/>
          </a:prstGeom>
          <a:ln/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>
            <a:off x="7269014" y="1053336"/>
            <a:ext cx="0" cy="540000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91030" y="1196753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Access the </a:t>
            </a:r>
            <a:r>
              <a:rPr lang="en-US" altLang="zh-CN" sz="1200" dirty="0"/>
              <a:t>login </a:t>
            </a:r>
            <a:r>
              <a:rPr lang="en-US" altLang="zh-CN" sz="1200" dirty="0"/>
              <a:t>page</a:t>
            </a:r>
            <a:endParaRPr lang="zh-CN" altLang="en-US" sz="1200" dirty="0"/>
          </a:p>
        </p:txBody>
      </p:sp>
      <p:cxnSp>
        <p:nvCxnSpPr>
          <p:cNvPr id="18" name="直接连接符 17"/>
          <p:cNvCxnSpPr/>
          <p:nvPr/>
        </p:nvCxnSpPr>
        <p:spPr bwMode="auto">
          <a:xfrm flipH="1">
            <a:off x="1676296" y="1125344"/>
            <a:ext cx="0" cy="540000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 bwMode="auto">
          <a:xfrm>
            <a:off x="1201838" y="695878"/>
            <a:ext cx="936104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200" dirty="0">
                <a:latin typeface="Arial" charset="0"/>
                <a:ea typeface="宋体" charset="-122"/>
              </a:rPr>
              <a:t>Browser(MEC)</a:t>
            </a:r>
            <a:endParaRPr lang="zh-CN" altLang="en-US" sz="1200" dirty="0">
              <a:latin typeface="Arial" charset="0"/>
              <a:ea typeface="宋体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>
            <a:off x="1669890" y="1474453"/>
            <a:ext cx="5599124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763993" y="1989568"/>
            <a:ext cx="190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Input phone number and other tenant information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 bwMode="auto">
          <a:xfrm>
            <a:off x="1674883" y="1984676"/>
            <a:ext cx="257467" cy="4574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1681862" y="4005064"/>
            <a:ext cx="5599124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843566" y="3411974"/>
            <a:ext cx="130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Input </a:t>
            </a:r>
            <a:r>
              <a:rPr lang="fr-FR" altLang="zh-CN" sz="1200" dirty="0"/>
              <a:t>verification code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7266417" y="2748872"/>
            <a:ext cx="259845" cy="3681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444382" y="2689955"/>
            <a:ext cx="202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1200" dirty="0"/>
              <a:t>Generate six digit verification </a:t>
            </a:r>
            <a:r>
              <a:rPr lang="fr-FR" altLang="zh-CN" sz="1200" dirty="0"/>
              <a:t>code by phone number</a:t>
            </a:r>
            <a:endParaRPr lang="en-US" altLang="zh-CN" sz="1200" dirty="0"/>
          </a:p>
        </p:txBody>
      </p:sp>
      <p:sp>
        <p:nvSpPr>
          <p:cNvPr id="65" name="圆角矩形 64"/>
          <p:cNvSpPr/>
          <p:nvPr/>
        </p:nvSpPr>
        <p:spPr bwMode="auto">
          <a:xfrm>
            <a:off x="8483644" y="613700"/>
            <a:ext cx="136815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100" dirty="0" err="1">
                <a:latin typeface="Arial" charset="0"/>
                <a:ea typeface="宋体" charset="-122"/>
              </a:rPr>
              <a:t>Redis</a:t>
            </a:r>
            <a:endParaRPr lang="zh-CN" altLang="en-US" sz="1100" dirty="0">
              <a:latin typeface="Arial" charset="0"/>
              <a:ea typeface="宋体" charset="-122"/>
            </a:endParaRPr>
          </a:p>
        </p:txBody>
      </p:sp>
      <p:cxnSp>
        <p:nvCxnSpPr>
          <p:cNvPr id="66" name="直接连接符 65"/>
          <p:cNvCxnSpPr>
            <a:stCxn id="65" idx="2"/>
          </p:cNvCxnSpPr>
          <p:nvPr/>
        </p:nvCxnSpPr>
        <p:spPr bwMode="auto">
          <a:xfrm>
            <a:off x="9167720" y="1045748"/>
            <a:ext cx="0" cy="540000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538198" y="1556793"/>
            <a:ext cx="278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Click ”register” to the register interface</a:t>
            </a:r>
            <a:endParaRPr lang="zh-CN" altLang="en-US" sz="1200" dirty="0"/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1681862" y="1835084"/>
            <a:ext cx="5599124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 bwMode="auto">
          <a:xfrm>
            <a:off x="10116311" y="611300"/>
            <a:ext cx="136815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100" dirty="0">
                <a:latin typeface="Arial" charset="0"/>
                <a:ea typeface="宋体" charset="-122"/>
              </a:rPr>
              <a:t>DB</a:t>
            </a:r>
            <a:endParaRPr lang="zh-CN" altLang="en-US" sz="1100" dirty="0">
              <a:latin typeface="Arial" charset="0"/>
              <a:ea typeface="宋体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10838849" y="1043348"/>
            <a:ext cx="0" cy="540000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 bwMode="auto">
          <a:xfrm flipV="1">
            <a:off x="7280987" y="5735973"/>
            <a:ext cx="3557863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921692" y="5509067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Store this account to active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 bwMode="auto">
          <a:xfrm>
            <a:off x="7266417" y="3234071"/>
            <a:ext cx="259845" cy="3681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400963" y="3174250"/>
            <a:ext cx="179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Send verification code to user by SMS</a:t>
            </a:r>
          </a:p>
        </p:txBody>
      </p:sp>
      <p:sp>
        <p:nvSpPr>
          <p:cNvPr id="50" name="矩形 49"/>
          <p:cNvSpPr/>
          <p:nvPr/>
        </p:nvSpPr>
        <p:spPr bwMode="auto">
          <a:xfrm>
            <a:off x="7269015" y="4354963"/>
            <a:ext cx="259845" cy="3681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423554" y="4301834"/>
            <a:ext cx="179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If timeout or code error, return failed</a:t>
            </a:r>
          </a:p>
        </p:txBody>
      </p:sp>
      <p:cxnSp>
        <p:nvCxnSpPr>
          <p:cNvPr id="15" name="直接箭头连接符 14"/>
          <p:cNvCxnSpPr/>
          <p:nvPr/>
        </p:nvCxnSpPr>
        <p:spPr bwMode="auto">
          <a:xfrm flipH="1">
            <a:off x="1669890" y="4849961"/>
            <a:ext cx="5599124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 bwMode="auto">
          <a:xfrm>
            <a:off x="7272479" y="5195564"/>
            <a:ext cx="259845" cy="3681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453174" y="5006752"/>
            <a:ext cx="146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If the token passes </a:t>
            </a:r>
            <a:r>
              <a:rPr lang="en-US" altLang="zh-CN" sz="1200" dirty="0"/>
              <a:t>verification, set the status to active</a:t>
            </a:r>
          </a:p>
        </p:txBody>
      </p:sp>
      <p:cxnSp>
        <p:nvCxnSpPr>
          <p:cNvPr id="67" name="直接箭头连接符 66"/>
          <p:cNvCxnSpPr/>
          <p:nvPr/>
        </p:nvCxnSpPr>
        <p:spPr bwMode="auto">
          <a:xfrm flipH="1">
            <a:off x="1669890" y="5858073"/>
            <a:ext cx="5599124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589436" y="458464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Return code: 401</a:t>
            </a:r>
            <a:endParaRPr lang="zh-CN" altLang="en-US" sz="1200" dirty="0"/>
          </a:p>
        </p:txBody>
      </p:sp>
      <p:sp>
        <p:nvSpPr>
          <p:cNvPr id="71" name="文本框 70"/>
          <p:cNvSpPr txBox="1"/>
          <p:nvPr/>
        </p:nvSpPr>
        <p:spPr>
          <a:xfrm>
            <a:off x="4583384" y="5653083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Return code: 200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1201838" y="4219223"/>
            <a:ext cx="8914473" cy="7046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dirty="0">
                <a:latin typeface="Arial" charset="0"/>
                <a:ea typeface="宋体" charset="-122"/>
              </a:rPr>
              <a:t>Failed</a:t>
            </a:r>
            <a:endParaRPr lang="zh-CN" altLang="en-US" sz="1200" dirty="0">
              <a:latin typeface="Arial" charset="0"/>
              <a:ea typeface="宋体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1201838" y="5003590"/>
            <a:ext cx="9916153" cy="94569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dirty="0">
                <a:latin typeface="Arial" charset="0"/>
                <a:ea typeface="宋体" charset="-122"/>
              </a:rPr>
              <a:t>Pass</a:t>
            </a:r>
            <a:endParaRPr lang="zh-CN" altLang="en-US" sz="1200" dirty="0">
              <a:latin typeface="Arial" charset="0"/>
              <a:ea typeface="宋体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1669890" y="2564904"/>
            <a:ext cx="5599124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675303" y="2348881"/>
            <a:ext cx="278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Get Verification </a:t>
            </a:r>
            <a:r>
              <a:rPr lang="en-US" altLang="zh-CN" sz="1200" dirty="0"/>
              <a:t>Code(phone number)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 bwMode="auto">
          <a:xfrm>
            <a:off x="1676297" y="3402902"/>
            <a:ext cx="257467" cy="4574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675303" y="3746532"/>
            <a:ext cx="278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submit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73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181</TotalTime>
  <Words>901</Words>
  <Application>Microsoft Office PowerPoint</Application>
  <PresentationFormat>自定义</PresentationFormat>
  <Paragraphs>298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Wingdings</vt:lpstr>
      <vt:lpstr>1_Title Slide</vt:lpstr>
      <vt:lpstr>Chart page</vt:lpstr>
      <vt:lpstr>4_Chart page</vt:lpstr>
      <vt:lpstr>End page</vt:lpstr>
      <vt:lpstr>开源平台用户管理设计</vt:lpstr>
      <vt:lpstr>主要功能</vt:lpstr>
      <vt:lpstr>包含的主要界面和API接口</vt:lpstr>
      <vt:lpstr>统一登录和注册入口Register Account</vt:lpstr>
      <vt:lpstr>User roles on each Platforms</vt:lpstr>
      <vt:lpstr>架构设计</vt:lpstr>
      <vt:lpstr>Setting permission </vt:lpstr>
      <vt:lpstr>Login flow</vt:lpstr>
      <vt:lpstr>Register a new account (use SMS)</vt:lpstr>
      <vt:lpstr>Login flow (SSO)---first login</vt:lpstr>
      <vt:lpstr>Login flow (SSO)---has logged and get token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Zhangbeiyuan</cp:lastModifiedBy>
  <cp:revision>83</cp:revision>
  <dcterms:created xsi:type="dcterms:W3CDTF">2018-11-29T10:16:29Z</dcterms:created>
  <dcterms:modified xsi:type="dcterms:W3CDTF">2020-08-31T02:50:47Z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(3)I/4HSdIpTA004Zrnlx1Vn2sJqn8ANZssJ8eHcl/JboXIfm7767Ladx+dbbsJLs0M80y4jck0
Lf7xNNu9jX/eI4viSocGpa/A55N6anQNba5a/Y8KvOUqtcfSxOA6qIv2VN5mD0bcFXdn7X0m
HYTQqWBxxZOPdR7ZYWSS+9i8Unxe5DJAj+HfTcIcnDhcK91SxyYTx9A0d3bTaWuxHa3oXSRa
uvVVpW7kxybo3US+Wh</vt:lpwstr>
  </property>
  <property fmtid="{D5CDD505-2E9C-101B-9397-08002B2CF9AE}" pid="3" name="_2015_ms_pID_7253431">
    <vt:lpwstr>jg5e4ETQOUvBBIqGgFPr6uMRPxJgYejl1gjeydZsFeXKE9dZYRVdO7
Gtx/P2b9lVEsQdG0HL0sRg85rrf+3xMSZLJP0uc3wNsI+fmJWtgoL4gv/YOG/4SnnsWs4LhR
JTkMM/wjeXLTP9JKNAFwCEoAlnaCzqBNBJmDkVqx9HAEnhqOvyM73k9r2vknxkqo8NRc5sSP
6kYAn8imomel2pKOKCAQZdYOoUdasNYulWlp</vt:lpwstr>
  </property>
  <property fmtid="{D5CDD505-2E9C-101B-9397-08002B2CF9AE}" pid="4" name="_2015_ms_pID_7253432">
    <vt:lpwstr>qw==</vt:lpwstr>
  </property>
</Properties>
</file>