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1" r:id="rId3"/>
    <p:sldMasterId id="2147483653" r:id="rId4"/>
  </p:sldMasterIdLst>
  <p:notesMasterIdLst>
    <p:notesMasterId r:id="rId8"/>
  </p:notesMasterIdLst>
  <p:handoutMasterIdLst>
    <p:handoutMasterId r:id="rId9"/>
  </p:handoutMasterIdLst>
  <p:sldIdLst>
    <p:sldId id="283" r:id="rId5"/>
    <p:sldId id="286" r:id="rId6"/>
    <p:sldId id="280" r:id="rId7"/>
  </p:sldIdLst>
  <p:sldSz cx="121967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章节页" id="{FD05EE94-C931-8C4B-83A2-004B32AA1207}">
          <p14:sldIdLst>
            <p14:sldId id="286"/>
          </p14:sldIdLst>
        </p14:section>
        <p14:section name="结束页" id="{3F9D54A7-3BE2-2540-BB4C-DFE5509085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pos="3683">
          <p15:clr>
            <a:srgbClr val="A4A3A4"/>
          </p15:clr>
        </p15:guide>
        <p15:guide id="2" orient="horz" pos="2159">
          <p15:clr>
            <a:srgbClr val="A4A3A4"/>
          </p15:clr>
        </p15:guide>
        <p15:guide id="3" pos="35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DB6"/>
    <a:srgbClr val="000322"/>
    <a:srgbClr val="003668"/>
    <a:srgbClr val="021446"/>
    <a:srgbClr val="151515"/>
    <a:srgbClr val="C7000B"/>
    <a:srgbClr val="575756"/>
    <a:srgbClr val="FFFFFF"/>
    <a:srgbClr val="DD4654"/>
    <a:srgbClr val="F3D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833802-FEF1-4C79-8D5D-14CF1EAF98D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114" d="100"/>
          <a:sy n="114" d="100"/>
        </p:scale>
        <p:origin x="84" y="96"/>
      </p:cViewPr>
      <p:guideLst>
        <p:guide pos="3683"/>
        <p:guide orient="horz" pos="2159"/>
        <p:guide pos="35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75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2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8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4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20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1252219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065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05" algn="ctr"/>
              </a:tabLst>
              <a:defRPr sz="1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2pPr>
            <a:lvl3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3pPr>
            <a:lvl4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Thank you.</a:t>
            </a:r>
          </a:p>
        </p:txBody>
      </p:sp>
      <p:sp>
        <p:nvSpPr>
          <p:cNvPr id="5" name="TextBox 3"/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>
            <a:fillRect/>
          </a:stretch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881993"/>
            <a:ext cx="12194381" cy="39760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>
            <a:fillRect/>
          </a:stretch>
        </p:blipFill>
        <p:spPr>
          <a:xfrm>
            <a:off x="155448" y="314026"/>
            <a:ext cx="2173217" cy="563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992"/>
            <a:ext cx="12196763" cy="23250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>
            <a:fillRect/>
          </a:stretch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200/16/46</a:t>
                </a: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199/0/11</a:t>
                </a: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234/90/79</a:t>
                </a: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120/0/15</a:t>
                </a: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248/181/60</a:t>
                </a: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235/92/1</a:t>
                </a: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137/137/137</a:t>
                </a: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35/24/21</a:t>
                </a: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221/221/221</a:t>
                </a: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233/140/128</a:t>
                </a: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159/0/1</a:t>
                </a: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245/220/87</a:t>
                </a: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240/133/0</a:t>
                </a: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181/181/181</a:t>
                </a: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89/87/87</a:t>
                </a: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255/255/255</a:t>
                </a:r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>
            <a:fillRect/>
          </a:stretch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None/>
        <a:defRPr sz="1820" kern="12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372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ee.com/edgegallery/eg-view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/>
          <p:nvPr/>
        </p:nvSpPr>
        <p:spPr>
          <a:xfrm>
            <a:off x="896938" y="1681547"/>
            <a:ext cx="10411422" cy="1470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 defTabSz="914400" rtl="0" eaLnBrk="1" latinLnBrk="0" hangingPunct="1">
              <a:lnSpc>
                <a:spcPts val="344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sz="3600" dirty="0" smtClean="0"/>
              <a:t>TSC Review : New Repo for </a:t>
            </a:r>
            <a:r>
              <a:rPr lang="en-US" altLang="zh-CN" sz="3600" dirty="0" smtClean="0"/>
              <a:t>components</a:t>
            </a:r>
            <a:r>
              <a:rPr lang="en-US" altLang="zh-CN" sz="2800" dirty="0" smtClean="0"/>
              <a:t>-</a:t>
            </a:r>
            <a:r>
              <a:rPr lang="en-US" altLang="zh-CN" sz="2800" dirty="0" err="1" smtClean="0"/>
              <a:t>fe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4" name="Subtitle 4"/>
          <p:cNvSpPr txBox="1"/>
          <p:nvPr/>
        </p:nvSpPr>
        <p:spPr>
          <a:xfrm>
            <a:off x="8688045" y="3151572"/>
            <a:ext cx="3316601" cy="15656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Name</a:t>
            </a:r>
          </a:p>
          <a:p>
            <a:r>
              <a:rPr lang="en-US" altLang="zh-CN" sz="1600" dirty="0" smtClean="0"/>
              <a:t>02</a:t>
            </a:r>
            <a:r>
              <a:rPr lang="en-US" sz="1600" dirty="0" smtClean="0"/>
              <a:t>-</a:t>
            </a:r>
            <a:r>
              <a:rPr lang="en-US" sz="1600" dirty="0" smtClean="0">
                <a:sym typeface="+mn-ea"/>
              </a:rPr>
              <a:t>08</a:t>
            </a:r>
            <a:r>
              <a:rPr lang="en-US" sz="1600" dirty="0" smtClean="0"/>
              <a:t>-</a:t>
            </a:r>
            <a:r>
              <a:rPr lang="en-US" altLang="zh-CN" sz="1600" dirty="0" smtClean="0">
                <a:sym typeface="+mn-ea"/>
              </a:rPr>
              <a:t>2021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sym typeface="+mn-ea"/>
              </a:rPr>
              <a:t>Details of the New Repo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36600" y="1228003"/>
            <a:ext cx="6195319" cy="5293257"/>
          </a:xfrm>
        </p:spPr>
        <p:txBody>
          <a:bodyPr/>
          <a:lstStyle/>
          <a:p>
            <a:pPr marL="297815" lvl="0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  <a:sym typeface="+mn-ea"/>
              </a:rPr>
              <a:t>New repo name :  </a:t>
            </a:r>
            <a:r>
              <a:rPr lang="en-US" altLang="zh-CN" sz="1600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zh-CN" sz="1600" dirty="0" smtClean="0">
                <a:solidFill>
                  <a:schemeClr val="tx1"/>
                </a:solidFill>
                <a:hlinkClick r:id="rId2"/>
              </a:rPr>
              <a:t>gitee.com/edgegallery/eg-view.git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297815" lvl="0" indent="-285750">
              <a:buFont typeface="Wingdings" panose="05000000000000000000" pitchFamily="2" charset="2"/>
              <a:buChar char="ü"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297815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  <a:sym typeface="+mn-ea"/>
              </a:rPr>
              <a:t>Purpose : </a:t>
            </a:r>
            <a:endParaRPr lang="en-US" altLang="zh-CN" sz="1600" dirty="0" smtClean="0">
              <a:solidFill>
                <a:schemeClr val="accent5"/>
              </a:solidFill>
              <a:sym typeface="+mn-ea"/>
            </a:endParaRPr>
          </a:p>
          <a:p>
            <a:pPr marL="342900" indent="-342900" algn="just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</a:rPr>
              <a:t>将可复用的功能抽象成组件，各模块开发者基于组件进行开发</a:t>
            </a:r>
            <a:endParaRPr lang="en-US" altLang="zh-CN" sz="1400" kern="0" dirty="0" smtClean="0">
              <a:solidFill>
                <a:srgbClr val="000000"/>
              </a:solidFill>
            </a:endParaRPr>
          </a:p>
          <a:p>
            <a:pPr marL="342900" indent="-342900" algn="just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</a:rPr>
              <a:t>组件主题色调、样式归一化，可减少不同平台组件样式不一致问题，降低代码维护成本</a:t>
            </a:r>
            <a:endParaRPr lang="zh-CN" altLang="en-US" sz="1400" kern="0" dirty="0">
              <a:solidFill>
                <a:srgbClr val="000000"/>
              </a:solidFill>
            </a:endParaRPr>
          </a:p>
          <a:p>
            <a:pPr marL="342900" indent="-342900" algn="just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</a:rPr>
              <a:t>组件能力</a:t>
            </a:r>
            <a:r>
              <a:rPr lang="zh-CN" altLang="en-US" sz="1400" kern="0" dirty="0">
                <a:solidFill>
                  <a:srgbClr val="000000"/>
                </a:solidFill>
              </a:rPr>
              <a:t>可裁剪</a:t>
            </a:r>
            <a:r>
              <a:rPr lang="zh-CN" altLang="en-US" sz="1400" kern="0" dirty="0" smtClean="0">
                <a:solidFill>
                  <a:srgbClr val="000000"/>
                </a:solidFill>
              </a:rPr>
              <a:t>，支持按需引用</a:t>
            </a:r>
            <a:r>
              <a:rPr lang="en-US" altLang="zh-CN" sz="1400" kern="0" dirty="0" smtClean="0">
                <a:solidFill>
                  <a:srgbClr val="000000"/>
                </a:solidFill>
              </a:rPr>
              <a:t>.</a:t>
            </a:r>
            <a:endParaRPr lang="en-US" altLang="zh-CN" sz="1400" b="1" kern="0" dirty="0">
              <a:solidFill>
                <a:srgbClr val="000000"/>
              </a:solidFill>
            </a:endParaRPr>
          </a:p>
          <a:p>
            <a:endParaRPr lang="en-US" sz="1200" dirty="0" smtClean="0">
              <a:solidFill>
                <a:schemeClr val="accent5"/>
              </a:solidFill>
              <a:sym typeface="+mn-ea"/>
            </a:endParaRPr>
          </a:p>
          <a:p>
            <a:pPr marL="297815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accent5"/>
                </a:solidFill>
                <a:sym typeface="+mn-ea"/>
              </a:rPr>
              <a:t>Type:</a:t>
            </a:r>
            <a:r>
              <a:rPr lang="en-US" sz="1600" dirty="0" smtClean="0">
                <a:solidFill>
                  <a:schemeClr val="accent5"/>
                </a:solidFill>
                <a:sym typeface="+mn-ea"/>
              </a:rPr>
              <a:t> Open</a:t>
            </a:r>
          </a:p>
          <a:p>
            <a:pPr marL="297815" indent="-285750">
              <a:buFont typeface="Wingdings" panose="05000000000000000000" pitchFamily="2" charset="2"/>
              <a:buChar char="ü"/>
            </a:pPr>
            <a:endParaRPr lang="en-US" sz="1200" dirty="0">
              <a:solidFill>
                <a:schemeClr val="tx1"/>
              </a:solidFill>
            </a:endParaRPr>
          </a:p>
          <a:p>
            <a:pPr marL="297815" lvl="0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  <a:sym typeface="+mn-ea"/>
              </a:rPr>
              <a:t>Owner </a:t>
            </a:r>
            <a:r>
              <a:rPr lang="en-US" sz="1600" b="1" dirty="0">
                <a:solidFill>
                  <a:schemeClr val="tx1"/>
                </a:solidFill>
                <a:sym typeface="+mn-ea"/>
              </a:rPr>
              <a:t>and Responsible Project </a:t>
            </a:r>
            <a:r>
              <a:rPr lang="en-US" sz="1600" b="1" dirty="0" smtClean="0">
                <a:solidFill>
                  <a:schemeClr val="tx1"/>
                </a:solidFill>
                <a:sym typeface="+mn-ea"/>
              </a:rPr>
              <a:t>Team/Working Group: 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811530" lvl="1" indent="-285750">
              <a:buFont typeface="Wingdings" panose="05000000000000000000" pitchFamily="2" charset="2"/>
              <a:buChar char="ü"/>
            </a:pPr>
            <a:r>
              <a:rPr lang="en-US" sz="1600" dirty="0">
                <a:sym typeface="+mn-ea"/>
              </a:rPr>
              <a:t>Owner </a:t>
            </a:r>
            <a:r>
              <a:rPr lang="en-US" sz="1600" dirty="0" smtClean="0">
                <a:sym typeface="+mn-ea"/>
              </a:rPr>
              <a:t>Email: </a:t>
            </a:r>
            <a:r>
              <a:rPr lang="en-US" sz="1600" dirty="0" smtClean="0">
                <a:sym typeface="+mn-ea"/>
              </a:rPr>
              <a:t>zhouwenjing, 942517636</a:t>
            </a:r>
            <a:r>
              <a:rPr lang="en-US" altLang="zh-CN" sz="1600" dirty="0" smtClean="0">
                <a:sym typeface="+mn-ea"/>
              </a:rPr>
              <a:t>@qq.com</a:t>
            </a:r>
            <a:r>
              <a:rPr lang="en-US" altLang="zh-CN" sz="1600" dirty="0" smtClean="0">
                <a:sym typeface="+mn-ea"/>
              </a:rPr>
              <a:t>;</a:t>
            </a:r>
          </a:p>
          <a:p>
            <a:pPr marL="811530" lvl="1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  <a:sym typeface="+mn-ea"/>
              </a:rPr>
              <a:t>PT/WG Name : developer</a:t>
            </a:r>
            <a:endParaRPr lang="en-US" sz="1600" dirty="0">
              <a:solidFill>
                <a:schemeClr val="tx1"/>
              </a:solidFill>
            </a:endParaRPr>
          </a:p>
          <a:p>
            <a:pPr marL="297815" lvl="0" indent="-285750">
              <a:buFont typeface="Wingdings" panose="05000000000000000000" pitchFamily="2" charset="2"/>
              <a:buChar char="ü"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297815" lvl="0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  <a:sym typeface="+mn-ea"/>
              </a:rPr>
              <a:t>Committer </a:t>
            </a:r>
            <a:r>
              <a:rPr lang="en-US" sz="1600" b="1" dirty="0">
                <a:solidFill>
                  <a:schemeClr val="tx1"/>
                </a:solidFill>
                <a:sym typeface="+mn-ea"/>
              </a:rPr>
              <a:t>and </a:t>
            </a:r>
            <a:r>
              <a:rPr lang="en-US" sz="1600" b="1" dirty="0" smtClean="0">
                <a:solidFill>
                  <a:schemeClr val="tx1"/>
                </a:solidFill>
                <a:sym typeface="+mn-ea"/>
              </a:rPr>
              <a:t>contributor: 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811530" lvl="1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</a:rPr>
              <a:t>Emails: </a:t>
            </a:r>
            <a:r>
              <a:rPr lang="en-US" altLang="zh-CN" sz="1600" dirty="0">
                <a:sym typeface="+mn-ea"/>
              </a:rPr>
              <a:t>zhouwenjing, 942517636@qq.com</a:t>
            </a:r>
            <a:endParaRPr lang="en-US" altLang="zh-CN" sz="1600" dirty="0">
              <a:sym typeface="+mn-ea"/>
            </a:endParaRPr>
          </a:p>
          <a:p>
            <a:pPr marL="297815" indent="-285750">
              <a:buFont typeface="Wingdings" panose="05000000000000000000" pitchFamily="2" charset="2"/>
              <a:buChar char="ü"/>
            </a:pPr>
            <a:endParaRPr lang="en-US" sz="1200" b="1" dirty="0">
              <a:solidFill>
                <a:schemeClr val="tx1"/>
              </a:solidFill>
            </a:endParaRPr>
          </a:p>
          <a:p>
            <a:pPr marL="297815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  <a:sym typeface="+mn-ea"/>
              </a:rPr>
              <a:t>Target EdgeGallery Version: v</a:t>
            </a:r>
            <a:r>
              <a:rPr lang="en-US" altLang="zh-CN" sz="1600" b="1" dirty="0" smtClean="0">
                <a:solidFill>
                  <a:schemeClr val="tx1"/>
                </a:solidFill>
                <a:sym typeface="+mn-ea"/>
              </a:rPr>
              <a:t>1.1.0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811530" lvl="1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</a:rPr>
              <a:t>POC</a:t>
            </a:r>
            <a:r>
              <a:rPr lang="zh-CN" altLang="en-US" sz="1600" dirty="0" smtClean="0">
                <a:solidFill>
                  <a:schemeClr val="tx1"/>
                </a:solidFill>
              </a:rPr>
              <a:t>测试</a:t>
            </a:r>
            <a:endParaRPr lang="en-US" sz="16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</a:pPr>
            <a:endParaRPr lang="en-US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88258" y="4416425"/>
            <a:ext cx="3226461" cy="52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sz="1200" dirty="0" smtClean="0">
                <a:sym typeface="+mn-ea"/>
              </a:rPr>
              <a:t>Date of review in Architecure Group: </a:t>
            </a:r>
            <a:r>
              <a:rPr lang="en-US" altLang="zh-CN" sz="1200" dirty="0" smtClean="0">
                <a:sym typeface="+mn-ea"/>
              </a:rPr>
              <a:t>12-15-2020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344" y="1155936"/>
            <a:ext cx="5072838" cy="30034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141</TotalTime>
  <Words>117</Words>
  <Application>Microsoft Office PowerPoint</Application>
  <PresentationFormat>自定义</PresentationFormat>
  <Paragraphs>24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等线</vt:lpstr>
      <vt:lpstr>黑体</vt:lpstr>
      <vt:lpstr>微软雅黑</vt:lpstr>
      <vt:lpstr>Arial</vt:lpstr>
      <vt:lpstr>Calibri</vt:lpstr>
      <vt:lpstr>Wingdings</vt:lpstr>
      <vt:lpstr>1_Title Slide</vt:lpstr>
      <vt:lpstr>Chart page</vt:lpstr>
      <vt:lpstr>4_Chart page</vt:lpstr>
      <vt:lpstr>End page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zhouwenjing (A)</cp:lastModifiedBy>
  <cp:revision>137</cp:revision>
  <dcterms:created xsi:type="dcterms:W3CDTF">2018-11-29T10:16:00Z</dcterms:created>
  <dcterms:modified xsi:type="dcterms:W3CDTF">2021-02-09T08:44:39Z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(3)JfF/XXHcuIXA8InGQH4yMTOc7ZlP0W9uCLQg/4qecnbBlyavE41OvMpufjknGdTmrRspVXas
nsES5DSN8688duFpSeH6gJILGk/KZxwd1DhE4dJjfpwNI3U6PIZYxG3I5DC4/+/2QiWNMgyV
SSCjENXOJVAaex0OiMo9NKskLCmllPFaMQsmSnOoLCEAqQGqFwlNu5H4g8MdYyEMZixyDM9f
MjLzZvJX2l21ncXhO1</vt:lpwstr>
  </property>
  <property fmtid="{D5CDD505-2E9C-101B-9397-08002B2CF9AE}" pid="3" name="_2015_ms_pID_7253431">
    <vt:lpwstr>GhActUt4877DJIlYEMwAAwDOVf9OkZ6nO7GOUm8RyhZ5ZCyg4mobBK
/VV8RCibamlRnPQYARbLalw1jwDa+kWJWViSaoZVzfRlLeZ7Yj1FxWgOelqB7NZHZRiCW0we
KGYtfVCJiBWcqWfGymk/Behocsdv5VZwgu9AS80kv0FD5iWMzbRfVxXZSjt/HoGi5y6KuYdZ
Vvt5PSmPPrkjZ16PsVCn5xTkTNgy7aMbMEp6</vt:lpwstr>
  </property>
  <property fmtid="{D5CDD505-2E9C-101B-9397-08002B2CF9AE}" pid="4" name="_2015_ms_pID_7253432">
    <vt:lpwstr>OZHpVmTCNh8YjBS0KBKW1qE=</vt:lpwstr>
  </property>
  <property fmtid="{D5CDD505-2E9C-101B-9397-08002B2CF9AE}" pid="5" name="KSOProductBuildVer">
    <vt:lpwstr>2052-11.1.0.10000</vt:lpwstr>
  </property>
  <property fmtid="{D5CDD505-2E9C-101B-9397-08002B2CF9AE}" pid="6" name="_readonly">
    <vt:lpwstr/>
  </property>
  <property fmtid="{D5CDD505-2E9C-101B-9397-08002B2CF9AE}" pid="7" name="_change">
    <vt:lpwstr/>
  </property>
  <property fmtid="{D5CDD505-2E9C-101B-9397-08002B2CF9AE}" pid="8" name="_full-control">
    <vt:lpwstr/>
  </property>
  <property fmtid="{D5CDD505-2E9C-101B-9397-08002B2CF9AE}" pid="9" name="sflag">
    <vt:lpwstr>1612146283</vt:lpwstr>
  </property>
</Properties>
</file>