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e61050d0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e61050d0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4fea006c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4fea006c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4fea006c2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4fea006c2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4fea006c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4fea006c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4fea006c2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4fea006c2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4fea006c2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4fea006c2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e61050d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e61050d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e3d3639e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ae3d3639e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ae3d3639e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ae3d3639e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4fea006c2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4fea006c2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e3d3639e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e3d3639e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e3d3639e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e3d3639e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4fea006c2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4fea006c2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4fea006c2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4fea006c2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e3d3639e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e3d3639e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4fea006c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4fea006c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e61050d0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e61050d0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hyperlink" Target="https://docs.openstack.org/ocata/user-guide/dashboard-log-in.html" TargetMode="External"/><Relationship Id="rId5" Type="http://schemas.openxmlformats.org/officeDocument/2006/relationships/hyperlink" Target="https://docs.openstack.org/horizon/latest/admin/manage-instances.html" TargetMode="External"/><Relationship Id="rId6" Type="http://schemas.openxmlformats.org/officeDocument/2006/relationships/hyperlink" Target="https://docs.openstack.org/horizon/latest/user/launch-instances.html" TargetMode="External"/><Relationship Id="rId7" Type="http://schemas.openxmlformats.org/officeDocument/2006/relationships/hyperlink" Target="https://docs.openstack.org/newton/admin-guide/networking-use.html#administrative-operati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s://rancher.com/docs/rancher/v2.x/en/cluster-admin/cluster-access/cluster-members/?query=project" TargetMode="External"/><Relationship Id="rId5" Type="http://schemas.openxmlformats.org/officeDocument/2006/relationships/hyperlink" Target="https://rancher.com/docs/rancher/v2.x/en/deploy-across-clusters/multi-cluster-app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19959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MECM Admin role support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 change to support admin operations.</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AutoNum type="arabicPeriod"/>
            </a:pPr>
            <a:r>
              <a:rPr lang="en"/>
              <a:t>No change in any of the existing APIs in mecm-be</a:t>
            </a:r>
            <a:endParaRPr/>
          </a:p>
          <a:p>
            <a:pPr indent="-325755" lvl="0" marL="457200" rtl="0" algn="l">
              <a:spcBef>
                <a:spcPts val="0"/>
              </a:spcBef>
              <a:spcAft>
                <a:spcPts val="0"/>
              </a:spcAft>
              <a:buSzPct val="100000"/>
              <a:buAutoNum type="arabicPeriod"/>
            </a:pPr>
            <a:r>
              <a:rPr lang="en"/>
              <a:t>Allow admin to update/delete edge configuration i.e, Applcm, AppruleMgr, AppStore, MecHost for a particular selected resource by authorizing tenant with role as MECM_admin in the token.</a:t>
            </a:r>
            <a:endParaRPr/>
          </a:p>
          <a:p>
            <a:pPr indent="-325755" lvl="0" marL="457200" rtl="0" algn="l">
              <a:spcBef>
                <a:spcPts val="0"/>
              </a:spcBef>
              <a:spcAft>
                <a:spcPts val="0"/>
              </a:spcAft>
              <a:buSzPct val="100000"/>
              <a:buAutoNum type="arabicPeriod"/>
            </a:pPr>
            <a:r>
              <a:rPr lang="en"/>
              <a:t>mecm-fe has to form mecm-be URL’s with the admin selected tenant resource for any actions (edge config i.e, Applcm, AppruleMge, AppStore, MecHost, application lcm operations and app rule configurations).</a:t>
            </a:r>
            <a:endParaRPr/>
          </a:p>
          <a:p>
            <a:pPr indent="-325755" lvl="0" marL="457200" rtl="0" algn="l">
              <a:spcBef>
                <a:spcPts val="0"/>
              </a:spcBef>
              <a:spcAft>
                <a:spcPts val="0"/>
              </a:spcAft>
              <a:buSzPct val="100000"/>
              <a:buAutoNum type="arabicPeriod"/>
            </a:pPr>
            <a:r>
              <a:rPr lang="en"/>
              <a:t>mecm-be should provide new interface to query all the tenants configurations, distribution info and deployment informations etc… when authorization role is MECM_admin in the token</a:t>
            </a:r>
            <a:endParaRPr/>
          </a:p>
          <a:p>
            <a:pPr indent="-325755" lvl="0" marL="457200" rtl="0" algn="l">
              <a:spcBef>
                <a:spcPts val="0"/>
              </a:spcBef>
              <a:spcAft>
                <a:spcPts val="0"/>
              </a:spcAft>
              <a:buSzPct val="100000"/>
              <a:buAutoNum type="arabicPeriod"/>
            </a:pPr>
            <a:r>
              <a:rPr lang="en"/>
              <a:t>Modify all query interfaces to include tenant id in the response body of all the queries.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p:nvPr/>
        </p:nvSpPr>
        <p:spPr>
          <a:xfrm>
            <a:off x="22302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t>
            </a:r>
            <a:r>
              <a:rPr lang="en"/>
              <a:t>ecm-fe</a:t>
            </a:r>
            <a:endParaRPr/>
          </a:p>
        </p:txBody>
      </p:sp>
      <p:sp>
        <p:nvSpPr>
          <p:cNvPr id="119" name="Google Shape;119;p23"/>
          <p:cNvSpPr/>
          <p:nvPr/>
        </p:nvSpPr>
        <p:spPr>
          <a:xfrm>
            <a:off x="2724150"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20" name="Google Shape;120;p23"/>
          <p:cNvSpPr/>
          <p:nvPr/>
        </p:nvSpPr>
        <p:spPr>
          <a:xfrm>
            <a:off x="57586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inventory</a:t>
            </a:r>
            <a:endParaRPr/>
          </a:p>
        </p:txBody>
      </p:sp>
      <p:sp>
        <p:nvSpPr>
          <p:cNvPr id="121" name="Google Shape;121;p23"/>
          <p:cNvSpPr/>
          <p:nvPr/>
        </p:nvSpPr>
        <p:spPr>
          <a:xfrm>
            <a:off x="6984369"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apm</a:t>
            </a:r>
            <a:endParaRPr/>
          </a:p>
        </p:txBody>
      </p:sp>
      <p:cxnSp>
        <p:nvCxnSpPr>
          <p:cNvPr id="122" name="Google Shape;122;p23"/>
          <p:cNvCxnSpPr/>
          <p:nvPr/>
        </p:nvCxnSpPr>
        <p:spPr>
          <a:xfrm>
            <a:off x="75972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23" name="Google Shape;123;p23"/>
          <p:cNvCxnSpPr/>
          <p:nvPr/>
        </p:nvCxnSpPr>
        <p:spPr>
          <a:xfrm>
            <a:off x="3260850"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24" name="Google Shape;124;p23"/>
          <p:cNvCxnSpPr/>
          <p:nvPr/>
        </p:nvCxnSpPr>
        <p:spPr>
          <a:xfrm>
            <a:off x="629537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25" name="Google Shape;125;p23"/>
          <p:cNvCxnSpPr/>
          <p:nvPr/>
        </p:nvCxnSpPr>
        <p:spPr>
          <a:xfrm>
            <a:off x="7521069" y="1189474"/>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p23"/>
          <p:cNvCxnSpPr/>
          <p:nvPr/>
        </p:nvCxnSpPr>
        <p:spPr>
          <a:xfrm>
            <a:off x="766650" y="1727500"/>
            <a:ext cx="2508900" cy="0"/>
          </a:xfrm>
          <a:prstGeom prst="straightConnector1">
            <a:avLst/>
          </a:prstGeom>
          <a:noFill/>
          <a:ln cap="flat" cmpd="sng" w="9525">
            <a:solidFill>
              <a:schemeClr val="dk2"/>
            </a:solidFill>
            <a:prstDash val="solid"/>
            <a:round/>
            <a:headEnd len="med" w="med" type="none"/>
            <a:tailEnd len="med" w="med" type="triangle"/>
          </a:ln>
        </p:spPr>
      </p:cxnSp>
      <p:sp>
        <p:nvSpPr>
          <p:cNvPr id="127" name="Google Shape;127;p23"/>
          <p:cNvSpPr txBox="1"/>
          <p:nvPr/>
        </p:nvSpPr>
        <p:spPr>
          <a:xfrm>
            <a:off x="1143002" y="1406917"/>
            <a:ext cx="15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Get all Tenants</a:t>
            </a:r>
            <a:endParaRPr/>
          </a:p>
        </p:txBody>
      </p:sp>
      <p:sp>
        <p:nvSpPr>
          <p:cNvPr id="128" name="Google Shape;128;p23"/>
          <p:cNvSpPr/>
          <p:nvPr/>
        </p:nvSpPr>
        <p:spPr>
          <a:xfrm>
            <a:off x="355475" y="139400"/>
            <a:ext cx="1247400" cy="292800"/>
          </a:xfrm>
          <a:prstGeom prst="wedgeRoundRectCallout">
            <a:avLst>
              <a:gd fmla="val -29758" name="adj1"/>
              <a:gd fmla="val 178509"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Admin login</a:t>
            </a:r>
            <a:endParaRPr/>
          </a:p>
        </p:txBody>
      </p:sp>
      <p:sp>
        <p:nvSpPr>
          <p:cNvPr id="129" name="Google Shape;129;p23"/>
          <p:cNvSpPr/>
          <p:nvPr/>
        </p:nvSpPr>
        <p:spPr>
          <a:xfrm>
            <a:off x="43870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appo</a:t>
            </a:r>
            <a:endParaRPr/>
          </a:p>
        </p:txBody>
      </p:sp>
      <p:cxnSp>
        <p:nvCxnSpPr>
          <p:cNvPr id="130" name="Google Shape;130;p23"/>
          <p:cNvCxnSpPr/>
          <p:nvPr/>
        </p:nvCxnSpPr>
        <p:spPr>
          <a:xfrm>
            <a:off x="4923775" y="1195326"/>
            <a:ext cx="0" cy="3948300"/>
          </a:xfrm>
          <a:prstGeom prst="straightConnector1">
            <a:avLst/>
          </a:prstGeom>
          <a:noFill/>
          <a:ln cap="flat" cmpd="sng" w="9525">
            <a:solidFill>
              <a:schemeClr val="dk2"/>
            </a:solidFill>
            <a:prstDash val="solid"/>
            <a:round/>
            <a:headEnd len="med" w="med" type="none"/>
            <a:tailEnd len="med" w="med" type="none"/>
          </a:ln>
        </p:spPr>
      </p:cxnSp>
      <p:sp>
        <p:nvSpPr>
          <p:cNvPr id="131" name="Google Shape;131;p23"/>
          <p:cNvSpPr/>
          <p:nvPr/>
        </p:nvSpPr>
        <p:spPr>
          <a:xfrm>
            <a:off x="780575" y="1839950"/>
            <a:ext cx="111600" cy="390300"/>
          </a:xfrm>
          <a:prstGeom prst="curvedLeftArrow">
            <a:avLst>
              <a:gd fmla="val 25000" name="adj1"/>
              <a:gd fmla="val 39034" name="adj2"/>
              <a:gd fmla="val 25000" name="adj3"/>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2" name="Google Shape;132;p23"/>
          <p:cNvSpPr txBox="1"/>
          <p:nvPr/>
        </p:nvSpPr>
        <p:spPr>
          <a:xfrm>
            <a:off x="920902" y="1864125"/>
            <a:ext cx="377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Select tenant to perform operations</a:t>
            </a:r>
            <a:endParaRPr/>
          </a:p>
        </p:txBody>
      </p:sp>
      <p:sp>
        <p:nvSpPr>
          <p:cNvPr id="133" name="Google Shape;133;p23"/>
          <p:cNvSpPr/>
          <p:nvPr/>
        </p:nvSpPr>
        <p:spPr>
          <a:xfrm>
            <a:off x="8183125" y="805675"/>
            <a:ext cx="9609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Lcm Ctrl</a:t>
            </a:r>
            <a:endParaRPr/>
          </a:p>
        </p:txBody>
      </p:sp>
      <p:cxnSp>
        <p:nvCxnSpPr>
          <p:cNvPr id="134" name="Google Shape;134;p23"/>
          <p:cNvCxnSpPr/>
          <p:nvPr/>
        </p:nvCxnSpPr>
        <p:spPr>
          <a:xfrm>
            <a:off x="8719825" y="1189474"/>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35" name="Google Shape;135;p23"/>
          <p:cNvCxnSpPr/>
          <p:nvPr/>
        </p:nvCxnSpPr>
        <p:spPr>
          <a:xfrm>
            <a:off x="808475" y="2645625"/>
            <a:ext cx="5450100" cy="0"/>
          </a:xfrm>
          <a:prstGeom prst="straightConnector1">
            <a:avLst/>
          </a:prstGeom>
          <a:noFill/>
          <a:ln cap="flat" cmpd="sng" w="9525">
            <a:solidFill>
              <a:schemeClr val="dk2"/>
            </a:solidFill>
            <a:prstDash val="solid"/>
            <a:round/>
            <a:headEnd len="med" w="med" type="none"/>
            <a:tailEnd len="med" w="med" type="triangle"/>
          </a:ln>
        </p:spPr>
      </p:cxnSp>
      <p:sp>
        <p:nvSpPr>
          <p:cNvPr id="136" name="Google Shape;136;p23"/>
          <p:cNvSpPr txBox="1"/>
          <p:nvPr/>
        </p:nvSpPr>
        <p:spPr>
          <a:xfrm>
            <a:off x="3468738" y="2245125"/>
            <a:ext cx="259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Configure applcm, host, app rule etc….</a:t>
            </a:r>
            <a:endParaRPr/>
          </a:p>
        </p:txBody>
      </p:sp>
      <p:sp>
        <p:nvSpPr>
          <p:cNvPr id="137" name="Google Shape;137;p23"/>
          <p:cNvSpPr txBox="1"/>
          <p:nvPr/>
        </p:nvSpPr>
        <p:spPr>
          <a:xfrm>
            <a:off x="920898" y="2321325"/>
            <a:ext cx="200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form inventory url with selected tenantID</a:t>
            </a:r>
            <a:endParaRPr/>
          </a:p>
        </p:txBody>
      </p:sp>
      <p:cxnSp>
        <p:nvCxnSpPr>
          <p:cNvPr id="138" name="Google Shape;138;p23"/>
          <p:cNvCxnSpPr/>
          <p:nvPr/>
        </p:nvCxnSpPr>
        <p:spPr>
          <a:xfrm>
            <a:off x="780575" y="3370450"/>
            <a:ext cx="6732600" cy="0"/>
          </a:xfrm>
          <a:prstGeom prst="straightConnector1">
            <a:avLst/>
          </a:prstGeom>
          <a:noFill/>
          <a:ln cap="flat" cmpd="sng" w="9525">
            <a:solidFill>
              <a:schemeClr val="dk2"/>
            </a:solidFill>
            <a:prstDash val="solid"/>
            <a:round/>
            <a:headEnd len="med" w="med" type="none"/>
            <a:tailEnd len="med" w="med" type="triangle"/>
          </a:ln>
        </p:spPr>
      </p:cxnSp>
      <p:sp>
        <p:nvSpPr>
          <p:cNvPr id="139" name="Google Shape;139;p23"/>
          <p:cNvSpPr txBox="1"/>
          <p:nvPr/>
        </p:nvSpPr>
        <p:spPr>
          <a:xfrm>
            <a:off x="920898" y="3007125"/>
            <a:ext cx="200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form apm url with selected tenantID</a:t>
            </a:r>
            <a:endParaRPr/>
          </a:p>
        </p:txBody>
      </p:sp>
      <p:sp>
        <p:nvSpPr>
          <p:cNvPr id="140" name="Google Shape;140;p23"/>
          <p:cNvSpPr txBox="1"/>
          <p:nvPr/>
        </p:nvSpPr>
        <p:spPr>
          <a:xfrm>
            <a:off x="3587902" y="3083325"/>
            <a:ext cx="355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On-board application package</a:t>
            </a:r>
            <a:endParaRPr/>
          </a:p>
        </p:txBody>
      </p:sp>
      <p:cxnSp>
        <p:nvCxnSpPr>
          <p:cNvPr id="141" name="Google Shape;141;p23"/>
          <p:cNvCxnSpPr/>
          <p:nvPr/>
        </p:nvCxnSpPr>
        <p:spPr>
          <a:xfrm>
            <a:off x="780575" y="4067400"/>
            <a:ext cx="4125900" cy="0"/>
          </a:xfrm>
          <a:prstGeom prst="straightConnector1">
            <a:avLst/>
          </a:prstGeom>
          <a:noFill/>
          <a:ln cap="flat" cmpd="sng" w="9525">
            <a:solidFill>
              <a:schemeClr val="dk2"/>
            </a:solidFill>
            <a:prstDash val="solid"/>
            <a:round/>
            <a:headEnd len="med" w="med" type="none"/>
            <a:tailEnd len="med" w="med" type="triangle"/>
          </a:ln>
        </p:spPr>
      </p:cxnSp>
      <p:sp>
        <p:nvSpPr>
          <p:cNvPr id="142" name="Google Shape;142;p23"/>
          <p:cNvSpPr txBox="1"/>
          <p:nvPr/>
        </p:nvSpPr>
        <p:spPr>
          <a:xfrm>
            <a:off x="920898" y="3769125"/>
            <a:ext cx="200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form appo url with selected tenantID</a:t>
            </a:r>
            <a:endParaRPr/>
          </a:p>
        </p:txBody>
      </p:sp>
      <p:sp>
        <p:nvSpPr>
          <p:cNvPr id="143" name="Google Shape;143;p23"/>
          <p:cNvSpPr txBox="1"/>
          <p:nvPr/>
        </p:nvSpPr>
        <p:spPr>
          <a:xfrm>
            <a:off x="3283100" y="3692925"/>
            <a:ext cx="208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Instantiate app </a:t>
            </a:r>
            <a:endParaRPr/>
          </a:p>
        </p:txBody>
      </p:sp>
      <p:cxnSp>
        <p:nvCxnSpPr>
          <p:cNvPr id="144" name="Google Shape;144;p23"/>
          <p:cNvCxnSpPr/>
          <p:nvPr/>
        </p:nvCxnSpPr>
        <p:spPr>
          <a:xfrm>
            <a:off x="4934425" y="4248625"/>
            <a:ext cx="3777600" cy="0"/>
          </a:xfrm>
          <a:prstGeom prst="straightConnector1">
            <a:avLst/>
          </a:prstGeom>
          <a:noFill/>
          <a:ln cap="flat" cmpd="sng" w="9525">
            <a:solidFill>
              <a:schemeClr val="dk2"/>
            </a:solidFill>
            <a:prstDash val="solid"/>
            <a:round/>
            <a:headEnd len="med" w="med" type="none"/>
            <a:tailEnd len="med" w="med" type="triangle"/>
          </a:ln>
        </p:spPr>
      </p:cxnSp>
      <p:sp>
        <p:nvSpPr>
          <p:cNvPr id="145" name="Google Shape;145;p23"/>
          <p:cNvSpPr txBox="1"/>
          <p:nvPr>
            <p:ph type="title"/>
          </p:nvPr>
        </p:nvSpPr>
        <p:spPr>
          <a:xfrm>
            <a:off x="2239200" y="-12175"/>
            <a:ext cx="6486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MECM Configuration API’s(Existing API’s)</a:t>
            </a:r>
            <a:endParaRPr/>
          </a:p>
        </p:txBody>
      </p:sp>
      <p:sp>
        <p:nvSpPr>
          <p:cNvPr id="146" name="Google Shape;146;p23"/>
          <p:cNvSpPr txBox="1"/>
          <p:nvPr/>
        </p:nvSpPr>
        <p:spPr>
          <a:xfrm>
            <a:off x="609600" y="2209800"/>
            <a:ext cx="34761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inventory</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{tenant_id}</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applcms</a:t>
            </a:r>
            <a:endParaRPr sz="900">
              <a:solidFill>
                <a:srgbClr val="404040"/>
              </a:solidFill>
              <a:latin typeface="Courier New"/>
              <a:ea typeface="Courier New"/>
              <a:cs typeface="Courier New"/>
              <a:sym typeface="Courier New"/>
            </a:endParaRPr>
          </a:p>
        </p:txBody>
      </p:sp>
      <p:sp>
        <p:nvSpPr>
          <p:cNvPr id="147" name="Google Shape;147;p23"/>
          <p:cNvSpPr txBox="1"/>
          <p:nvPr/>
        </p:nvSpPr>
        <p:spPr>
          <a:xfrm>
            <a:off x="685800" y="2895600"/>
            <a:ext cx="30000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apm</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{tenant_id}</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packages</a:t>
            </a:r>
            <a:endParaRPr sz="900">
              <a:solidFill>
                <a:srgbClr val="404040"/>
              </a:solidFill>
              <a:latin typeface="Courier New"/>
              <a:ea typeface="Courier New"/>
              <a:cs typeface="Courier New"/>
              <a:sym typeface="Courier New"/>
            </a:endParaRPr>
          </a:p>
        </p:txBody>
      </p:sp>
      <p:sp>
        <p:nvSpPr>
          <p:cNvPr id="148" name="Google Shape;148;p23"/>
          <p:cNvSpPr txBox="1"/>
          <p:nvPr/>
        </p:nvSpPr>
        <p:spPr>
          <a:xfrm>
            <a:off x="685800" y="3615783"/>
            <a:ext cx="56097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appo</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{tenant_id}</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app_instances</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{app_instance_id}</a:t>
            </a:r>
            <a:endParaRPr sz="900">
              <a:solidFill>
                <a:srgbClr val="404040"/>
              </a:solidFill>
              <a:latin typeface="Courier New"/>
              <a:ea typeface="Courier New"/>
              <a:cs typeface="Courier New"/>
              <a:sym typeface="Courier New"/>
            </a:endParaRPr>
          </a:p>
        </p:txBody>
      </p:sp>
      <p:sp>
        <p:nvSpPr>
          <p:cNvPr id="149" name="Google Shape;149;p23"/>
          <p:cNvSpPr txBox="1"/>
          <p:nvPr/>
        </p:nvSpPr>
        <p:spPr>
          <a:xfrm>
            <a:off x="5858100" y="2321300"/>
            <a:ext cx="270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with role MECM_ADMIN  is allowed</a:t>
            </a:r>
            <a:endParaRPr>
              <a:solidFill>
                <a:srgbClr val="FF0000"/>
              </a:solidFill>
            </a:endParaRPr>
          </a:p>
        </p:txBody>
      </p:sp>
      <p:sp>
        <p:nvSpPr>
          <p:cNvPr id="150" name="Google Shape;150;p23"/>
          <p:cNvSpPr txBox="1"/>
          <p:nvPr/>
        </p:nvSpPr>
        <p:spPr>
          <a:xfrm>
            <a:off x="6481650" y="3083300"/>
            <a:ext cx="2918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with role  MECM_ADMIN/MECM_TENANT is allowed</a:t>
            </a:r>
            <a:endParaRPr>
              <a:solidFill>
                <a:srgbClr val="FF0000"/>
              </a:solidFill>
            </a:endParaRPr>
          </a:p>
        </p:txBody>
      </p:sp>
      <p:sp>
        <p:nvSpPr>
          <p:cNvPr id="151" name="Google Shape;151;p23"/>
          <p:cNvSpPr txBox="1"/>
          <p:nvPr/>
        </p:nvSpPr>
        <p:spPr>
          <a:xfrm>
            <a:off x="4715100" y="3769100"/>
            <a:ext cx="3285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with role  MECM_ADMIN/MECM_TENANT is allowed</a:t>
            </a:r>
            <a:endParaRPr>
              <a:solidFill>
                <a:srgbClr val="FF0000"/>
              </a:solidFill>
            </a:endParaRPr>
          </a:p>
        </p:txBody>
      </p:sp>
      <p:cxnSp>
        <p:nvCxnSpPr>
          <p:cNvPr id="152" name="Google Shape;152;p23"/>
          <p:cNvCxnSpPr/>
          <p:nvPr/>
        </p:nvCxnSpPr>
        <p:spPr>
          <a:xfrm>
            <a:off x="766658" y="4767150"/>
            <a:ext cx="5520000" cy="0"/>
          </a:xfrm>
          <a:prstGeom prst="straightConnector1">
            <a:avLst/>
          </a:prstGeom>
          <a:noFill/>
          <a:ln cap="flat" cmpd="sng" w="9525">
            <a:solidFill>
              <a:schemeClr val="dk2"/>
            </a:solidFill>
            <a:prstDash val="solid"/>
            <a:round/>
            <a:headEnd len="med" w="med" type="none"/>
            <a:tailEnd len="med" w="med" type="triangle"/>
          </a:ln>
        </p:spPr>
      </p:cxnSp>
      <p:cxnSp>
        <p:nvCxnSpPr>
          <p:cNvPr id="153" name="Google Shape;153;p23"/>
          <p:cNvCxnSpPr/>
          <p:nvPr/>
        </p:nvCxnSpPr>
        <p:spPr>
          <a:xfrm>
            <a:off x="6314375" y="4962300"/>
            <a:ext cx="2411400" cy="0"/>
          </a:xfrm>
          <a:prstGeom prst="straightConnector1">
            <a:avLst/>
          </a:prstGeom>
          <a:noFill/>
          <a:ln cap="flat" cmpd="sng" w="9525">
            <a:solidFill>
              <a:schemeClr val="dk2"/>
            </a:solidFill>
            <a:prstDash val="solid"/>
            <a:round/>
            <a:headEnd len="med" w="med" type="none"/>
            <a:tailEnd len="med" w="med" type="triangle"/>
          </a:ln>
        </p:spPr>
      </p:cxnSp>
      <p:sp>
        <p:nvSpPr>
          <p:cNvPr id="154" name="Google Shape;154;p23"/>
          <p:cNvSpPr txBox="1"/>
          <p:nvPr/>
        </p:nvSpPr>
        <p:spPr>
          <a:xfrm>
            <a:off x="609600" y="4343400"/>
            <a:ext cx="55200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inventory</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{tenant_id}</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mechosts</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{mechost_ip}</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k8sconfig</a:t>
            </a:r>
            <a:endParaRPr sz="900">
              <a:solidFill>
                <a:srgbClr val="404040"/>
              </a:solidFill>
              <a:latin typeface="Courier New"/>
              <a:ea typeface="Courier New"/>
              <a:cs typeface="Courier New"/>
              <a:sym typeface="Courier New"/>
            </a:endParaRPr>
          </a:p>
        </p:txBody>
      </p:sp>
      <p:sp>
        <p:nvSpPr>
          <p:cNvPr id="155" name="Google Shape;155;p23"/>
          <p:cNvSpPr txBox="1"/>
          <p:nvPr/>
        </p:nvSpPr>
        <p:spPr>
          <a:xfrm>
            <a:off x="844698" y="4454925"/>
            <a:ext cx="200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form inventory url with selected tenantID</a:t>
            </a:r>
            <a:endParaRPr/>
          </a:p>
        </p:txBody>
      </p:sp>
      <p:sp>
        <p:nvSpPr>
          <p:cNvPr id="156" name="Google Shape;156;p23"/>
          <p:cNvSpPr txBox="1"/>
          <p:nvPr/>
        </p:nvSpPr>
        <p:spPr>
          <a:xfrm>
            <a:off x="4867500" y="4454900"/>
            <a:ext cx="270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with  role MECM_ADMIN is allowed</a:t>
            </a:r>
            <a:endParaRPr>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p:nvPr/>
        </p:nvSpPr>
        <p:spPr>
          <a:xfrm>
            <a:off x="-55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mecm-fe</a:t>
            </a:r>
            <a:endParaRPr/>
          </a:p>
        </p:txBody>
      </p:sp>
      <p:sp>
        <p:nvSpPr>
          <p:cNvPr id="162" name="Google Shape;162;p24"/>
          <p:cNvSpPr/>
          <p:nvPr/>
        </p:nvSpPr>
        <p:spPr>
          <a:xfrm>
            <a:off x="2495550"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63" name="Google Shape;163;p24"/>
          <p:cNvSpPr/>
          <p:nvPr/>
        </p:nvSpPr>
        <p:spPr>
          <a:xfrm>
            <a:off x="55300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inventory</a:t>
            </a:r>
            <a:endParaRPr/>
          </a:p>
        </p:txBody>
      </p:sp>
      <p:sp>
        <p:nvSpPr>
          <p:cNvPr id="164" name="Google Shape;164;p24"/>
          <p:cNvSpPr/>
          <p:nvPr/>
        </p:nvSpPr>
        <p:spPr>
          <a:xfrm>
            <a:off x="6755769"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apm</a:t>
            </a:r>
            <a:endParaRPr/>
          </a:p>
        </p:txBody>
      </p:sp>
      <p:cxnSp>
        <p:nvCxnSpPr>
          <p:cNvPr id="165" name="Google Shape;165;p24"/>
          <p:cNvCxnSpPr/>
          <p:nvPr/>
        </p:nvCxnSpPr>
        <p:spPr>
          <a:xfrm>
            <a:off x="53112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66" name="Google Shape;166;p24"/>
          <p:cNvCxnSpPr/>
          <p:nvPr/>
        </p:nvCxnSpPr>
        <p:spPr>
          <a:xfrm>
            <a:off x="3032250"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67" name="Google Shape;167;p24"/>
          <p:cNvCxnSpPr/>
          <p:nvPr/>
        </p:nvCxnSpPr>
        <p:spPr>
          <a:xfrm>
            <a:off x="606677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68" name="Google Shape;168;p24"/>
          <p:cNvCxnSpPr/>
          <p:nvPr/>
        </p:nvCxnSpPr>
        <p:spPr>
          <a:xfrm>
            <a:off x="7292469" y="1189474"/>
            <a:ext cx="0" cy="3948300"/>
          </a:xfrm>
          <a:prstGeom prst="straightConnector1">
            <a:avLst/>
          </a:prstGeom>
          <a:noFill/>
          <a:ln cap="flat" cmpd="sng" w="9525">
            <a:solidFill>
              <a:schemeClr val="dk2"/>
            </a:solidFill>
            <a:prstDash val="solid"/>
            <a:round/>
            <a:headEnd len="med" w="med" type="none"/>
            <a:tailEnd len="med" w="med" type="none"/>
          </a:ln>
        </p:spPr>
      </p:cxnSp>
      <p:sp>
        <p:nvSpPr>
          <p:cNvPr id="169" name="Google Shape;169;p24"/>
          <p:cNvSpPr/>
          <p:nvPr/>
        </p:nvSpPr>
        <p:spPr>
          <a:xfrm>
            <a:off x="126875" y="139400"/>
            <a:ext cx="1247400" cy="292800"/>
          </a:xfrm>
          <a:prstGeom prst="wedgeRoundRectCallout">
            <a:avLst>
              <a:gd fmla="val -29758" name="adj1"/>
              <a:gd fmla="val 178509"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Admin login</a:t>
            </a:r>
            <a:endParaRPr/>
          </a:p>
        </p:txBody>
      </p:sp>
      <p:sp>
        <p:nvSpPr>
          <p:cNvPr id="170" name="Google Shape;170;p24"/>
          <p:cNvSpPr/>
          <p:nvPr/>
        </p:nvSpPr>
        <p:spPr>
          <a:xfrm>
            <a:off x="41584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appo</a:t>
            </a:r>
            <a:endParaRPr/>
          </a:p>
        </p:txBody>
      </p:sp>
      <p:cxnSp>
        <p:nvCxnSpPr>
          <p:cNvPr id="171" name="Google Shape;171;p24"/>
          <p:cNvCxnSpPr/>
          <p:nvPr/>
        </p:nvCxnSpPr>
        <p:spPr>
          <a:xfrm>
            <a:off x="469517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24"/>
          <p:cNvCxnSpPr/>
          <p:nvPr/>
        </p:nvCxnSpPr>
        <p:spPr>
          <a:xfrm>
            <a:off x="579875" y="2950425"/>
            <a:ext cx="5450100" cy="0"/>
          </a:xfrm>
          <a:prstGeom prst="straightConnector1">
            <a:avLst/>
          </a:prstGeom>
          <a:noFill/>
          <a:ln cap="flat" cmpd="sng" w="9525">
            <a:solidFill>
              <a:schemeClr val="dk2"/>
            </a:solidFill>
            <a:prstDash val="solid"/>
            <a:round/>
            <a:headEnd len="med" w="med" type="none"/>
            <a:tailEnd len="med" w="med" type="triangle"/>
          </a:ln>
        </p:spPr>
      </p:cxnSp>
      <p:sp>
        <p:nvSpPr>
          <p:cNvPr id="173" name="Google Shape;173;p24"/>
          <p:cNvSpPr txBox="1"/>
          <p:nvPr/>
        </p:nvSpPr>
        <p:spPr>
          <a:xfrm>
            <a:off x="3240138" y="2328759"/>
            <a:ext cx="259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Query applcm, host, app rule etc….</a:t>
            </a:r>
            <a:endParaRPr/>
          </a:p>
        </p:txBody>
      </p:sp>
      <p:cxnSp>
        <p:nvCxnSpPr>
          <p:cNvPr id="174" name="Google Shape;174;p24"/>
          <p:cNvCxnSpPr/>
          <p:nvPr/>
        </p:nvCxnSpPr>
        <p:spPr>
          <a:xfrm>
            <a:off x="551975" y="3675250"/>
            <a:ext cx="6732600" cy="0"/>
          </a:xfrm>
          <a:prstGeom prst="straightConnector1">
            <a:avLst/>
          </a:prstGeom>
          <a:noFill/>
          <a:ln cap="flat" cmpd="sng" w="9525">
            <a:solidFill>
              <a:schemeClr val="dk2"/>
            </a:solidFill>
            <a:prstDash val="solid"/>
            <a:round/>
            <a:headEnd len="med" w="med" type="none"/>
            <a:tailEnd len="med" w="med" type="triangle"/>
          </a:ln>
        </p:spPr>
      </p:cxnSp>
      <p:sp>
        <p:nvSpPr>
          <p:cNvPr id="175" name="Google Shape;175;p24"/>
          <p:cNvSpPr txBox="1"/>
          <p:nvPr/>
        </p:nvSpPr>
        <p:spPr>
          <a:xfrm>
            <a:off x="3359302" y="3083325"/>
            <a:ext cx="355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Query application package</a:t>
            </a:r>
            <a:endParaRPr/>
          </a:p>
        </p:txBody>
      </p:sp>
      <p:cxnSp>
        <p:nvCxnSpPr>
          <p:cNvPr id="176" name="Google Shape;176;p24"/>
          <p:cNvCxnSpPr/>
          <p:nvPr/>
        </p:nvCxnSpPr>
        <p:spPr>
          <a:xfrm>
            <a:off x="551975" y="4372200"/>
            <a:ext cx="4125900" cy="0"/>
          </a:xfrm>
          <a:prstGeom prst="straightConnector1">
            <a:avLst/>
          </a:prstGeom>
          <a:noFill/>
          <a:ln cap="flat" cmpd="sng" w="9525">
            <a:solidFill>
              <a:schemeClr val="dk2"/>
            </a:solidFill>
            <a:prstDash val="solid"/>
            <a:round/>
            <a:headEnd len="med" w="med" type="none"/>
            <a:tailEnd len="med" w="med" type="triangle"/>
          </a:ln>
        </p:spPr>
      </p:cxnSp>
      <p:sp>
        <p:nvSpPr>
          <p:cNvPr id="177" name="Google Shape;177;p24"/>
          <p:cNvSpPr txBox="1"/>
          <p:nvPr/>
        </p:nvSpPr>
        <p:spPr>
          <a:xfrm>
            <a:off x="3130700" y="3769125"/>
            <a:ext cx="208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Get app Inst info</a:t>
            </a:r>
            <a:endParaRPr/>
          </a:p>
        </p:txBody>
      </p:sp>
      <p:sp>
        <p:nvSpPr>
          <p:cNvPr id="178" name="Google Shape;178;p24"/>
          <p:cNvSpPr txBox="1"/>
          <p:nvPr>
            <p:ph type="title"/>
          </p:nvPr>
        </p:nvSpPr>
        <p:spPr>
          <a:xfrm>
            <a:off x="2010600" y="-12175"/>
            <a:ext cx="6732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MECM new Query all API’s </a:t>
            </a:r>
            <a:endParaRPr/>
          </a:p>
        </p:txBody>
      </p:sp>
      <p:sp>
        <p:nvSpPr>
          <p:cNvPr id="179" name="Google Shape;179;p24"/>
          <p:cNvSpPr txBox="1"/>
          <p:nvPr/>
        </p:nvSpPr>
        <p:spPr>
          <a:xfrm>
            <a:off x="381000" y="2286000"/>
            <a:ext cx="3777600" cy="7110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GET /</a:t>
            </a:r>
            <a:r>
              <a:rPr lang="en" sz="900">
                <a:solidFill>
                  <a:srgbClr val="404040"/>
                </a:solidFill>
                <a:latin typeface="Courier New"/>
                <a:ea typeface="Courier New"/>
                <a:cs typeface="Courier New"/>
                <a:sym typeface="Courier New"/>
              </a:rPr>
              <a:t>inventory</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applcms</a:t>
            </a:r>
            <a:endParaRPr sz="9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GET /</a:t>
            </a:r>
            <a:r>
              <a:rPr lang="en" sz="900">
                <a:solidFill>
                  <a:srgbClr val="404040"/>
                </a:solidFill>
                <a:latin typeface="Courier New"/>
                <a:ea typeface="Courier New"/>
                <a:cs typeface="Courier New"/>
                <a:sym typeface="Courier New"/>
              </a:rPr>
              <a:t>inventory</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hosts</a:t>
            </a:r>
            <a:endParaRPr sz="9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GET /</a:t>
            </a:r>
            <a:r>
              <a:rPr lang="en" sz="900">
                <a:solidFill>
                  <a:srgbClr val="404040"/>
                </a:solidFill>
                <a:latin typeface="Courier New"/>
                <a:ea typeface="Courier New"/>
                <a:cs typeface="Courier New"/>
                <a:sym typeface="Courier New"/>
              </a:rPr>
              <a:t>inventory</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apprules</a:t>
            </a:r>
            <a:endParaRPr sz="900">
              <a:solidFill>
                <a:srgbClr val="404040"/>
              </a:solidFill>
              <a:latin typeface="Courier New"/>
              <a:ea typeface="Courier New"/>
              <a:cs typeface="Courier New"/>
              <a:sym typeface="Courier New"/>
            </a:endParaRPr>
          </a:p>
        </p:txBody>
      </p:sp>
      <p:sp>
        <p:nvSpPr>
          <p:cNvPr id="180" name="Google Shape;180;p24"/>
          <p:cNvSpPr txBox="1"/>
          <p:nvPr/>
        </p:nvSpPr>
        <p:spPr>
          <a:xfrm>
            <a:off x="457200" y="3429000"/>
            <a:ext cx="34761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GET /</a:t>
            </a:r>
            <a:r>
              <a:rPr lang="en" sz="900">
                <a:solidFill>
                  <a:srgbClr val="404040"/>
                </a:solidFill>
                <a:latin typeface="Courier New"/>
                <a:ea typeface="Courier New"/>
                <a:cs typeface="Courier New"/>
                <a:sym typeface="Courier New"/>
              </a:rPr>
              <a:t>apm</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packages</a:t>
            </a:r>
            <a:endParaRPr sz="900">
              <a:solidFill>
                <a:srgbClr val="404040"/>
              </a:solidFill>
              <a:latin typeface="Courier New"/>
              <a:ea typeface="Courier New"/>
              <a:cs typeface="Courier New"/>
              <a:sym typeface="Courier New"/>
            </a:endParaRPr>
          </a:p>
        </p:txBody>
      </p:sp>
      <p:sp>
        <p:nvSpPr>
          <p:cNvPr id="181" name="Google Shape;181;p24"/>
          <p:cNvSpPr txBox="1"/>
          <p:nvPr/>
        </p:nvSpPr>
        <p:spPr>
          <a:xfrm>
            <a:off x="457200" y="4149183"/>
            <a:ext cx="5609700" cy="5172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GET /</a:t>
            </a:r>
            <a:r>
              <a:rPr lang="en" sz="900">
                <a:solidFill>
                  <a:srgbClr val="404040"/>
                </a:solidFill>
                <a:latin typeface="Courier New"/>
                <a:ea typeface="Courier New"/>
                <a:cs typeface="Courier New"/>
                <a:sym typeface="Courier New"/>
              </a:rPr>
              <a:t>appo</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app_instance_infos</a:t>
            </a:r>
            <a:endParaRPr sz="9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t/>
            </a:r>
            <a:endParaRPr sz="900">
              <a:solidFill>
                <a:srgbClr val="404040"/>
              </a:solidFill>
              <a:latin typeface="Courier New"/>
              <a:ea typeface="Courier New"/>
              <a:cs typeface="Courier New"/>
              <a:sym typeface="Courier New"/>
            </a:endParaRPr>
          </a:p>
        </p:txBody>
      </p:sp>
      <p:sp>
        <p:nvSpPr>
          <p:cNvPr id="182" name="Google Shape;182;p24"/>
          <p:cNvSpPr txBox="1"/>
          <p:nvPr/>
        </p:nvSpPr>
        <p:spPr>
          <a:xfrm>
            <a:off x="5352575" y="2626100"/>
            <a:ext cx="366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with role MECM_ADMIN allowed</a:t>
            </a:r>
            <a:endParaRPr>
              <a:solidFill>
                <a:srgbClr val="FF0000"/>
              </a:solidFill>
            </a:endParaRPr>
          </a:p>
        </p:txBody>
      </p:sp>
      <p:sp>
        <p:nvSpPr>
          <p:cNvPr id="183" name="Google Shape;183;p24"/>
          <p:cNvSpPr txBox="1"/>
          <p:nvPr/>
        </p:nvSpPr>
        <p:spPr>
          <a:xfrm>
            <a:off x="6162900" y="3353717"/>
            <a:ext cx="313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with role MECM_ADMIN is allowed</a:t>
            </a:r>
            <a:endParaRPr>
              <a:solidFill>
                <a:srgbClr val="FF0000"/>
              </a:solidFill>
            </a:endParaRPr>
          </a:p>
        </p:txBody>
      </p:sp>
      <p:sp>
        <p:nvSpPr>
          <p:cNvPr id="184" name="Google Shape;184;p24"/>
          <p:cNvSpPr txBox="1"/>
          <p:nvPr/>
        </p:nvSpPr>
        <p:spPr>
          <a:xfrm>
            <a:off x="4638900" y="4115717"/>
            <a:ext cx="313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with role MECM_ADMIN is allowed</a:t>
            </a:r>
            <a:endParaRPr>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p:nvPr/>
        </p:nvSpPr>
        <p:spPr>
          <a:xfrm>
            <a:off x="-55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mecm-fe</a:t>
            </a:r>
            <a:endParaRPr/>
          </a:p>
        </p:txBody>
      </p:sp>
      <p:sp>
        <p:nvSpPr>
          <p:cNvPr id="190" name="Google Shape;190;p25"/>
          <p:cNvSpPr/>
          <p:nvPr/>
        </p:nvSpPr>
        <p:spPr>
          <a:xfrm>
            <a:off x="2495550"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91" name="Google Shape;191;p25"/>
          <p:cNvSpPr/>
          <p:nvPr/>
        </p:nvSpPr>
        <p:spPr>
          <a:xfrm>
            <a:off x="55300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inventory</a:t>
            </a:r>
            <a:endParaRPr/>
          </a:p>
        </p:txBody>
      </p:sp>
      <p:sp>
        <p:nvSpPr>
          <p:cNvPr id="192" name="Google Shape;192;p25"/>
          <p:cNvSpPr/>
          <p:nvPr/>
        </p:nvSpPr>
        <p:spPr>
          <a:xfrm>
            <a:off x="6755769"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apm</a:t>
            </a:r>
            <a:endParaRPr/>
          </a:p>
        </p:txBody>
      </p:sp>
      <p:cxnSp>
        <p:nvCxnSpPr>
          <p:cNvPr id="193" name="Google Shape;193;p25"/>
          <p:cNvCxnSpPr/>
          <p:nvPr/>
        </p:nvCxnSpPr>
        <p:spPr>
          <a:xfrm>
            <a:off x="53112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94" name="Google Shape;194;p25"/>
          <p:cNvCxnSpPr/>
          <p:nvPr/>
        </p:nvCxnSpPr>
        <p:spPr>
          <a:xfrm>
            <a:off x="3032250"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95" name="Google Shape;195;p25"/>
          <p:cNvCxnSpPr/>
          <p:nvPr/>
        </p:nvCxnSpPr>
        <p:spPr>
          <a:xfrm>
            <a:off x="606677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25"/>
          <p:cNvCxnSpPr/>
          <p:nvPr/>
        </p:nvCxnSpPr>
        <p:spPr>
          <a:xfrm>
            <a:off x="7292469" y="1189474"/>
            <a:ext cx="0" cy="3948300"/>
          </a:xfrm>
          <a:prstGeom prst="straightConnector1">
            <a:avLst/>
          </a:prstGeom>
          <a:noFill/>
          <a:ln cap="flat" cmpd="sng" w="9525">
            <a:solidFill>
              <a:schemeClr val="dk2"/>
            </a:solidFill>
            <a:prstDash val="solid"/>
            <a:round/>
            <a:headEnd len="med" w="med" type="none"/>
            <a:tailEnd len="med" w="med" type="none"/>
          </a:ln>
        </p:spPr>
      </p:cxnSp>
      <p:sp>
        <p:nvSpPr>
          <p:cNvPr id="197" name="Google Shape;197;p25"/>
          <p:cNvSpPr/>
          <p:nvPr/>
        </p:nvSpPr>
        <p:spPr>
          <a:xfrm>
            <a:off x="126875" y="139400"/>
            <a:ext cx="1247400" cy="292800"/>
          </a:xfrm>
          <a:prstGeom prst="wedgeRoundRectCallout">
            <a:avLst>
              <a:gd fmla="val -29758" name="adj1"/>
              <a:gd fmla="val 178509"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Admin login</a:t>
            </a:r>
            <a:endParaRPr/>
          </a:p>
        </p:txBody>
      </p:sp>
      <p:sp>
        <p:nvSpPr>
          <p:cNvPr id="198" name="Google Shape;198;p25"/>
          <p:cNvSpPr/>
          <p:nvPr/>
        </p:nvSpPr>
        <p:spPr>
          <a:xfrm>
            <a:off x="4158475" y="805675"/>
            <a:ext cx="1073400" cy="39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appo</a:t>
            </a:r>
            <a:endParaRPr/>
          </a:p>
        </p:txBody>
      </p:sp>
      <p:cxnSp>
        <p:nvCxnSpPr>
          <p:cNvPr id="199" name="Google Shape;199;p25"/>
          <p:cNvCxnSpPr/>
          <p:nvPr/>
        </p:nvCxnSpPr>
        <p:spPr>
          <a:xfrm>
            <a:off x="4695175" y="1195326"/>
            <a:ext cx="0" cy="3948300"/>
          </a:xfrm>
          <a:prstGeom prst="straightConnector1">
            <a:avLst/>
          </a:prstGeom>
          <a:noFill/>
          <a:ln cap="flat" cmpd="sng" w="9525">
            <a:solidFill>
              <a:schemeClr val="dk2"/>
            </a:solidFill>
            <a:prstDash val="solid"/>
            <a:round/>
            <a:headEnd len="med" w="med" type="none"/>
            <a:tailEnd len="med" w="med" type="none"/>
          </a:ln>
        </p:spPr>
      </p:cxnSp>
      <p:cxnSp>
        <p:nvCxnSpPr>
          <p:cNvPr id="200" name="Google Shape;200;p25"/>
          <p:cNvCxnSpPr/>
          <p:nvPr/>
        </p:nvCxnSpPr>
        <p:spPr>
          <a:xfrm>
            <a:off x="579875" y="2950425"/>
            <a:ext cx="5450100" cy="0"/>
          </a:xfrm>
          <a:prstGeom prst="straightConnector1">
            <a:avLst/>
          </a:prstGeom>
          <a:noFill/>
          <a:ln cap="flat" cmpd="sng" w="9525">
            <a:solidFill>
              <a:schemeClr val="dk2"/>
            </a:solidFill>
            <a:prstDash val="solid"/>
            <a:round/>
            <a:headEnd len="med" w="med" type="none"/>
            <a:tailEnd len="med" w="med" type="triangle"/>
          </a:ln>
        </p:spPr>
      </p:cxnSp>
      <p:sp>
        <p:nvSpPr>
          <p:cNvPr id="201" name="Google Shape;201;p25"/>
          <p:cNvSpPr txBox="1"/>
          <p:nvPr/>
        </p:nvSpPr>
        <p:spPr>
          <a:xfrm>
            <a:off x="3240138" y="2328759"/>
            <a:ext cx="259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Query</a:t>
            </a:r>
            <a:r>
              <a:rPr lang="en"/>
              <a:t> applcm, host, app rule etc….</a:t>
            </a:r>
            <a:endParaRPr/>
          </a:p>
        </p:txBody>
      </p:sp>
      <p:cxnSp>
        <p:nvCxnSpPr>
          <p:cNvPr id="202" name="Google Shape;202;p25"/>
          <p:cNvCxnSpPr/>
          <p:nvPr/>
        </p:nvCxnSpPr>
        <p:spPr>
          <a:xfrm>
            <a:off x="551975" y="3675250"/>
            <a:ext cx="6732600" cy="0"/>
          </a:xfrm>
          <a:prstGeom prst="straightConnector1">
            <a:avLst/>
          </a:prstGeom>
          <a:noFill/>
          <a:ln cap="flat" cmpd="sng" w="9525">
            <a:solidFill>
              <a:schemeClr val="dk2"/>
            </a:solidFill>
            <a:prstDash val="solid"/>
            <a:round/>
            <a:headEnd len="med" w="med" type="none"/>
            <a:tailEnd len="med" w="med" type="triangle"/>
          </a:ln>
        </p:spPr>
      </p:cxnSp>
      <p:sp>
        <p:nvSpPr>
          <p:cNvPr id="203" name="Google Shape;203;p25"/>
          <p:cNvSpPr txBox="1"/>
          <p:nvPr/>
        </p:nvSpPr>
        <p:spPr>
          <a:xfrm>
            <a:off x="3359302" y="3083325"/>
            <a:ext cx="355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Query </a:t>
            </a:r>
            <a:r>
              <a:rPr lang="en"/>
              <a:t>application package</a:t>
            </a:r>
            <a:endParaRPr/>
          </a:p>
        </p:txBody>
      </p:sp>
      <p:cxnSp>
        <p:nvCxnSpPr>
          <p:cNvPr id="204" name="Google Shape;204;p25"/>
          <p:cNvCxnSpPr/>
          <p:nvPr/>
        </p:nvCxnSpPr>
        <p:spPr>
          <a:xfrm>
            <a:off x="551975" y="4372200"/>
            <a:ext cx="4125900" cy="0"/>
          </a:xfrm>
          <a:prstGeom prst="straightConnector1">
            <a:avLst/>
          </a:prstGeom>
          <a:noFill/>
          <a:ln cap="flat" cmpd="sng" w="9525">
            <a:solidFill>
              <a:schemeClr val="dk2"/>
            </a:solidFill>
            <a:prstDash val="solid"/>
            <a:round/>
            <a:headEnd len="med" w="med" type="none"/>
            <a:tailEnd len="med" w="med" type="triangle"/>
          </a:ln>
        </p:spPr>
      </p:cxnSp>
      <p:sp>
        <p:nvSpPr>
          <p:cNvPr id="205" name="Google Shape;205;p25"/>
          <p:cNvSpPr txBox="1"/>
          <p:nvPr/>
        </p:nvSpPr>
        <p:spPr>
          <a:xfrm>
            <a:off x="3130700" y="3769125"/>
            <a:ext cx="208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Get app Inst info</a:t>
            </a:r>
            <a:endParaRPr/>
          </a:p>
        </p:txBody>
      </p:sp>
      <p:sp>
        <p:nvSpPr>
          <p:cNvPr id="206" name="Google Shape;206;p25"/>
          <p:cNvSpPr txBox="1"/>
          <p:nvPr>
            <p:ph type="title"/>
          </p:nvPr>
        </p:nvSpPr>
        <p:spPr>
          <a:xfrm>
            <a:off x="2010600" y="-12175"/>
            <a:ext cx="6732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MECM Query all API’s (Existing API’s)</a:t>
            </a:r>
            <a:endParaRPr/>
          </a:p>
        </p:txBody>
      </p:sp>
      <p:sp>
        <p:nvSpPr>
          <p:cNvPr id="207" name="Google Shape;207;p25"/>
          <p:cNvSpPr txBox="1"/>
          <p:nvPr/>
        </p:nvSpPr>
        <p:spPr>
          <a:xfrm>
            <a:off x="381000" y="2286000"/>
            <a:ext cx="3777600" cy="7110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GET </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inventory</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t>
            </a:r>
            <a:r>
              <a:rPr lang="en" sz="900">
                <a:solidFill>
                  <a:srgbClr val="404040"/>
                </a:solidFill>
                <a:latin typeface="Courier New"/>
                <a:ea typeface="Courier New"/>
                <a:cs typeface="Courier New"/>
                <a:sym typeface="Courier New"/>
              </a:rPr>
              <a:t>a</a:t>
            </a:r>
            <a:r>
              <a:rPr lang="en" sz="900">
                <a:solidFill>
                  <a:srgbClr val="404040"/>
                </a:solidFill>
                <a:latin typeface="Courier New"/>
                <a:ea typeface="Courier New"/>
                <a:cs typeface="Courier New"/>
                <a:sym typeface="Courier New"/>
              </a:rPr>
              <a:t>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{tenant_id}</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applcms</a:t>
            </a:r>
            <a:endParaRPr sz="9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GET /</a:t>
            </a:r>
            <a:r>
              <a:rPr lang="en" sz="900">
                <a:solidFill>
                  <a:srgbClr val="404040"/>
                </a:solidFill>
                <a:latin typeface="Courier New"/>
                <a:ea typeface="Courier New"/>
                <a:cs typeface="Courier New"/>
                <a:sym typeface="Courier New"/>
              </a:rPr>
              <a:t>inventory</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{tenant_id}</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hosts</a:t>
            </a:r>
            <a:endParaRPr sz="9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GET /</a:t>
            </a:r>
            <a:r>
              <a:rPr lang="en" sz="900">
                <a:solidFill>
                  <a:srgbClr val="404040"/>
                </a:solidFill>
                <a:latin typeface="Courier New"/>
                <a:ea typeface="Courier New"/>
                <a:cs typeface="Courier New"/>
                <a:sym typeface="Courier New"/>
              </a:rPr>
              <a:t>inventory</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{tenant_id}</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apprules</a:t>
            </a:r>
            <a:endParaRPr sz="900">
              <a:solidFill>
                <a:srgbClr val="404040"/>
              </a:solidFill>
              <a:latin typeface="Courier New"/>
              <a:ea typeface="Courier New"/>
              <a:cs typeface="Courier New"/>
              <a:sym typeface="Courier New"/>
            </a:endParaRPr>
          </a:p>
        </p:txBody>
      </p:sp>
      <p:sp>
        <p:nvSpPr>
          <p:cNvPr id="208" name="Google Shape;208;p25"/>
          <p:cNvSpPr txBox="1"/>
          <p:nvPr/>
        </p:nvSpPr>
        <p:spPr>
          <a:xfrm>
            <a:off x="457200" y="3429000"/>
            <a:ext cx="3476100" cy="3231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GET </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apm</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{tenant_id}</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packages</a:t>
            </a:r>
            <a:endParaRPr sz="900">
              <a:solidFill>
                <a:srgbClr val="404040"/>
              </a:solidFill>
              <a:latin typeface="Courier New"/>
              <a:ea typeface="Courier New"/>
              <a:cs typeface="Courier New"/>
              <a:sym typeface="Courier New"/>
            </a:endParaRPr>
          </a:p>
        </p:txBody>
      </p:sp>
      <p:sp>
        <p:nvSpPr>
          <p:cNvPr id="209" name="Google Shape;209;p25"/>
          <p:cNvSpPr txBox="1"/>
          <p:nvPr/>
        </p:nvSpPr>
        <p:spPr>
          <a:xfrm>
            <a:off x="457200" y="4149183"/>
            <a:ext cx="5609700" cy="5172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40000"/>
              </a:lnSpc>
              <a:spcBef>
                <a:spcPts val="0"/>
              </a:spcBef>
              <a:spcAft>
                <a:spcPts val="0"/>
              </a:spcAft>
              <a:buNone/>
            </a:pPr>
            <a:r>
              <a:rPr lang="en" sz="900">
                <a:solidFill>
                  <a:srgbClr val="666666"/>
                </a:solidFill>
                <a:latin typeface="Courier New"/>
                <a:ea typeface="Courier New"/>
                <a:cs typeface="Courier New"/>
                <a:sym typeface="Courier New"/>
              </a:rPr>
              <a:t>GET </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appo</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v1</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tenants</a:t>
            </a:r>
            <a:r>
              <a:rPr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{tenant_id}</a:t>
            </a:r>
            <a:r>
              <a:rPr lang="en" sz="900">
                <a:solidFill>
                  <a:srgbClr val="666666"/>
                </a:solidFill>
                <a:latin typeface="Courier New"/>
                <a:ea typeface="Courier New"/>
                <a:cs typeface="Courier New"/>
                <a:sym typeface="Courier New"/>
              </a:rPr>
              <a:t>/</a:t>
            </a:r>
            <a:r>
              <a:rPr lang="en" sz="900">
                <a:solidFill>
                  <a:srgbClr val="404040"/>
                </a:solidFill>
                <a:latin typeface="Courier New"/>
                <a:ea typeface="Courier New"/>
                <a:cs typeface="Courier New"/>
                <a:sym typeface="Courier New"/>
              </a:rPr>
              <a:t>app_instance_infos</a:t>
            </a:r>
            <a:endParaRPr sz="9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t/>
            </a:r>
            <a:endParaRPr sz="900">
              <a:solidFill>
                <a:srgbClr val="404040"/>
              </a:solidFill>
              <a:latin typeface="Courier New"/>
              <a:ea typeface="Courier New"/>
              <a:cs typeface="Courier New"/>
              <a:sym typeface="Courier New"/>
            </a:endParaRPr>
          </a:p>
        </p:txBody>
      </p:sp>
      <p:sp>
        <p:nvSpPr>
          <p:cNvPr id="210" name="Google Shape;210;p25"/>
          <p:cNvSpPr txBox="1"/>
          <p:nvPr/>
        </p:nvSpPr>
        <p:spPr>
          <a:xfrm>
            <a:off x="5352575" y="2626100"/>
            <a:ext cx="366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with role MECM_ADMIN/MECM_TENANT/MECM_GUEST allowed</a:t>
            </a:r>
            <a:endParaRPr>
              <a:solidFill>
                <a:srgbClr val="FF0000"/>
              </a:solidFill>
            </a:endParaRPr>
          </a:p>
        </p:txBody>
      </p:sp>
      <p:sp>
        <p:nvSpPr>
          <p:cNvPr id="211" name="Google Shape;211;p25"/>
          <p:cNvSpPr txBox="1"/>
          <p:nvPr/>
        </p:nvSpPr>
        <p:spPr>
          <a:xfrm>
            <a:off x="6162900" y="3353717"/>
            <a:ext cx="3132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with role MECM_ADMIN/MECM_TENANT/MECM_GUEST is allowed</a:t>
            </a:r>
            <a:endParaRPr>
              <a:solidFill>
                <a:srgbClr val="FF0000"/>
              </a:solidFill>
            </a:endParaRPr>
          </a:p>
        </p:txBody>
      </p:sp>
      <p:sp>
        <p:nvSpPr>
          <p:cNvPr id="212" name="Google Shape;212;p25"/>
          <p:cNvSpPr txBox="1"/>
          <p:nvPr/>
        </p:nvSpPr>
        <p:spPr>
          <a:xfrm>
            <a:off x="4638900" y="4115717"/>
            <a:ext cx="3132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preAuthorize request with role MECM_ADMIN/MECM_TENANT/MECM_GUEST is allowed</a:t>
            </a:r>
            <a:endParaRPr>
              <a:solidFill>
                <a:srgbClr val="FF0000"/>
              </a:solidFill>
            </a:endParaRPr>
          </a:p>
        </p:txBody>
      </p:sp>
      <p:sp>
        <p:nvSpPr>
          <p:cNvPr id="213" name="Google Shape;213;p25"/>
          <p:cNvSpPr txBox="1"/>
          <p:nvPr/>
        </p:nvSpPr>
        <p:spPr>
          <a:xfrm>
            <a:off x="838202" y="1254517"/>
            <a:ext cx="15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Get all Tenants</a:t>
            </a:r>
            <a:endParaRPr/>
          </a:p>
        </p:txBody>
      </p:sp>
      <p:sp>
        <p:nvSpPr>
          <p:cNvPr id="214" name="Google Shape;214;p25"/>
          <p:cNvSpPr txBox="1"/>
          <p:nvPr/>
        </p:nvSpPr>
        <p:spPr>
          <a:xfrm>
            <a:off x="616102" y="1635525"/>
            <a:ext cx="377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Select tenant to perform operations</a:t>
            </a:r>
            <a:endParaRPr/>
          </a:p>
        </p:txBody>
      </p:sp>
      <p:sp>
        <p:nvSpPr>
          <p:cNvPr id="215" name="Google Shape;215;p25"/>
          <p:cNvSpPr/>
          <p:nvPr/>
        </p:nvSpPr>
        <p:spPr>
          <a:xfrm>
            <a:off x="531531" y="1687550"/>
            <a:ext cx="111600" cy="390300"/>
          </a:xfrm>
          <a:prstGeom prst="curvedLeftArrow">
            <a:avLst>
              <a:gd fmla="val 25000" name="adj1"/>
              <a:gd fmla="val 39034" name="adj2"/>
              <a:gd fmla="val 25000" name="adj3"/>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cxnSp>
        <p:nvCxnSpPr>
          <p:cNvPr id="216" name="Google Shape;216;p25"/>
          <p:cNvCxnSpPr/>
          <p:nvPr/>
        </p:nvCxnSpPr>
        <p:spPr>
          <a:xfrm>
            <a:off x="531531" y="1589988"/>
            <a:ext cx="25212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MECM-FE design (TBD: yangyang)</a:t>
            </a:r>
            <a:endParaRPr/>
          </a:p>
        </p:txBody>
      </p:sp>
      <p:sp>
        <p:nvSpPr>
          <p:cNvPr id="222" name="Google Shape;22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idx="1" type="body"/>
          </p:nvPr>
        </p:nvSpPr>
        <p:spPr>
          <a:xfrm>
            <a:off x="-315575" y="525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r>
              <a:rPr b="1" lang="en" sz="4000"/>
              <a:t>THANK YOU</a:t>
            </a:r>
            <a:endParaRPr b="1" sz="4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idx="1" type="body"/>
          </p:nvPr>
        </p:nvSpPr>
        <p:spPr>
          <a:xfrm rot="-1557203">
            <a:off x="-315559" y="525165"/>
            <a:ext cx="8520710" cy="3416549"/>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Backup slides</a:t>
            </a:r>
            <a:endParaRPr b="1" sz="4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Soln -2 : Interface change to support admin operations.</a:t>
            </a:r>
            <a:endParaRPr/>
          </a:p>
        </p:txBody>
      </p:sp>
      <p:sp>
        <p:nvSpPr>
          <p:cNvPr id="238" name="Google Shape;23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Need modification in existing configurations APIs</a:t>
            </a:r>
            <a:endParaRPr/>
          </a:p>
          <a:p>
            <a:pPr indent="-342900" lvl="0" marL="457200" rtl="0" algn="l">
              <a:spcBef>
                <a:spcPts val="0"/>
              </a:spcBef>
              <a:spcAft>
                <a:spcPts val="0"/>
              </a:spcAft>
              <a:buSzPts val="1800"/>
              <a:buAutoNum type="arabicPeriod"/>
            </a:pPr>
            <a:r>
              <a:rPr lang="en"/>
              <a:t>Allow admin to configuration edge configurations </a:t>
            </a:r>
            <a:r>
              <a:rPr lang="en"/>
              <a:t>i.e, Applcm, AppruleMgr, AppStore, MecHost  at global level.</a:t>
            </a:r>
            <a:endParaRPr/>
          </a:p>
          <a:p>
            <a:pPr indent="-342900" lvl="0" marL="457200" rtl="0" algn="l">
              <a:spcBef>
                <a:spcPts val="0"/>
              </a:spcBef>
              <a:spcAft>
                <a:spcPts val="0"/>
              </a:spcAft>
              <a:buSzPts val="1800"/>
              <a:buAutoNum type="arabicPeriod"/>
            </a:pPr>
            <a:r>
              <a:rPr lang="en"/>
              <a:t>mecm-be should provide new interface to query all the tenants configurations, distribution info and deployment informations etc… when authorization role is MECM_admin in the token</a:t>
            </a:r>
            <a:endParaRPr/>
          </a:p>
          <a:p>
            <a:pPr indent="-342900" lvl="0" marL="457200" rtl="0" algn="l">
              <a:spcBef>
                <a:spcPts val="0"/>
              </a:spcBef>
              <a:spcAft>
                <a:spcPts val="0"/>
              </a:spcAft>
              <a:buSzPts val="1800"/>
              <a:buAutoNum type="arabicPeriod"/>
            </a:pPr>
            <a:r>
              <a:rPr lang="en"/>
              <a:t>Modify all query interfaces to include tenant id in the response body of all the queries.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Soln 2: Interface changes</a:t>
            </a:r>
            <a:endParaRPr/>
          </a:p>
        </p:txBody>
      </p:sp>
      <p:sp>
        <p:nvSpPr>
          <p:cNvPr id="244" name="Google Shape;244;p30"/>
          <p:cNvSpPr txBox="1"/>
          <p:nvPr>
            <p:ph idx="1" type="body"/>
          </p:nvPr>
        </p:nvSpPr>
        <p:spPr>
          <a:xfrm>
            <a:off x="83100" y="1152475"/>
            <a:ext cx="4640400" cy="3416400"/>
          </a:xfrm>
          <a:prstGeom prst="rect">
            <a:avLst/>
          </a:prstGeom>
        </p:spPr>
        <p:txBody>
          <a:bodyPr anchorCtr="0" anchor="t" bIns="91425" lIns="91425" spcFirstLastPara="1" rIns="91425" wrap="square" tIns="91425">
            <a:noAutofit/>
          </a:bodyPr>
          <a:lstStyle/>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GET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POST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capabilities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GET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capabilities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{capability_type}</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applications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k8sconfig</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k8sconfig</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{app_rule_manager_ip}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{tenant_id}</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{app_rule_manager_ip}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666666"/>
              </a:solidFill>
              <a:latin typeface="Courier New"/>
              <a:ea typeface="Courier New"/>
              <a:cs typeface="Courier New"/>
              <a:sym typeface="Courier New"/>
            </a:endParaRPr>
          </a:p>
          <a:p>
            <a:pPr indent="0" lvl="0" marL="114300" marR="114300" rtl="0" algn="l">
              <a:lnSpc>
                <a:spcPct val="130000"/>
              </a:lnSpc>
              <a:spcBef>
                <a:spcPts val="0"/>
              </a:spcBef>
              <a:spcAft>
                <a:spcPts val="0"/>
              </a:spcAft>
              <a:buClr>
                <a:schemeClr val="dk1"/>
              </a:buClr>
              <a:buSzPts val="440"/>
              <a:buFont typeface="Arial"/>
              <a:buNone/>
            </a:pPr>
            <a:r>
              <a:t/>
            </a:r>
            <a:endParaRPr sz="560">
              <a:solidFill>
                <a:srgbClr val="404040"/>
              </a:solidFill>
              <a:latin typeface="Courier New"/>
              <a:ea typeface="Courier New"/>
              <a:cs typeface="Courier New"/>
              <a:sym typeface="Courier New"/>
            </a:endParaRPr>
          </a:p>
          <a:p>
            <a:pPr indent="0" lvl="0" marL="0" rtl="0" algn="l">
              <a:lnSpc>
                <a:spcPct val="105000"/>
              </a:lnSpc>
              <a:spcBef>
                <a:spcPts val="0"/>
              </a:spcBef>
              <a:spcAft>
                <a:spcPts val="1200"/>
              </a:spcAft>
              <a:buSzPts val="440"/>
              <a:buNone/>
            </a:pPr>
            <a:r>
              <a:t/>
            </a:r>
            <a:endParaRPr sz="920"/>
          </a:p>
        </p:txBody>
      </p:sp>
      <p:sp>
        <p:nvSpPr>
          <p:cNvPr id="245" name="Google Shape;245;p30"/>
          <p:cNvSpPr txBox="1"/>
          <p:nvPr>
            <p:ph idx="1" type="body"/>
          </p:nvPr>
        </p:nvSpPr>
        <p:spPr>
          <a:xfrm>
            <a:off x="4572000" y="1128550"/>
            <a:ext cx="4640400" cy="3416400"/>
          </a:xfrm>
          <a:prstGeom prst="rect">
            <a:avLst/>
          </a:prstGeom>
        </p:spPr>
        <p:txBody>
          <a:bodyPr anchorCtr="0" anchor="t" bIns="91425" lIns="91425" spcFirstLastPara="1" rIns="91425" wrap="square" tIns="91425">
            <a:noAutofit/>
          </a:bodyPr>
          <a:lstStyle/>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GET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POST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{applcm_ip}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{appstore_ip}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PUT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capabilities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666666"/>
                </a:solidFill>
                <a:latin typeface="Courier New"/>
                <a:ea typeface="Courier New"/>
                <a:cs typeface="Courier New"/>
                <a:sym typeface="Courier New"/>
              </a:rPr>
              <a:t>GET /</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capabilities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{capability_type}</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applications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POST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k8sconfig</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{mechost_ip}</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k8sconfig</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GET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{app_rule_manager_ip}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rPr lang="en" sz="560">
                <a:solidFill>
                  <a:srgbClr val="404040"/>
                </a:solidFill>
                <a:latin typeface="Courier New"/>
                <a:ea typeface="Courier New"/>
                <a:cs typeface="Courier New"/>
                <a:sym typeface="Courier New"/>
              </a:rPr>
              <a:t>DELETE </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inventory</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v1</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apprulemanagers</a:t>
            </a:r>
            <a:r>
              <a:rPr lang="en" sz="560">
                <a:solidFill>
                  <a:srgbClr val="666666"/>
                </a:solidFill>
                <a:latin typeface="Courier New"/>
                <a:ea typeface="Courier New"/>
                <a:cs typeface="Courier New"/>
                <a:sym typeface="Courier New"/>
              </a:rPr>
              <a:t>/</a:t>
            </a:r>
            <a:r>
              <a:rPr lang="en" sz="560">
                <a:solidFill>
                  <a:srgbClr val="404040"/>
                </a:solidFill>
                <a:latin typeface="Courier New"/>
                <a:ea typeface="Courier New"/>
                <a:cs typeface="Courier New"/>
                <a:sym typeface="Courier New"/>
              </a:rPr>
              <a:t>{app_rule_manager_ip}</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666666"/>
              </a:solidFill>
              <a:latin typeface="Courier New"/>
              <a:ea typeface="Courier New"/>
              <a:cs typeface="Courier New"/>
              <a:sym typeface="Courier New"/>
            </a:endParaRPr>
          </a:p>
          <a:p>
            <a:pPr indent="0" lvl="0" marL="114300" marR="114300" rtl="0" algn="l">
              <a:lnSpc>
                <a:spcPct val="130000"/>
              </a:lnSpc>
              <a:spcBef>
                <a:spcPts val="0"/>
              </a:spcBef>
              <a:spcAft>
                <a:spcPts val="0"/>
              </a:spcAft>
              <a:buSzPts val="440"/>
              <a:buNone/>
            </a:pPr>
            <a:r>
              <a:t/>
            </a:r>
            <a:endParaRPr sz="560">
              <a:solidFill>
                <a:srgbClr val="404040"/>
              </a:solidFill>
              <a:latin typeface="Courier New"/>
              <a:ea typeface="Courier New"/>
              <a:cs typeface="Courier New"/>
              <a:sym typeface="Courier New"/>
            </a:endParaRPr>
          </a:p>
          <a:p>
            <a:pPr indent="0" lvl="0" marL="0" rtl="0" algn="l">
              <a:lnSpc>
                <a:spcPct val="105000"/>
              </a:lnSpc>
              <a:spcBef>
                <a:spcPts val="0"/>
              </a:spcBef>
              <a:spcAft>
                <a:spcPts val="1200"/>
              </a:spcAft>
              <a:buSzPts val="440"/>
              <a:buNone/>
            </a:pPr>
            <a:r>
              <a:t/>
            </a:r>
            <a:endParaRPr sz="920"/>
          </a:p>
        </p:txBody>
      </p:sp>
      <p:sp>
        <p:nvSpPr>
          <p:cNvPr id="246" name="Google Shape;246;p30"/>
          <p:cNvSpPr txBox="1"/>
          <p:nvPr/>
        </p:nvSpPr>
        <p:spPr>
          <a:xfrm>
            <a:off x="370800" y="789475"/>
            <a:ext cx="18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Existing APIs</a:t>
            </a:r>
            <a:endParaRPr/>
          </a:p>
        </p:txBody>
      </p:sp>
      <p:sp>
        <p:nvSpPr>
          <p:cNvPr id="247" name="Google Shape;247;p30"/>
          <p:cNvSpPr txBox="1"/>
          <p:nvPr/>
        </p:nvSpPr>
        <p:spPr>
          <a:xfrm>
            <a:off x="4723500" y="789475"/>
            <a:ext cx="18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Modified</a:t>
            </a:r>
            <a:r>
              <a:rPr lang="en"/>
              <a:t> APIs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1588125" y="76200"/>
            <a:ext cx="7270717" cy="4838700"/>
          </a:xfrm>
          <a:prstGeom prst="rect">
            <a:avLst/>
          </a:prstGeom>
          <a:noFill/>
          <a:ln>
            <a:noFill/>
          </a:ln>
        </p:spPr>
      </p:pic>
      <p:sp>
        <p:nvSpPr>
          <p:cNvPr id="60" name="Google Shape;60;p14"/>
          <p:cNvSpPr txBox="1"/>
          <p:nvPr/>
        </p:nvSpPr>
        <p:spPr>
          <a:xfrm>
            <a:off x="111500" y="223025"/>
            <a:ext cx="135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Openstack</a:t>
            </a:r>
            <a:endParaRPr b="1"/>
          </a:p>
        </p:txBody>
      </p:sp>
      <p:sp>
        <p:nvSpPr>
          <p:cNvPr id="61" name="Google Shape;61;p14"/>
          <p:cNvSpPr txBox="1"/>
          <p:nvPr/>
        </p:nvSpPr>
        <p:spPr>
          <a:xfrm>
            <a:off x="0" y="4757184"/>
            <a:ext cx="9144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4"/>
              </a:rPr>
              <a:t>https://docs.openstack.org/ocata/user-guide/dashboard-log-in.html</a:t>
            </a:r>
            <a:endParaRPr sz="1000"/>
          </a:p>
          <a:p>
            <a:pPr indent="0" lvl="0" marL="0" rtl="0" algn="l">
              <a:spcBef>
                <a:spcPts val="0"/>
              </a:spcBef>
              <a:spcAft>
                <a:spcPts val="0"/>
              </a:spcAft>
              <a:buNone/>
            </a:pPr>
            <a:r>
              <a:rPr lang="en" sz="1000" u="sng">
                <a:solidFill>
                  <a:schemeClr val="hlink"/>
                </a:solidFill>
                <a:hlinkClick r:id="rId5"/>
              </a:rPr>
              <a:t>https://docs.openstack.org/horizon/latest/admin/manage-instances.html</a:t>
            </a:r>
            <a:endParaRPr sz="1000"/>
          </a:p>
          <a:p>
            <a:pPr indent="0" lvl="0" marL="0" rtl="0" algn="l">
              <a:spcBef>
                <a:spcPts val="0"/>
              </a:spcBef>
              <a:spcAft>
                <a:spcPts val="0"/>
              </a:spcAft>
              <a:buNone/>
            </a:pPr>
            <a:r>
              <a:rPr lang="en" sz="1000" u="sng">
                <a:solidFill>
                  <a:schemeClr val="hlink"/>
                </a:solidFill>
                <a:hlinkClick r:id="rId6"/>
              </a:rPr>
              <a:t>https://docs.openstack.org/horizon/latest/user/launch-instances.html</a:t>
            </a:r>
            <a:endParaRPr sz="1000"/>
          </a:p>
          <a:p>
            <a:pPr indent="0" lvl="0" marL="0" rtl="0" algn="l">
              <a:spcBef>
                <a:spcPts val="0"/>
              </a:spcBef>
              <a:spcAft>
                <a:spcPts val="0"/>
              </a:spcAft>
              <a:buNone/>
            </a:pPr>
            <a:r>
              <a:rPr lang="en" sz="1000"/>
              <a:t>https://ask.openstack.org/en/question/2032/create-admin-user-within-single-tenant/#:~:text=By%20default%20the%20admin%20role,objects%20owned%20by%20ANY%20TENANT.</a:t>
            </a:r>
            <a:endParaRPr sz="1000"/>
          </a:p>
        </p:txBody>
      </p:sp>
      <p:sp>
        <p:nvSpPr>
          <p:cNvPr id="62" name="Google Shape;62;p14"/>
          <p:cNvSpPr txBox="1"/>
          <p:nvPr/>
        </p:nvSpPr>
        <p:spPr>
          <a:xfrm>
            <a:off x="35300" y="2687800"/>
            <a:ext cx="1766400" cy="18018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800"/>
              </a:spcBef>
              <a:spcAft>
                <a:spcPts val="0"/>
              </a:spcAft>
              <a:buNone/>
            </a:pPr>
            <a:r>
              <a:rPr lang="en" sz="1800">
                <a:solidFill>
                  <a:srgbClr val="2A4E68"/>
                </a:solidFill>
                <a:highlight>
                  <a:srgbClr val="FFFFFF"/>
                </a:highlight>
              </a:rPr>
              <a:t>Administrative operations</a:t>
            </a:r>
            <a:r>
              <a:rPr lang="en" sz="1800" u="sng">
                <a:solidFill>
                  <a:srgbClr val="FFFFFF"/>
                </a:solidFill>
                <a:highlight>
                  <a:srgbClr val="FFFFFF"/>
                </a:highlight>
                <a:hlinkClick r:id="rId7">
                  <a:extLst>
                    <a:ext uri="{A12FA001-AC4F-418D-AE19-62706E023703}">
                      <ahyp:hlinkClr val="tx"/>
                    </a:ext>
                  </a:extLst>
                </a:hlinkClick>
              </a:rPr>
              <a:t>¶</a:t>
            </a:r>
            <a:endParaRPr sz="1800" u="sng">
              <a:solidFill>
                <a:srgbClr val="FFFFFF"/>
              </a:solidFill>
              <a:highlight>
                <a:srgbClr val="FFFFFF"/>
              </a:highlight>
            </a:endParaRPr>
          </a:p>
          <a:p>
            <a:pPr indent="0" lvl="0" marL="0" rtl="0" algn="l">
              <a:lnSpc>
                <a:spcPct val="115000"/>
              </a:lnSpc>
              <a:spcBef>
                <a:spcPts val="800"/>
              </a:spcBef>
              <a:spcAft>
                <a:spcPts val="800"/>
              </a:spcAft>
              <a:buNone/>
            </a:pPr>
            <a:r>
              <a:rPr lang="en" sz="1050">
                <a:solidFill>
                  <a:srgbClr val="333333"/>
                </a:solidFill>
                <a:highlight>
                  <a:srgbClr val="FFFFFF"/>
                </a:highlight>
              </a:rPr>
              <a:t>The administrator can run any </a:t>
            </a:r>
            <a:r>
              <a:rPr b="1" lang="en" sz="1050">
                <a:solidFill>
                  <a:srgbClr val="333333"/>
                </a:solidFill>
                <a:highlight>
                  <a:srgbClr val="FFFFFF"/>
                </a:highlight>
              </a:rPr>
              <a:t>openstack</a:t>
            </a:r>
            <a:r>
              <a:rPr lang="en" sz="1050">
                <a:solidFill>
                  <a:srgbClr val="333333"/>
                </a:solidFill>
                <a:highlight>
                  <a:srgbClr val="FFFFFF"/>
                </a:highlight>
              </a:rPr>
              <a:t> command on behalf of projects by specifying an Identity </a:t>
            </a:r>
            <a:r>
              <a:rPr lang="en" sz="1050">
                <a:solidFill>
                  <a:srgbClr val="333333"/>
                </a:solidFill>
                <a:highlight>
                  <a:srgbClr val="FFFFFF"/>
                </a:highlight>
              </a:rPr>
              <a:t>project</a:t>
            </a:r>
            <a:endParaRPr sz="950">
              <a:solidFill>
                <a:srgbClr val="E74C3C"/>
              </a:solidFill>
              <a:highlight>
                <a:srgbClr val="F9F2F4"/>
              </a:highlight>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0" y="48768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https://docs.openstack.org/ocata/user-guide/dashboard-log-in.html</a:t>
            </a:r>
            <a:endParaRPr/>
          </a:p>
        </p:txBody>
      </p:sp>
      <p:sp>
        <p:nvSpPr>
          <p:cNvPr id="68" name="Google Shape;68;p15"/>
          <p:cNvSpPr txBox="1"/>
          <p:nvPr/>
        </p:nvSpPr>
        <p:spPr>
          <a:xfrm>
            <a:off x="126700" y="157625"/>
            <a:ext cx="8485800" cy="4002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1500"/>
              </a:spcBef>
              <a:spcAft>
                <a:spcPts val="800"/>
              </a:spcAft>
              <a:buNone/>
            </a:pPr>
            <a:r>
              <a:rPr b="1" lang="en"/>
              <a:t>Administrators(system admin, project admin, domain admin)</a:t>
            </a:r>
            <a:endParaRPr b="1" sz="2250">
              <a:solidFill>
                <a:srgbClr val="2A4E68"/>
              </a:solidFill>
              <a:highlight>
                <a:srgbClr val="FFFFFF"/>
              </a:highlight>
              <a:latin typeface="Roboto"/>
              <a:ea typeface="Roboto"/>
              <a:cs typeface="Roboto"/>
              <a:sym typeface="Roboto"/>
            </a:endParaRPr>
          </a:p>
        </p:txBody>
      </p:sp>
      <p:sp>
        <p:nvSpPr>
          <p:cNvPr id="69" name="Google Shape;69;p15"/>
          <p:cNvSpPr txBox="1"/>
          <p:nvPr/>
        </p:nvSpPr>
        <p:spPr>
          <a:xfrm>
            <a:off x="228600" y="609600"/>
            <a:ext cx="8754600" cy="492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50">
                <a:solidFill>
                  <a:srgbClr val="333333"/>
                </a:solidFill>
                <a:highlight>
                  <a:srgbClr val="FFFFFF"/>
                </a:highlight>
                <a:latin typeface="Roboto"/>
                <a:ea typeface="Roboto"/>
                <a:cs typeface="Roboto"/>
                <a:sym typeface="Roboto"/>
              </a:rPr>
              <a:t>U</a:t>
            </a:r>
            <a:r>
              <a:rPr lang="en" sz="1250">
                <a:solidFill>
                  <a:srgbClr val="333333"/>
                </a:solidFill>
                <a:highlight>
                  <a:srgbClr val="FFFFFF"/>
                </a:highlight>
                <a:latin typeface="Roboto"/>
                <a:ea typeface="Roboto"/>
                <a:cs typeface="Roboto"/>
                <a:sym typeface="Roboto"/>
              </a:rPr>
              <a:t>sers with </a:t>
            </a:r>
            <a:r>
              <a:rPr b="1" lang="en" sz="1250">
                <a:solidFill>
                  <a:schemeClr val="dk1"/>
                </a:solidFill>
                <a:highlight>
                  <a:srgbClr val="FFFFFF"/>
                </a:highlight>
                <a:latin typeface="Courier New"/>
                <a:ea typeface="Courier New"/>
                <a:cs typeface="Courier New"/>
                <a:sym typeface="Courier New"/>
              </a:rPr>
              <a:t>admin</a:t>
            </a:r>
            <a:r>
              <a:rPr lang="en" sz="1250">
                <a:solidFill>
                  <a:srgbClr val="333333"/>
                </a:solidFill>
                <a:highlight>
                  <a:srgbClr val="FFFFFF"/>
                </a:highlight>
                <a:latin typeface="Roboto"/>
                <a:ea typeface="Roboto"/>
                <a:cs typeface="Roboto"/>
                <a:sym typeface="Roboto"/>
              </a:rPr>
              <a:t> on the </a:t>
            </a:r>
            <a:r>
              <a:rPr b="1" lang="en" sz="1250">
                <a:solidFill>
                  <a:srgbClr val="333333"/>
                </a:solidFill>
                <a:highlight>
                  <a:srgbClr val="FFFFFF"/>
                </a:highlight>
                <a:latin typeface="Roboto"/>
                <a:ea typeface="Roboto"/>
                <a:cs typeface="Roboto"/>
                <a:sym typeface="Roboto"/>
              </a:rPr>
              <a:t>system</a:t>
            </a:r>
            <a:r>
              <a:rPr lang="en" sz="1250">
                <a:solidFill>
                  <a:srgbClr val="333333"/>
                </a:solidFill>
                <a:highlight>
                  <a:srgbClr val="FFFFFF"/>
                </a:highlight>
                <a:latin typeface="Roboto"/>
                <a:ea typeface="Roboto"/>
                <a:cs typeface="Roboto"/>
                <a:sym typeface="Roboto"/>
              </a:rPr>
              <a:t> should be able to manage every aspect of the deployment.</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lang="en" sz="1250">
                <a:solidFill>
                  <a:srgbClr val="333333"/>
                </a:solidFill>
                <a:highlight>
                  <a:srgbClr val="FFFFFF"/>
                </a:highlight>
                <a:latin typeface="Roboto"/>
                <a:ea typeface="Roboto"/>
                <a:cs typeface="Roboto"/>
                <a:sym typeface="Roboto"/>
              </a:rPr>
              <a:t>Users with </a:t>
            </a:r>
            <a:r>
              <a:rPr b="1" lang="en" sz="1250">
                <a:solidFill>
                  <a:schemeClr val="dk1"/>
                </a:solidFill>
                <a:highlight>
                  <a:srgbClr val="FFFFFF"/>
                </a:highlight>
                <a:latin typeface="Courier New"/>
                <a:ea typeface="Courier New"/>
                <a:cs typeface="Courier New"/>
                <a:sym typeface="Courier New"/>
              </a:rPr>
              <a:t>admin</a:t>
            </a:r>
            <a:r>
              <a:rPr lang="en" sz="1250">
                <a:solidFill>
                  <a:srgbClr val="333333"/>
                </a:solidFill>
                <a:highlight>
                  <a:srgbClr val="FFFFFF"/>
                </a:highlight>
                <a:latin typeface="Roboto"/>
                <a:ea typeface="Roboto"/>
                <a:cs typeface="Roboto"/>
                <a:sym typeface="Roboto"/>
              </a:rPr>
              <a:t> on a </a:t>
            </a:r>
            <a:r>
              <a:rPr b="1" lang="en" sz="1250">
                <a:solidFill>
                  <a:srgbClr val="333333"/>
                </a:solidFill>
                <a:highlight>
                  <a:srgbClr val="FFFFFF"/>
                </a:highlight>
                <a:latin typeface="Roboto"/>
                <a:ea typeface="Roboto"/>
                <a:cs typeface="Roboto"/>
                <a:sym typeface="Roboto"/>
              </a:rPr>
              <a:t>project</a:t>
            </a:r>
            <a:r>
              <a:rPr lang="en" sz="1250">
                <a:solidFill>
                  <a:srgbClr val="333333"/>
                </a:solidFill>
                <a:highlight>
                  <a:srgbClr val="FFFFFF"/>
                </a:highlight>
                <a:latin typeface="Roboto"/>
                <a:ea typeface="Roboto"/>
                <a:cs typeface="Roboto"/>
                <a:sym typeface="Roboto"/>
              </a:rPr>
              <a:t> shouldn’t be able to manage things outside the project because it would violate the tenancy of their role assignment</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i="1" lang="en" sz="1250">
                <a:solidFill>
                  <a:srgbClr val="333333"/>
                </a:solidFill>
                <a:highlight>
                  <a:srgbClr val="FFFFFF"/>
                </a:highlight>
                <a:latin typeface="Roboto"/>
                <a:ea typeface="Roboto"/>
                <a:cs typeface="Roboto"/>
                <a:sym typeface="Roboto"/>
              </a:rPr>
              <a:t>System administrators</a:t>
            </a:r>
            <a:r>
              <a:rPr lang="en" sz="1250">
                <a:solidFill>
                  <a:srgbClr val="333333"/>
                </a:solidFill>
                <a:highlight>
                  <a:srgbClr val="FFFFFF"/>
                </a:highlight>
                <a:latin typeface="Roboto"/>
                <a:ea typeface="Roboto"/>
                <a:cs typeface="Roboto"/>
                <a:sym typeface="Roboto"/>
              </a:rPr>
              <a:t> are allowed to manage every resource</a:t>
            </a:r>
            <a:endParaRPr sz="125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50">
              <a:solidFill>
                <a:srgbClr val="33333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 sz="1250">
                <a:solidFill>
                  <a:srgbClr val="333333"/>
                </a:solidFill>
                <a:highlight>
                  <a:srgbClr val="FFFFFF"/>
                </a:highlight>
                <a:latin typeface="Roboto"/>
                <a:ea typeface="Roboto"/>
                <a:cs typeface="Roboto"/>
                <a:sym typeface="Roboto"/>
              </a:rPr>
              <a:t>System administrators are typically operators and cloud administrators. They can control resources that ultimately affect the behavior of the deployment. For example, they can add or remove services and endpoints in the catalog, create new domains, add federated mappings, and clean up stale resources, like a user’s application credentials or trusts.</a:t>
            </a:r>
            <a:endParaRPr sz="1250">
              <a:solidFill>
                <a:srgbClr val="333333"/>
              </a:solidFill>
              <a:highlight>
                <a:srgbClr val="FFFFFF"/>
              </a:highlight>
              <a:latin typeface="Roboto"/>
              <a:ea typeface="Roboto"/>
              <a:cs typeface="Roboto"/>
              <a:sym typeface="Roboto"/>
            </a:endParaRPr>
          </a:p>
          <a:p>
            <a:pPr indent="0" lvl="0" marL="0" rtl="0" algn="l">
              <a:lnSpc>
                <a:spcPct val="110000"/>
              </a:lnSpc>
              <a:spcBef>
                <a:spcPts val="1500"/>
              </a:spcBef>
              <a:spcAft>
                <a:spcPts val="0"/>
              </a:spcAft>
              <a:buNone/>
            </a:pPr>
            <a:r>
              <a:rPr b="1" lang="en"/>
              <a:t>Domain Administrators:</a:t>
            </a:r>
            <a:endParaRPr b="1"/>
          </a:p>
          <a:p>
            <a:pPr indent="0" lvl="0" marL="0" marR="0" rtl="0" algn="l">
              <a:lnSpc>
                <a:spcPct val="115000"/>
              </a:lnSpc>
              <a:spcBef>
                <a:spcPts val="800"/>
              </a:spcBef>
              <a:spcAft>
                <a:spcPts val="0"/>
              </a:spcAft>
              <a:buNone/>
            </a:pPr>
            <a:r>
              <a:rPr lang="en" sz="1250">
                <a:solidFill>
                  <a:srgbClr val="333333"/>
                </a:solidFill>
                <a:highlight>
                  <a:srgbClr val="FFFFFF"/>
                </a:highlight>
                <a:latin typeface="Roboto"/>
                <a:ea typeface="Roboto"/>
                <a:cs typeface="Roboto"/>
                <a:sym typeface="Roboto"/>
              </a:rPr>
              <a:t>Domain administrators can manage most aspects of the domain or its contents. These users can create new projects and users within their domain. They can inspect the role assignments users have on projects within their domain.</a:t>
            </a:r>
            <a:endParaRPr sz="1250">
              <a:solidFill>
                <a:srgbClr val="333333"/>
              </a:solidFill>
              <a:highlight>
                <a:srgbClr val="FFFFFF"/>
              </a:highlight>
              <a:latin typeface="Roboto"/>
              <a:ea typeface="Roboto"/>
              <a:cs typeface="Roboto"/>
              <a:sym typeface="Roboto"/>
            </a:endParaRPr>
          </a:p>
          <a:p>
            <a:pPr indent="0" lvl="0" marL="0" marR="0" rtl="0" algn="l">
              <a:lnSpc>
                <a:spcPct val="115000"/>
              </a:lnSpc>
              <a:spcBef>
                <a:spcPts val="800"/>
              </a:spcBef>
              <a:spcAft>
                <a:spcPts val="0"/>
              </a:spcAft>
              <a:buNone/>
            </a:pPr>
            <a:r>
              <a:rPr lang="en" sz="1250">
                <a:solidFill>
                  <a:srgbClr val="333333"/>
                </a:solidFill>
                <a:highlight>
                  <a:srgbClr val="FFFFFF"/>
                </a:highlight>
                <a:latin typeface="Roboto"/>
                <a:ea typeface="Roboto"/>
                <a:cs typeface="Roboto"/>
                <a:sym typeface="Roboto"/>
              </a:rPr>
              <a:t>Domain administrators aren’t allowed to access system-specific resources or resources outside their domain. Users that need control over project, group, and user creation are a great fit for domain administrators</a:t>
            </a:r>
            <a:r>
              <a:rPr lang="en" sz="1050">
                <a:solidFill>
                  <a:srgbClr val="333333"/>
                </a:solidFill>
                <a:highlight>
                  <a:srgbClr val="FFFFFF"/>
                </a:highlight>
                <a:latin typeface="Roboto"/>
                <a:ea typeface="Roboto"/>
                <a:cs typeface="Roboto"/>
                <a:sym typeface="Roboto"/>
              </a:rPr>
              <a:t>.</a:t>
            </a:r>
            <a:endParaRPr sz="1050">
              <a:solidFill>
                <a:srgbClr val="333333"/>
              </a:solidFill>
              <a:highlight>
                <a:srgbClr val="FFFFFF"/>
              </a:highlight>
              <a:latin typeface="Roboto"/>
              <a:ea typeface="Roboto"/>
              <a:cs typeface="Roboto"/>
              <a:sym typeface="Roboto"/>
            </a:endParaRPr>
          </a:p>
          <a:p>
            <a:pPr indent="0" lvl="0" marL="0" rtl="0" algn="l">
              <a:lnSpc>
                <a:spcPct val="110000"/>
              </a:lnSpc>
              <a:spcBef>
                <a:spcPts val="1500"/>
              </a:spcBef>
              <a:spcAft>
                <a:spcPts val="0"/>
              </a:spcAft>
              <a:buNone/>
            </a:pPr>
            <a:r>
              <a:t/>
            </a:r>
            <a:endParaRPr b="1"/>
          </a:p>
          <a:p>
            <a:pPr indent="0" lvl="0" marL="0" rtl="0" algn="l">
              <a:lnSpc>
                <a:spcPct val="115000"/>
              </a:lnSpc>
              <a:spcBef>
                <a:spcPts val="800"/>
              </a:spcBef>
              <a:spcAft>
                <a:spcPts val="0"/>
              </a:spcAft>
              <a:buClr>
                <a:schemeClr val="dk1"/>
              </a:buClr>
              <a:buSzPts val="1100"/>
              <a:buFont typeface="Arial"/>
              <a:buNone/>
            </a:pPr>
            <a:r>
              <a:t/>
            </a:r>
            <a:endParaRPr sz="1250">
              <a:solidFill>
                <a:srgbClr val="333333"/>
              </a:solidFill>
              <a:highlight>
                <a:srgbClr val="FFFFFF"/>
              </a:highlight>
              <a:latin typeface="Roboto"/>
              <a:ea typeface="Roboto"/>
              <a:cs typeface="Roboto"/>
              <a:sym typeface="Roboto"/>
            </a:endParaRPr>
          </a:p>
          <a:p>
            <a:pPr indent="0" lvl="0" marL="0" rtl="0" algn="l">
              <a:lnSpc>
                <a:spcPct val="115000"/>
              </a:lnSpc>
              <a:spcBef>
                <a:spcPts val="8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050">
              <a:solidFill>
                <a:srgbClr val="333333"/>
              </a:solidFill>
              <a:highlight>
                <a:srgbClr val="FFFFFF"/>
              </a:highlight>
              <a:latin typeface="Roboto"/>
              <a:ea typeface="Roboto"/>
              <a:cs typeface="Roboto"/>
              <a:sym typeface="Roboto"/>
            </a:endParaRPr>
          </a:p>
        </p:txBody>
      </p:sp>
      <p:pic>
        <p:nvPicPr>
          <p:cNvPr id="70" name="Google Shape;70;p15"/>
          <p:cNvPicPr preferRelativeResize="0"/>
          <p:nvPr/>
        </p:nvPicPr>
        <p:blipFill>
          <a:blip r:embed="rId3">
            <a:alphaModFix/>
          </a:blip>
          <a:stretch>
            <a:fillRect/>
          </a:stretch>
        </p:blipFill>
        <p:spPr>
          <a:xfrm>
            <a:off x="5203299" y="4190405"/>
            <a:ext cx="3892851" cy="953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304800" y="304800"/>
            <a:ext cx="8492752" cy="4838699"/>
          </a:xfrm>
          <a:prstGeom prst="rect">
            <a:avLst/>
          </a:prstGeom>
          <a:noFill/>
          <a:ln>
            <a:noFill/>
          </a:ln>
        </p:spPr>
      </p:pic>
      <p:sp>
        <p:nvSpPr>
          <p:cNvPr id="76" name="Google Shape;76;p16"/>
          <p:cNvSpPr txBox="1"/>
          <p:nvPr/>
        </p:nvSpPr>
        <p:spPr>
          <a:xfrm>
            <a:off x="111500" y="-81775"/>
            <a:ext cx="135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Rancher</a:t>
            </a:r>
            <a:endParaRPr b="1"/>
          </a:p>
        </p:txBody>
      </p:sp>
      <p:sp>
        <p:nvSpPr>
          <p:cNvPr id="77" name="Google Shape;77;p16"/>
          <p:cNvSpPr txBox="1"/>
          <p:nvPr/>
        </p:nvSpPr>
        <p:spPr>
          <a:xfrm>
            <a:off x="3187550" y="2416250"/>
            <a:ext cx="6148200" cy="2096400"/>
          </a:xfrm>
          <a:prstGeom prst="rect">
            <a:avLst/>
          </a:prstGeom>
          <a:noFill/>
          <a:ln>
            <a:noFill/>
          </a:ln>
        </p:spPr>
        <p:txBody>
          <a:bodyPr anchorCtr="0" anchor="t" bIns="91425" lIns="91425" spcFirstLastPara="1" rIns="91425" wrap="square" tIns="91425">
            <a:spAutoFit/>
          </a:bodyPr>
          <a:lstStyle/>
          <a:p>
            <a:pPr indent="-301625" lvl="0" marL="673100" rtl="0" algn="l">
              <a:lnSpc>
                <a:spcPct val="140000"/>
              </a:lnSpc>
              <a:spcBef>
                <a:spcPts val="0"/>
              </a:spcBef>
              <a:spcAft>
                <a:spcPts val="0"/>
              </a:spcAft>
              <a:buClr>
                <a:srgbClr val="3D3D3D"/>
              </a:buClr>
              <a:buSzPts val="1150"/>
              <a:buFont typeface="Roboto"/>
              <a:buChar char="●"/>
            </a:pPr>
            <a:r>
              <a:rPr b="1" lang="en" sz="1150">
                <a:solidFill>
                  <a:srgbClr val="3D3D3D"/>
                </a:solidFill>
                <a:highlight>
                  <a:srgbClr val="F2F5F5"/>
                </a:highlight>
                <a:latin typeface="Roboto"/>
                <a:ea typeface="Roboto"/>
                <a:cs typeface="Roboto"/>
                <a:sym typeface="Roboto"/>
              </a:rPr>
              <a:t>Administrator:</a:t>
            </a:r>
            <a:r>
              <a:rPr lang="en" sz="1150">
                <a:solidFill>
                  <a:srgbClr val="3D3D3D"/>
                </a:solidFill>
                <a:highlight>
                  <a:srgbClr val="F2F5F5"/>
                </a:highlight>
                <a:latin typeface="Roboto"/>
                <a:ea typeface="Roboto"/>
                <a:cs typeface="Roboto"/>
                <a:sym typeface="Roboto"/>
              </a:rPr>
              <a:t> These users have full control over the entire Rancher system and all clusters within it.</a:t>
            </a:r>
            <a:endParaRPr sz="1150">
              <a:solidFill>
                <a:srgbClr val="3D3D3D"/>
              </a:solidFill>
              <a:highlight>
                <a:srgbClr val="F2F5F5"/>
              </a:highlight>
              <a:latin typeface="Roboto"/>
              <a:ea typeface="Roboto"/>
              <a:cs typeface="Roboto"/>
              <a:sym typeface="Roboto"/>
            </a:endParaRPr>
          </a:p>
          <a:p>
            <a:pPr indent="-301625" lvl="0" marL="673100" rtl="0" algn="l">
              <a:lnSpc>
                <a:spcPct val="140000"/>
              </a:lnSpc>
              <a:spcBef>
                <a:spcPts val="0"/>
              </a:spcBef>
              <a:spcAft>
                <a:spcPts val="0"/>
              </a:spcAft>
              <a:buClr>
                <a:srgbClr val="3D3D3D"/>
              </a:buClr>
              <a:buSzPts val="1150"/>
              <a:buFont typeface="Roboto"/>
              <a:buChar char="●"/>
            </a:pPr>
            <a:r>
              <a:rPr b="1" lang="en" sz="1150">
                <a:solidFill>
                  <a:srgbClr val="3D3D3D"/>
                </a:solidFill>
                <a:highlight>
                  <a:srgbClr val="F2F5F5"/>
                </a:highlight>
                <a:latin typeface="Roboto"/>
                <a:ea typeface="Roboto"/>
                <a:cs typeface="Roboto"/>
                <a:sym typeface="Roboto"/>
              </a:rPr>
              <a:t>Restricted-admin</a:t>
            </a:r>
            <a:r>
              <a:rPr b="1" lang="en" sz="1150">
                <a:solidFill>
                  <a:srgbClr val="0075A8"/>
                </a:solidFill>
                <a:highlight>
                  <a:srgbClr val="F2F5F5"/>
                </a:highlight>
                <a:latin typeface="Courier New"/>
                <a:ea typeface="Courier New"/>
                <a:cs typeface="Courier New"/>
                <a:sym typeface="Courier New"/>
              </a:rPr>
              <a:t>:</a:t>
            </a:r>
            <a:r>
              <a:rPr lang="en" sz="1150">
                <a:solidFill>
                  <a:srgbClr val="3D3D3D"/>
                </a:solidFill>
                <a:highlight>
                  <a:srgbClr val="F2F5F5"/>
                </a:highlight>
                <a:latin typeface="Roboto"/>
                <a:ea typeface="Roboto"/>
                <a:cs typeface="Roboto"/>
                <a:sym typeface="Roboto"/>
              </a:rPr>
              <a:t> role was created in Rancher v2.5 in order to prevent privilege escalation from the local Rancher server Kubernetes cluster. This role has full administrator access to all downstream clusters managed by Rancher, but it does not have permission to alter the local Kubernetes cluster.</a:t>
            </a:r>
            <a:endParaRPr sz="1150">
              <a:solidFill>
                <a:srgbClr val="3D3D3D"/>
              </a:solidFill>
              <a:highlight>
                <a:srgbClr val="F2F5F5"/>
              </a:highlight>
              <a:latin typeface="Roboto"/>
              <a:ea typeface="Roboto"/>
              <a:cs typeface="Roboto"/>
              <a:sym typeface="Roboto"/>
            </a:endParaRPr>
          </a:p>
          <a:p>
            <a:pPr indent="-301625" lvl="0" marL="673100" rtl="0" algn="l">
              <a:lnSpc>
                <a:spcPct val="140000"/>
              </a:lnSpc>
              <a:spcBef>
                <a:spcPts val="0"/>
              </a:spcBef>
              <a:spcAft>
                <a:spcPts val="0"/>
              </a:spcAft>
              <a:buClr>
                <a:srgbClr val="3D3D3D"/>
              </a:buClr>
              <a:buSzPts val="1150"/>
              <a:buFont typeface="Roboto"/>
              <a:buChar char="●"/>
            </a:pPr>
            <a:r>
              <a:rPr b="1" lang="en" sz="1150">
                <a:solidFill>
                  <a:srgbClr val="3D3D3D"/>
                </a:solidFill>
                <a:highlight>
                  <a:srgbClr val="F2F5F5"/>
                </a:highlight>
                <a:latin typeface="Roboto"/>
                <a:ea typeface="Roboto"/>
                <a:cs typeface="Roboto"/>
                <a:sym typeface="Roboto"/>
              </a:rPr>
              <a:t>Standard User:</a:t>
            </a:r>
            <a:r>
              <a:rPr lang="en" sz="1150">
                <a:solidFill>
                  <a:srgbClr val="3D3D3D"/>
                </a:solidFill>
                <a:highlight>
                  <a:srgbClr val="F2F5F5"/>
                </a:highlight>
                <a:latin typeface="Roboto"/>
                <a:ea typeface="Roboto"/>
                <a:cs typeface="Roboto"/>
                <a:sym typeface="Roboto"/>
              </a:rPr>
              <a:t> These users can create new clusters and use them.</a:t>
            </a:r>
            <a:endParaRPr sz="1150">
              <a:solidFill>
                <a:srgbClr val="3D3D3D"/>
              </a:solidFill>
              <a:highlight>
                <a:srgbClr val="F2F5F5"/>
              </a:highlight>
              <a:latin typeface="Roboto"/>
              <a:ea typeface="Roboto"/>
              <a:cs typeface="Roboto"/>
              <a:sym typeface="Roboto"/>
            </a:endParaRPr>
          </a:p>
          <a:p>
            <a:pPr indent="-301625" lvl="0" marL="673100" rtl="0" algn="l">
              <a:lnSpc>
                <a:spcPct val="140000"/>
              </a:lnSpc>
              <a:spcBef>
                <a:spcPts val="0"/>
              </a:spcBef>
              <a:spcAft>
                <a:spcPts val="0"/>
              </a:spcAft>
              <a:buClr>
                <a:srgbClr val="3D3D3D"/>
              </a:buClr>
              <a:buSzPts val="1150"/>
              <a:buFont typeface="Roboto"/>
              <a:buChar char="●"/>
            </a:pPr>
            <a:r>
              <a:rPr b="1" lang="en" sz="1150">
                <a:solidFill>
                  <a:srgbClr val="3D3D3D"/>
                </a:solidFill>
                <a:highlight>
                  <a:srgbClr val="F2F5F5"/>
                </a:highlight>
                <a:latin typeface="Roboto"/>
                <a:ea typeface="Roboto"/>
                <a:cs typeface="Roboto"/>
                <a:sym typeface="Roboto"/>
              </a:rPr>
              <a:t>User-Base:</a:t>
            </a:r>
            <a:r>
              <a:rPr lang="en" sz="1150">
                <a:solidFill>
                  <a:srgbClr val="3D3D3D"/>
                </a:solidFill>
                <a:highlight>
                  <a:srgbClr val="F2F5F5"/>
                </a:highlight>
                <a:latin typeface="Roboto"/>
                <a:ea typeface="Roboto"/>
                <a:cs typeface="Roboto"/>
                <a:sym typeface="Roboto"/>
              </a:rPr>
              <a:t> User-Base users have login-access only.</a:t>
            </a:r>
            <a:endParaRPr sz="1150">
              <a:solidFill>
                <a:srgbClr val="3D3D3D"/>
              </a:solidFill>
              <a:highlight>
                <a:srgbClr val="F2F5F5"/>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nvSpPr>
        <p:spPr>
          <a:xfrm>
            <a:off x="228600" y="4841488"/>
            <a:ext cx="775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https://www.youtube.com/watch?v=-ZhiaF6BD5o</a:t>
            </a:r>
            <a:endParaRPr/>
          </a:p>
        </p:txBody>
      </p:sp>
      <p:pic>
        <p:nvPicPr>
          <p:cNvPr id="83" name="Google Shape;83;p17"/>
          <p:cNvPicPr preferRelativeResize="0"/>
          <p:nvPr/>
        </p:nvPicPr>
        <p:blipFill>
          <a:blip r:embed="rId3">
            <a:alphaModFix/>
          </a:blip>
          <a:stretch>
            <a:fillRect/>
          </a:stretch>
        </p:blipFill>
        <p:spPr>
          <a:xfrm>
            <a:off x="152400" y="535175"/>
            <a:ext cx="8839201" cy="36720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8"/>
          <p:cNvPicPr preferRelativeResize="0"/>
          <p:nvPr/>
        </p:nvPicPr>
        <p:blipFill>
          <a:blip r:embed="rId3">
            <a:alphaModFix/>
          </a:blip>
          <a:stretch>
            <a:fillRect/>
          </a:stretch>
        </p:blipFill>
        <p:spPr>
          <a:xfrm>
            <a:off x="633974" y="71750"/>
            <a:ext cx="7368124" cy="4545975"/>
          </a:xfrm>
          <a:prstGeom prst="rect">
            <a:avLst/>
          </a:prstGeom>
          <a:noFill/>
          <a:ln>
            <a:noFill/>
          </a:ln>
        </p:spPr>
      </p:pic>
      <p:sp>
        <p:nvSpPr>
          <p:cNvPr id="89" name="Google Shape;89;p18"/>
          <p:cNvSpPr txBox="1"/>
          <p:nvPr/>
        </p:nvSpPr>
        <p:spPr>
          <a:xfrm>
            <a:off x="101100" y="4688975"/>
            <a:ext cx="9042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https://rancher.com/docs/rancher/v2.x/en/cluster-admin/cluster-access/cluster-members/?query=project</a:t>
            </a:r>
            <a:endParaRPr/>
          </a:p>
          <a:p>
            <a:pPr indent="0" lvl="0" marL="0" rtl="0" algn="l">
              <a:spcBef>
                <a:spcPts val="0"/>
              </a:spcBef>
              <a:spcAft>
                <a:spcPts val="0"/>
              </a:spcAft>
              <a:buNone/>
            </a:pPr>
            <a:r>
              <a:rPr lang="en" u="sng">
                <a:solidFill>
                  <a:schemeClr val="hlink"/>
                </a:solidFill>
                <a:hlinkClick r:id="rId5"/>
              </a:rPr>
              <a:t>https://rancher.com/docs/rancher/v2.x/en/deploy-across-clusters/multi-cluster-apps/</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MECM </a:t>
            </a:r>
            <a:r>
              <a:rPr lang="en"/>
              <a:t>Administrator</a:t>
            </a:r>
            <a:r>
              <a:rPr lang="en"/>
              <a:t> user role support - soln 1</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
              <a:t>Allow Admin to have full access rights on tenants resources.</a:t>
            </a:r>
            <a:endParaRPr/>
          </a:p>
          <a:p>
            <a:pPr indent="-334327" lvl="0" marL="457200" rtl="0" algn="l">
              <a:spcBef>
                <a:spcPts val="0"/>
              </a:spcBef>
              <a:spcAft>
                <a:spcPts val="0"/>
              </a:spcAft>
              <a:buSzPct val="100000"/>
              <a:buChar char="➢"/>
            </a:pPr>
            <a:r>
              <a:rPr lang="en"/>
              <a:t>Allow </a:t>
            </a:r>
            <a:r>
              <a:rPr lang="en"/>
              <a:t>Admin to query all the tenants details (query user-mgmt for all tenants info).</a:t>
            </a:r>
            <a:endParaRPr/>
          </a:p>
          <a:p>
            <a:pPr indent="-334327" lvl="0" marL="457200" rtl="0" algn="l">
              <a:spcBef>
                <a:spcPts val="0"/>
              </a:spcBef>
              <a:spcAft>
                <a:spcPts val="0"/>
              </a:spcAft>
              <a:buSzPct val="100000"/>
              <a:buChar char="➢"/>
            </a:pPr>
            <a:r>
              <a:rPr lang="en"/>
              <a:t>Allow Admin to perform app/update/delete action(config/lcm) on selected tenant.</a:t>
            </a:r>
            <a:endParaRPr/>
          </a:p>
          <a:p>
            <a:pPr indent="-334327" lvl="0" marL="457200" rtl="0" algn="l">
              <a:spcBef>
                <a:spcPts val="0"/>
              </a:spcBef>
              <a:spcAft>
                <a:spcPts val="0"/>
              </a:spcAft>
              <a:buSzPct val="100000"/>
              <a:buChar char="➢"/>
            </a:pPr>
            <a:r>
              <a:rPr lang="en"/>
              <a:t>Allow admin to view configurations, distribution and deployment info of all tenants.</a:t>
            </a:r>
            <a:endParaRPr/>
          </a:p>
          <a:p>
            <a:pPr indent="-334327" lvl="0" marL="457200" rtl="0" algn="l">
              <a:spcBef>
                <a:spcPts val="0"/>
              </a:spcBef>
              <a:spcAft>
                <a:spcPts val="0"/>
              </a:spcAft>
              <a:buSzPct val="100000"/>
              <a:buChar char="➢"/>
            </a:pPr>
            <a:r>
              <a:rPr lang="en"/>
              <a:t>Allow admin to</a:t>
            </a:r>
            <a:r>
              <a:rPr b="1" lang="en"/>
              <a:t> add</a:t>
            </a:r>
            <a:r>
              <a:rPr lang="en"/>
              <a:t>/update/delete edge configuration i.e, Applcm, AppruleMgr, AppStore, MecHost for a particular tenant.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Note: Allow only admin to create edge configurations(applcm, apprule, mechost, appstore).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 change to support admin operations.</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AutoNum type="arabicPeriod"/>
            </a:pPr>
            <a:r>
              <a:rPr lang="en"/>
              <a:t>No change in any of the existing APIs in mecm-be</a:t>
            </a:r>
            <a:endParaRPr/>
          </a:p>
          <a:p>
            <a:pPr indent="-325755" lvl="0" marL="457200" rtl="0" algn="l">
              <a:spcBef>
                <a:spcPts val="0"/>
              </a:spcBef>
              <a:spcAft>
                <a:spcPts val="0"/>
              </a:spcAft>
              <a:buSzPct val="100000"/>
              <a:buAutoNum type="arabicPeriod"/>
            </a:pPr>
            <a:r>
              <a:rPr lang="en"/>
              <a:t>Allow admin to add/update/delete edge configuration i.e, Applcm, AppruleMgr, AppStore, MecHost for a particular selected tenant by authorizing tenant with role as MECM_admin in the token.</a:t>
            </a:r>
            <a:endParaRPr/>
          </a:p>
          <a:p>
            <a:pPr indent="-325755" lvl="0" marL="457200" rtl="0" algn="l">
              <a:spcBef>
                <a:spcPts val="0"/>
              </a:spcBef>
              <a:spcAft>
                <a:spcPts val="0"/>
              </a:spcAft>
              <a:buSzPct val="100000"/>
              <a:buAutoNum type="arabicPeriod"/>
            </a:pPr>
            <a:r>
              <a:rPr lang="en"/>
              <a:t>mecm-fe has to form mecm-be URL’s with the admin selected tenant ID for any actions </a:t>
            </a:r>
            <a:r>
              <a:rPr lang="en"/>
              <a:t>(edge config i.e, Applcm, AppruleMge, AppStore, MecHost, application lcm operations and app rule configurations)</a:t>
            </a:r>
            <a:r>
              <a:rPr lang="en"/>
              <a:t>.</a:t>
            </a:r>
            <a:endParaRPr/>
          </a:p>
          <a:p>
            <a:pPr indent="-325755" lvl="0" marL="457200" rtl="0" algn="l">
              <a:spcBef>
                <a:spcPts val="0"/>
              </a:spcBef>
              <a:spcAft>
                <a:spcPts val="0"/>
              </a:spcAft>
              <a:buSzPct val="100000"/>
              <a:buAutoNum type="arabicPeriod"/>
            </a:pPr>
            <a:r>
              <a:rPr lang="en"/>
              <a:t>mecm-be should provide new interface to query all the tenants configurations, distribution info and deployment informations etc… when authorization role is MECM_admin in the token</a:t>
            </a:r>
            <a:endParaRPr/>
          </a:p>
          <a:p>
            <a:pPr indent="-325755" lvl="0" marL="457200" rtl="0" algn="l">
              <a:spcBef>
                <a:spcPts val="0"/>
              </a:spcBef>
              <a:spcAft>
                <a:spcPts val="0"/>
              </a:spcAft>
              <a:buSzPct val="100000"/>
              <a:buAutoNum type="arabicPeriod"/>
            </a:pPr>
            <a:r>
              <a:rPr lang="en"/>
              <a:t>Modify all query interfaces to include tenant id in the response body of all the queries.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MECM Administrator user support - Soln 2</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Allow Admin to have full access rights on tenants resources.</a:t>
            </a:r>
            <a:endParaRPr/>
          </a:p>
          <a:p>
            <a:pPr indent="-342900" lvl="0" marL="457200" rtl="0" algn="l">
              <a:spcBef>
                <a:spcPts val="0"/>
              </a:spcBef>
              <a:spcAft>
                <a:spcPts val="0"/>
              </a:spcAft>
              <a:buSzPts val="1800"/>
              <a:buChar char="➢"/>
            </a:pPr>
            <a:r>
              <a:rPr lang="en"/>
              <a:t>Allow admin to view configurations, distribution and deployment info of all tenants.</a:t>
            </a:r>
            <a:endParaRPr/>
          </a:p>
          <a:p>
            <a:pPr indent="-342900" lvl="0" marL="457200" rtl="0" algn="l">
              <a:spcBef>
                <a:spcPts val="0"/>
              </a:spcBef>
              <a:spcAft>
                <a:spcPts val="0"/>
              </a:spcAft>
              <a:buSzPts val="1800"/>
              <a:buChar char="➢"/>
            </a:pPr>
            <a:r>
              <a:rPr lang="en"/>
              <a:t>Allow Admin to perform update/delete action(config/lcm) on selected resource.</a:t>
            </a:r>
            <a:endParaRPr/>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rPr lang="en"/>
              <a:t>Note: Allow only tenants to create edge configurations (applcm, apprule, appstore, mechost).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