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46"/>
  </p:notesMasterIdLst>
  <p:handoutMasterIdLst>
    <p:handoutMasterId r:id="rId47"/>
  </p:handoutMasterIdLst>
  <p:sldIdLst>
    <p:sldId id="283" r:id="rId6"/>
    <p:sldId id="36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57" r:id="rId26"/>
    <p:sldId id="358" r:id="rId27"/>
    <p:sldId id="359" r:id="rId28"/>
    <p:sldId id="321" r:id="rId29"/>
    <p:sldId id="343" r:id="rId30"/>
    <p:sldId id="344" r:id="rId31"/>
    <p:sldId id="322" r:id="rId32"/>
    <p:sldId id="323" r:id="rId33"/>
    <p:sldId id="324" r:id="rId34"/>
    <p:sldId id="380" r:id="rId35"/>
    <p:sldId id="332" r:id="rId36"/>
    <p:sldId id="356" r:id="rId37"/>
    <p:sldId id="355" r:id="rId38"/>
    <p:sldId id="362" r:id="rId39"/>
    <p:sldId id="364" r:id="rId40"/>
    <p:sldId id="366" r:id="rId41"/>
    <p:sldId id="367" r:id="rId42"/>
    <p:sldId id="369" r:id="rId43"/>
    <p:sldId id="371" r:id="rId44"/>
    <p:sldId id="280" r:id="rId4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6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59"/>
            <p14:sldId id="321"/>
            <p14:sldId id="343"/>
            <p14:sldId id="344"/>
            <p14:sldId id="322"/>
            <p14:sldId id="323"/>
            <p14:sldId id="324"/>
            <p14:sldId id="380"/>
            <p14:sldId id="332"/>
            <p14:sldId id="356"/>
            <p14:sldId id="355"/>
            <p14:sldId id="362"/>
            <p14:sldId id="364"/>
            <p14:sldId id="366"/>
            <p14:sldId id="367"/>
            <p14:sldId id="369"/>
            <p14:sldId id="37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8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376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5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V1.1 </a:t>
            </a:r>
            <a:r>
              <a:rPr lang="zh-CN" altLang="en-US" dirty="0" smtClean="0"/>
              <a:t>应用测试平台设计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进行分权控制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23457"/>
            <a:ext cx="1139225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整体分为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对于用户面的页面和涉及的接口，查询类的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都可以访问，其他操作类的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对于管理面的页面和涉及的接口，查询类的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都可以访问，操作类的只有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页面对应按钮都要按照权限限制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8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接口、页面变更，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适配修改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850747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测试任务相关的接口请求体和返回体会有变更，需要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根据需要适配修改。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是跳转到测试进展页面，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是跳转到用例管理页面，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版本以后统一跳转到测试场景选择页面，点击确定后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会跳转到测试进展页面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3" y="2423840"/>
            <a:ext cx="5215377" cy="399475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36066" y="4026716"/>
            <a:ext cx="1191237" cy="18455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7" y="1915571"/>
            <a:ext cx="5170459" cy="47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87890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应用测试用例数量，推进运营商测试用例落地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8+7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58491"/>
              </p:ext>
            </p:extLst>
          </p:nvPr>
        </p:nvGraphicFramePr>
        <p:xfrm>
          <a:off x="578840" y="895429"/>
          <a:ext cx="10578517" cy="3198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261608"/>
                <a:gridCol w="3772726"/>
                <a:gridCol w="2544183"/>
              </a:tblGrid>
              <a:tr h="3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</a:rPr>
                        <a:t>参考的标准描述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遵从的标准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文件夹、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7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Artifacts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5226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TOSCA-Metadata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文件夹下面有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应用模板描述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应用包里面包含一个应用模板，用于描述应用的需求和规则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根目录下面的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.mf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文件中，对于每个文件，有对应的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应用包包含一个文件清单，列出包里面的所有文件和对应的内容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AppPkt.005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数量的描述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）包含计算资源的最小值描述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1061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文件每个镜像描述里面都有对虚拟内存的描述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）包含虚拟存储资源的最小值描述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4383511"/>
            <a:ext cx="3798644" cy="2151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84" y="5203664"/>
            <a:ext cx="204787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9897" y="4605556"/>
            <a:ext cx="317103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logic*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949" y="2885813"/>
            <a:ext cx="1" cy="149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950" y="2885813"/>
            <a:ext cx="23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04888" y="6182686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04888" y="3322040"/>
            <a:ext cx="0" cy="286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0154" y="3322040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77717" y="5870195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177717" y="3800213"/>
            <a:ext cx="0" cy="20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40154" y="380021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选择用例场景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45" y="606256"/>
            <a:ext cx="7512649" cy="61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02" y="606256"/>
            <a:ext cx="6729854" cy="6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5" y="896453"/>
            <a:ext cx="9273134" cy="58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8" y="1002572"/>
            <a:ext cx="9886664" cy="47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60" y="929781"/>
            <a:ext cx="9798015" cy="54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3" y="749251"/>
            <a:ext cx="10334909" cy="53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46" y="77906"/>
            <a:ext cx="7643684" cy="6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328" y="153407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需求列表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90363"/>
              </p:ext>
            </p:extLst>
          </p:nvPr>
        </p:nvGraphicFramePr>
        <p:xfrm>
          <a:off x="1529454" y="896152"/>
          <a:ext cx="9636293" cy="55398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83956"/>
                <a:gridCol w="2119113"/>
                <a:gridCol w="1766612"/>
                <a:gridCol w="1766612"/>
              </a:tblGrid>
              <a:tr h="378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需求名称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工作量（人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月）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优先级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责任人</a:t>
                      </a:r>
                      <a:endParaRPr lang="zh-CN" altLang="en-US" sz="1200" b="0" i="0" dirty="0"/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Scenario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Suite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三层模型概念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管理面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优化（新加统计分析接口、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支持任务列表批量删除）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优化问题单（下载报告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格式、支持用例下载）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应用包区分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部署节点也要对应区分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刘慧玲、孙靖涵（罗小云）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张海龙、陈传雨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3964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支持在用户面贡献测试用例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支持手工测试用例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补充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应用测试用例数量，推进运营商测试用例落地（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8+7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个）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进行分权控制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接口、页面变更，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appstore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适配修改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张海龙、罗小云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修改用例状态弹窗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91" y="196814"/>
            <a:ext cx="8031016" cy="64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6" y="514133"/>
            <a:ext cx="560965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test_scenario_table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89584"/>
              </p:ext>
            </p:extLst>
          </p:nvPr>
        </p:nvGraphicFramePr>
        <p:xfrm>
          <a:off x="1887524" y="1607841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name_zh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sz="1050" kern="100" dirty="0" smtClean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name_en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测试场景英文</a:t>
                      </a:r>
                      <a:r>
                        <a:rPr lang="zh-CN" altLang="zh-CN" sz="1050" kern="100" dirty="0" smtClean="0">
                          <a:effectLst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测试场景英文描述</a:t>
                      </a:r>
                      <a:endParaRPr lang="en-US" altLang="zh-CN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test_suite_table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1444"/>
              </p:ext>
            </p:extLst>
          </p:nvPr>
        </p:nvGraphicFramePr>
        <p:xfrm>
          <a:off x="1677799" y="1649786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  <a:latin typeface="+mn-ea"/>
                          <a:ea typeface="+mn-ea"/>
                        </a:rPr>
                        <a:t>id   </a:t>
                      </a: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name_zh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name_en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英文</a:t>
                      </a:r>
                      <a:r>
                        <a:rPr lang="zh-CN" alt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英文描述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测试套所属的测试场景，一个测试套可以对应多个测试场景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190" y="276984"/>
            <a:ext cx="3405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</a:p>
          <a:p>
            <a:pPr>
              <a:lnSpc>
                <a:spcPts val="344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test_case_table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17282"/>
              </p:ext>
            </p:extLst>
          </p:nvPr>
        </p:nvGraphicFramePr>
        <p:xfrm>
          <a:off x="2536051" y="317967"/>
          <a:ext cx="8131176" cy="6413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name_en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hashCode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测试用例的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值，安全性。预留字段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</a:t>
                      </a:r>
                      <a:r>
                        <a:rPr 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类型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（自动化类型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automatic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、手工类型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manual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className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类名，因为动态编译没有包概念，所以</a:t>
                      </a:r>
                      <a:r>
                        <a:rPr lang="en-US" sz="1050" kern="100" dirty="0" err="1">
                          <a:effectLst/>
                        </a:rPr>
                        <a:t>className</a:t>
                      </a:r>
                      <a:r>
                        <a:rPr lang="zh-CN" sz="1050" kern="100" dirty="0">
                          <a:effectLst/>
                        </a:rPr>
                        <a:t>要唯一。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测试用例目的中文描述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_en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测试用例目的英文描述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测试用例存储路径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编程语言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(java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jar)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verificationModel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（相当于场景，可以取消了吧）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认证模板（社区企标</a:t>
                      </a: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、移动企标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、联通企标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、电信企标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Telecom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、自定义标准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所属的测试套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列表，用逗号隔开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631691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1173"/>
              </p:ext>
            </p:extLst>
          </p:nvPr>
        </p:nvGraphicFramePr>
        <p:xfrm>
          <a:off x="1359015" y="744074"/>
          <a:ext cx="9362114" cy="613397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6582"/>
                <a:gridCol w="2436582"/>
                <a:gridCol w="4488950"/>
              </a:tblGrid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字段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r>
                        <a:rPr lang="en-US" sz="1000" kern="100" dirty="0">
                          <a:effectLst/>
                        </a:rPr>
                        <a:t>id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应用名称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appVersion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应用版本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任务状态</a:t>
                      </a:r>
                      <a:r>
                        <a:rPr lang="zh-CN" sz="1000" kern="100" dirty="0" smtClean="0">
                          <a:effectLst/>
                        </a:rPr>
                        <a:t>（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已创建（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创建失败（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 failed</a:t>
                      </a:r>
                      <a:r>
                        <a:rPr lang="zh-CN" altLang="en-US" sz="1000" kern="100" dirty="0" smtClean="0">
                          <a:effectLst/>
                        </a:rPr>
                        <a:t>）</a:t>
                      </a:r>
                      <a:r>
                        <a:rPr lang="zh-CN" sz="1000" kern="100" dirty="0" smtClean="0">
                          <a:effectLst/>
                        </a:rPr>
                        <a:t>成功</a:t>
                      </a:r>
                      <a:r>
                        <a:rPr lang="en-US" altLang="zh-CN" sz="1000" kern="100" dirty="0" smtClean="0">
                          <a:effectLst/>
                        </a:rPr>
                        <a:t>success</a:t>
                      </a:r>
                      <a:r>
                        <a:rPr lang="zh-CN" sz="1000" kern="100" dirty="0" smtClean="0">
                          <a:effectLst/>
                        </a:rPr>
                        <a:t>、失败</a:t>
                      </a:r>
                      <a:r>
                        <a:rPr lang="en-US" altLang="zh-CN" sz="1000" kern="100" dirty="0" smtClean="0">
                          <a:effectLst/>
                        </a:rPr>
                        <a:t>failed</a:t>
                      </a:r>
                      <a:r>
                        <a:rPr lang="zh-CN" sz="1000" kern="100" dirty="0" smtClean="0">
                          <a:effectLst/>
                        </a:rPr>
                        <a:t>、</a:t>
                      </a:r>
                      <a:r>
                        <a:rPr lang="zh-CN" sz="1000" kern="100" dirty="0">
                          <a:effectLst/>
                        </a:rPr>
                        <a:t>执行</a:t>
                      </a:r>
                      <a:r>
                        <a:rPr lang="zh-CN" sz="1000" kern="100" dirty="0" smtClean="0">
                          <a:effectLst/>
                        </a:rPr>
                        <a:t>中</a:t>
                      </a:r>
                      <a:r>
                        <a:rPr lang="en-US" altLang="zh-CN" sz="1000" kern="100" dirty="0" smtClean="0">
                          <a:effectLst/>
                        </a:rPr>
                        <a:t>running</a:t>
                      </a:r>
                      <a:r>
                        <a:rPr lang="zh-CN" altLang="en-US" sz="1000" kern="100" dirty="0" smtClean="0">
                          <a:effectLst/>
                        </a:rPr>
                        <a:t>、等待中</a:t>
                      </a:r>
                      <a:r>
                        <a:rPr lang="en-US" altLang="zh-CN" sz="1000" kern="100" dirty="0" smtClean="0">
                          <a:effectLst/>
                        </a:rPr>
                        <a:t>waiting</a:t>
                      </a:r>
                      <a:r>
                        <a:rPr lang="zh-CN" sz="1000" kern="100" dirty="0" smtClean="0">
                          <a:effectLst/>
                        </a:rPr>
                        <a:t>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3517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testCaseDetail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text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执行所有用例的详情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[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sz="90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effectLst/>
                        </a:rPr>
                        <a:t>virusScanningTest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"</a:t>
                      </a:r>
                      <a:r>
                        <a:rPr lang="en-US" sz="900" kern="100" dirty="0" err="1" smtClean="0">
                          <a:effectLst/>
                        </a:rPr>
                        <a:t>virusScan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"</a:t>
                      </a:r>
                      <a:r>
                        <a:rPr lang="en-US" sz="900" kern="100" dirty="0" err="1" smtClean="0">
                          <a:effectLst/>
                        </a:rPr>
                        <a:t>complianceTest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SourcePath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</a:t>
                      </a:r>
                      <a:r>
                        <a:rPr lang="en-US" sz="90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ToscaFile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"</a:t>
                      </a:r>
                      <a:r>
                        <a:rPr lang="en-US" sz="900" kern="100" dirty="0" err="1" smtClean="0">
                          <a:effectLst/>
                        </a:rPr>
                        <a:t>sandboxTest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UnInstantiate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"failed",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"inner exception, please check the log."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]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createTime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endTime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完成时间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供应商信息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包存储路径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62826"/>
              </p:ext>
            </p:extLst>
          </p:nvPr>
        </p:nvGraphicFramePr>
        <p:xfrm>
          <a:off x="276921" y="628416"/>
          <a:ext cx="11291307" cy="60500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9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创建测试任务</a:t>
                      </a:r>
                      <a:endParaRPr lang="en-US" altLang="zh-CN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r>
                        <a:rPr lang="zh-CN" altLang="en-US" sz="1050" kern="100" dirty="0" smtClean="0">
                          <a:effectLst/>
                        </a:rPr>
                        <a:t>，直接检查依赖运行测试用例，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false</a:t>
                      </a:r>
                      <a:r>
                        <a:rPr lang="zh-CN" altLang="en-US" sz="1050" kern="100" dirty="0" smtClean="0">
                          <a:effectLst/>
                        </a:rPr>
                        <a:t>，只入库，需要调用后续依赖校验和任务启动接口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</a:t>
                      </a:r>
                      <a:r>
                        <a:rPr lang="en-US" sz="1050" kern="100" dirty="0" smtClean="0">
                          <a:effectLst/>
                        </a:rPr>
                        <a:t>file:file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en-US" altLang="zh-CN" sz="1050" kern="100" dirty="0" smtClean="0"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[“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scenario1”,” scenario2”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packagePath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appName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appVersion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providerId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"</a:t>
                      </a:r>
                      <a:r>
                        <a:rPr lang="en-US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“</a:t>
                      </a:r>
                      <a:r>
                        <a:rPr lang="en-US" sz="1050" kern="100" dirty="0" err="1" smtClean="0">
                          <a:effectLst/>
                        </a:rPr>
                        <a:t>securityTest</a:t>
                      </a:r>
                      <a:r>
                        <a:rPr lang="en-US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virusScan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"</a:t>
                      </a:r>
                      <a:r>
                        <a:rPr lang="en-US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SourcePath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</a:t>
                      </a:r>
                      <a:r>
                        <a:rPr lang="en-US" sz="105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ToscaFile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}]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59069"/>
              </p:ext>
            </p:extLst>
          </p:nvPr>
        </p:nvGraphicFramePr>
        <p:xfrm>
          <a:off x="276921" y="669559"/>
          <a:ext cx="11165662" cy="54536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391"/>
                <a:gridCol w="874886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/v1/tasks/{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taskId</a:t>
                      </a:r>
                      <a:r>
                        <a:rPr lang="en-US" altLang="zh-CN" sz="1050" kern="100" dirty="0" smtClean="0">
                          <a:effectLst/>
                        </a:rPr>
                        <a:t>}/action/pre-check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预检查接口，返回应用包依赖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"dependency":{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"appName1":"1.0",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"appName2":"2.0"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应用名称：应用版本号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如果后期需要分析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其他内容，可以和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dependency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并排返回。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29366"/>
              </p:ext>
            </p:extLst>
          </p:nvPr>
        </p:nvGraphicFramePr>
        <p:xfrm>
          <a:off x="995834" y="770484"/>
          <a:ext cx="10320915" cy="62598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93265"/>
                <a:gridCol w="988695"/>
                <a:gridCol w="3592830"/>
                <a:gridCol w="37461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973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/v1/tasks/{</a:t>
                      </a:r>
                      <a:r>
                        <a:rPr lang="en-US" sz="1050" kern="100" dirty="0" err="1" smtClean="0">
                          <a:effectLst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smtClean="0">
                          <a:effectLst/>
                        </a:rPr>
                        <a:t>run</a:t>
                      </a:r>
                      <a:r>
                        <a:rPr lang="en-US" sz="1050" kern="100" dirty="0" smtClean="0">
                          <a:effectLst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运行任务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53553"/>
              </p:ext>
            </p:extLst>
          </p:nvPr>
        </p:nvGraphicFramePr>
        <p:xfrm>
          <a:off x="276921" y="669559"/>
          <a:ext cx="11165662" cy="60911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s?appName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a&amp;status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B&amp;appVersion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1.2&amp;providerId = *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"status":"“,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"endTime":123456789,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后续可以根据需要，看是否需要返回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0758"/>
              </p:ext>
            </p:extLst>
          </p:nvPr>
        </p:nvGraphicFramePr>
        <p:xfrm>
          <a:off x="276921" y="669559"/>
          <a:ext cx="11165662" cy="577112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120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5460" y="1083812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181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EdgeGallery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社区场景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181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81" y="395643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3180" y="4960380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电信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399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35460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安全性测试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5460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5460" y="399340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沙箱测试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1629" y="1060957"/>
            <a:ext cx="1694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5459" y="5016863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93790" y="1101988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4851" y="203316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病毒扫描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4851" y="302318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Tosca.meta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04851" y="404676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</a:t>
            </a:r>
            <a:r>
              <a:rPr lang="en-US" altLang="zh-CN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Manifest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1020" y="1114320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4850" y="507022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部署测试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endCxn id="12" idx="1"/>
          </p:cNvCxnSpPr>
          <p:nvPr/>
        </p:nvCxnSpPr>
        <p:spPr>
          <a:xfrm flipV="1">
            <a:off x="2818700" y="2214694"/>
            <a:ext cx="231676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</p:cNvCxnSpPr>
          <p:nvPr/>
        </p:nvCxnSpPr>
        <p:spPr>
          <a:xfrm>
            <a:off x="2818700" y="2214694"/>
            <a:ext cx="2316759" cy="20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3" idx="1"/>
          </p:cNvCxnSpPr>
          <p:nvPr/>
        </p:nvCxnSpPr>
        <p:spPr>
          <a:xfrm>
            <a:off x="2818700" y="3221496"/>
            <a:ext cx="2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4" idx="1"/>
          </p:cNvCxnSpPr>
          <p:nvPr/>
        </p:nvCxnSpPr>
        <p:spPr>
          <a:xfrm>
            <a:off x="2818700" y="3221496"/>
            <a:ext cx="2316760" cy="10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818700" y="4191327"/>
            <a:ext cx="2316759" cy="10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2818700" y="4191327"/>
            <a:ext cx="2316759" cy="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  <a:endCxn id="14" idx="1"/>
          </p:cNvCxnSpPr>
          <p:nvPr/>
        </p:nvCxnSpPr>
        <p:spPr>
          <a:xfrm flipV="1">
            <a:off x="2818699" y="4228298"/>
            <a:ext cx="2316761" cy="9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81322" y="5666036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3601" y="5678382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48068" y="5682339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2" idx="3"/>
          </p:cNvCxnSpPr>
          <p:nvPr/>
        </p:nvCxnSpPr>
        <p:spPr>
          <a:xfrm>
            <a:off x="6720979" y="2214694"/>
            <a:ext cx="23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</p:cNvCxnSpPr>
          <p:nvPr/>
        </p:nvCxnSpPr>
        <p:spPr>
          <a:xfrm>
            <a:off x="6720979" y="3221496"/>
            <a:ext cx="2383871" cy="5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3"/>
            <a:endCxn id="22" idx="1"/>
          </p:cNvCxnSpPr>
          <p:nvPr/>
        </p:nvCxnSpPr>
        <p:spPr>
          <a:xfrm>
            <a:off x="6720979" y="3221496"/>
            <a:ext cx="2383872" cy="1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  <a:endCxn id="24" idx="1"/>
          </p:cNvCxnSpPr>
          <p:nvPr/>
        </p:nvCxnSpPr>
        <p:spPr>
          <a:xfrm>
            <a:off x="6720979" y="4228298"/>
            <a:ext cx="2383871" cy="10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6720978" y="3303933"/>
            <a:ext cx="2383872" cy="19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10554"/>
              </p:ext>
            </p:extLst>
          </p:nvPr>
        </p:nvGraphicFramePr>
        <p:xfrm>
          <a:off x="276921" y="1000750"/>
          <a:ext cx="10091956" cy="21627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03511"/>
                <a:gridCol w="1402724"/>
                <a:gridCol w="2494575"/>
                <a:gridCol w="3791146"/>
              </a:tblGrid>
              <a:tr h="137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2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batch_delete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批量删除测试任务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”:[“id1”,”id2”]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smtClean="0">
                          <a:effectLst/>
                        </a:rPr>
                        <a:t>failed":["id3"]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6776"/>
              </p:ext>
            </p:extLst>
          </p:nvPr>
        </p:nvGraphicFramePr>
        <p:xfrm>
          <a:off x="276921" y="3993160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37338"/>
              </p:ext>
            </p:extLst>
          </p:nvPr>
        </p:nvGraphicFramePr>
        <p:xfrm>
          <a:off x="192947" y="638844"/>
          <a:ext cx="11795667" cy="296457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83094"/>
                <a:gridCol w="5935283"/>
              </a:tblGrid>
              <a:tr h="15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4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”:[id1,id2]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75393"/>
              </p:ext>
            </p:extLst>
          </p:nvPr>
        </p:nvGraphicFramePr>
        <p:xfrm>
          <a:off x="192947" y="3774024"/>
          <a:ext cx="11795667" cy="2946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78225"/>
                <a:gridCol w="5940152"/>
              </a:tblGrid>
              <a:tr h="1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“file”: file,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”:[testSuite1,testSuite2]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7721"/>
              </p:ext>
            </p:extLst>
          </p:nvPr>
        </p:nvGraphicFramePr>
        <p:xfrm>
          <a:off x="58807" y="3821099"/>
          <a:ext cx="11919842" cy="30221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10896"/>
                <a:gridCol w="2340528"/>
                <a:gridCol w="1317072"/>
                <a:gridCol w="5351346"/>
              </a:tblGrid>
              <a:tr h="9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2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查询某一个测试用例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63379"/>
              </p:ext>
            </p:extLst>
          </p:nvPr>
        </p:nvGraphicFramePr>
        <p:xfrm>
          <a:off x="58807" y="669560"/>
          <a:ext cx="11919842" cy="29689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61230"/>
                <a:gridCol w="2281805"/>
                <a:gridCol w="1308683"/>
                <a:gridCol w="5368124"/>
              </a:tblGrid>
              <a:tr h="15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testcases?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[11,22]&amp;name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virusScan&amp;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manual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所有测试用例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支持用所属测试套、测试用例名称、测试用例类型查询，不必填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type”:”manual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356"/>
              </p:ext>
            </p:extLst>
          </p:nvPr>
        </p:nvGraphicFramePr>
        <p:xfrm>
          <a:off x="276921" y="963175"/>
          <a:ext cx="8288239" cy="2157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91445"/>
                <a:gridCol w="1840956"/>
                <a:gridCol w="1535469"/>
                <a:gridCol w="1720369"/>
              </a:tblGrid>
              <a:tr h="20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6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25450"/>
              </p:ext>
            </p:extLst>
          </p:nvPr>
        </p:nvGraphicFramePr>
        <p:xfrm>
          <a:off x="401843" y="3864902"/>
          <a:ext cx="8045872" cy="238623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81763"/>
                <a:gridCol w="2261654"/>
                <a:gridCol w="1057608"/>
                <a:gridCol w="1544847"/>
              </a:tblGrid>
              <a:tr h="8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2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00733"/>
              </p:ext>
            </p:extLst>
          </p:nvPr>
        </p:nvGraphicFramePr>
        <p:xfrm>
          <a:off x="1005934" y="1072232"/>
          <a:ext cx="9656473" cy="19319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55846"/>
                <a:gridCol w="1548893"/>
                <a:gridCol w="2853223"/>
                <a:gridCol w="2898511"/>
              </a:tblGrid>
              <a:tr h="58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1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84440"/>
              </p:ext>
            </p:extLst>
          </p:nvPr>
        </p:nvGraphicFramePr>
        <p:xfrm>
          <a:off x="1005934" y="4015208"/>
          <a:ext cx="9656474" cy="2030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55797"/>
              </p:ext>
            </p:extLst>
          </p:nvPr>
        </p:nvGraphicFramePr>
        <p:xfrm>
          <a:off x="1366660" y="961615"/>
          <a:ext cx="9656474" cy="19819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0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78477"/>
              </p:ext>
            </p:extLst>
          </p:nvPr>
        </p:nvGraphicFramePr>
        <p:xfrm>
          <a:off x="1366660" y="3847426"/>
          <a:ext cx="9656474" cy="211995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4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2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08245"/>
              </p:ext>
            </p:extLst>
          </p:nvPr>
        </p:nvGraphicFramePr>
        <p:xfrm>
          <a:off x="1366660" y="961615"/>
          <a:ext cx="9656474" cy="23310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71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cenarios?name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‘’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46536"/>
              </p:ext>
            </p:extLst>
          </p:nvPr>
        </p:nvGraphicFramePr>
        <p:xfrm>
          <a:off x="1098212" y="1013509"/>
          <a:ext cx="8943409" cy="19481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24271"/>
              </p:ext>
            </p:extLst>
          </p:nvPr>
        </p:nvGraphicFramePr>
        <p:xfrm>
          <a:off x="1098211" y="4033546"/>
          <a:ext cx="8943409" cy="19725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9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1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9071"/>
              </p:ext>
            </p:extLst>
          </p:nvPr>
        </p:nvGraphicFramePr>
        <p:xfrm>
          <a:off x="1098212" y="1013508"/>
          <a:ext cx="8943409" cy="1796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9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56900"/>
              </p:ext>
            </p:extLst>
          </p:nvPr>
        </p:nvGraphicFramePr>
        <p:xfrm>
          <a:off x="1098212" y="3790265"/>
          <a:ext cx="8943409" cy="206525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80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4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82336"/>
              </p:ext>
            </p:extLst>
          </p:nvPr>
        </p:nvGraphicFramePr>
        <p:xfrm>
          <a:off x="1098212" y="1013509"/>
          <a:ext cx="8943409" cy="25654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79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5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suites?name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“”&amp;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=“”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测试场景的增、删、改、查。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套的增、删、改、查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。每个测试套可以属于多个测试场景。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增、删、改、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查。每个测试用例可以属于多个测试套。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测试场景管理、测试套管理、测试用例管理都在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管理面，只有管理员的权限才可以新增、删除、编辑上述模型。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创建测试任务的时候，可以选择想要测试的测试场景，测试任务对执行对应场景里面的测试套和测试用例。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17293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管理面首页的统计报告，统计过去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个月的测试任务次数情况，要加对应接口。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任务管理列表界面，要支持测试任务的批量删除。（以后不会有测试任务的定时删除了）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7870"/>
              </p:ext>
            </p:extLst>
          </p:nvPr>
        </p:nvGraphicFramePr>
        <p:xfrm>
          <a:off x="2004139" y="2785145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3807940"/>
            <a:ext cx="7323589" cy="29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--ATP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优化问题单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947956"/>
            <a:ext cx="1139225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测试用例管理页面，点击测试用例名称，支持测试用例的下载。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测试报告下载功能，直接将页面作为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格式下载下来。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65029"/>
              </p:ext>
            </p:extLst>
          </p:nvPr>
        </p:nvGraphicFramePr>
        <p:xfrm>
          <a:off x="804513" y="2325958"/>
          <a:ext cx="8296627" cy="425745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51751"/>
                <a:gridCol w="1652631"/>
                <a:gridCol w="2399252"/>
                <a:gridCol w="15929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69" y="4028871"/>
            <a:ext cx="8183409" cy="2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应用包区分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部署节点也要对应区分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文件中增加对应用集成到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的描述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(mf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下面增加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app_architecture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这个字段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包部署的时候，获取部署的边缘节点的时候，要解析应用包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文件，看是要集成到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后台在获取边缘节点的时候，要解析该边缘节点是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的，找到符合的边缘节点。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28" y="2851468"/>
            <a:ext cx="7639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支持在用户面贡献测试用例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7401" y="784043"/>
            <a:ext cx="1139225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因为测试用例管理是在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管理面的，只有管理员可以操作。在用户面，也要有用户贡献测试用例描述的入口。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1614661"/>
            <a:ext cx="6706084" cy="5146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70" y="3527207"/>
            <a:ext cx="6450793" cy="188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957" y="5659080"/>
            <a:ext cx="463911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https://gitee.com/edgegallery/community/tree/master/Integration%20WG/ATP%20Test%20Case%20Contribution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566426" y="2374428"/>
            <a:ext cx="1465955" cy="786733"/>
          </a:xfrm>
          <a:prstGeom prst="bentArrow">
            <a:avLst/>
          </a:prstGeom>
          <a:solidFill>
            <a:srgbClr val="EA002F"/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2770" y="2285610"/>
            <a:ext cx="359881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转到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gitee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，用新增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.md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文件的方式贡献测试用例描述</a:t>
            </a:r>
            <a:endParaRPr lang="en-US" altLang="zh-CN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经过社区评审通过后，会编码集成到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测试集中</a:t>
            </a:r>
          </a:p>
        </p:txBody>
      </p:sp>
    </p:spTree>
    <p:extLst>
      <p:ext uri="{BB962C8B-B14F-4D97-AF65-F5344CB8AC3E}">
        <p14:creationId xmlns:p14="http://schemas.microsoft.com/office/powerpoint/2010/main" val="8956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110" y="1031846"/>
            <a:ext cx="53676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的用例都是自动化执行的，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为了适配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CLAB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需要手工执行用例的情况，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支持手工测试用例类型（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manual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个测试套里面不能既有自动化测试用例，又有手工测试用例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对于手工用例的情况，需要管理员在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手动更改测试用例执行状态，用户面是不能更改用例状态的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186964"/>
            <a:ext cx="6483860" cy="63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127087</TotalTime>
  <Words>3007</Words>
  <Application>Microsoft Office PowerPoint</Application>
  <PresentationFormat>自定义</PresentationFormat>
  <Paragraphs>941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1_Title Slide</vt:lpstr>
      <vt:lpstr>Chart page</vt:lpstr>
      <vt:lpstr>4_Chart page</vt:lpstr>
      <vt:lpstr>End page</vt:lpstr>
      <vt:lpstr>1_End page</vt:lpstr>
      <vt:lpstr>V1.1 应用测试平台设计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liuhuiling (D)</cp:lastModifiedBy>
  <cp:revision>973</cp:revision>
  <dcterms:created xsi:type="dcterms:W3CDTF">2018-11-29T10:16:29Z</dcterms:created>
  <dcterms:modified xsi:type="dcterms:W3CDTF">2021-01-26T12:23:12Z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(3)wDQihqYQxkCWX1Z7yxuMu+sUEM8EbWfxRFAYb0SRxQ5wVIwAm1HewWMU1KxTz8YSK8Q08QnK
obgBOGgukyRcQCb+UpA/kG5aHZ5U8sPp8szZB1icuc/VeFGCh1MfwkX+JmpVdRS/AmyFmY5b
3ZtJlaGSdkkkCK+e2bDfbTUX+sDmJmmWWW/1cd236XoCSLRvb14uwtOckVmIXp5avXjSEU2X
Mt5J5WX2m+khQdHtGG</vt:lpwstr>
  </property>
  <property fmtid="{D5CDD505-2E9C-101B-9397-08002B2CF9AE}" pid="3" name="_2015_ms_pID_7253431">
    <vt:lpwstr>8K8PBvYJAQZdFKkPJPZ9hpbR+mTiMEqT4GWQWPqtcg8KuM+i5g0O16
wOliv5ky0g8z0LKvW8xcuWR1BMQiJyUpdZPcn3+Hp+UxfvdUQDHNxf/cqDZKOpjGGhhthGlH
gTRoVpVyLOIU+m4gYx8nF3H3/hX/pgGoQzFIQs2ziPtyiYzCTpERJXSsiG3z6wxI+pXNfqWB
tKMspp5Wy2/5n2OfWgizhhDPYRB1ulz3Cd8q</vt:lpwstr>
  </property>
  <property fmtid="{D5CDD505-2E9C-101B-9397-08002B2CF9AE}" pid="4" name="_2015_ms_pID_7253432">
    <vt:lpwstr>hA==</vt:lpwstr>
  </property>
</Properties>
</file>